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8" r:id="rId3"/>
    <p:sldId id="277" r:id="rId4"/>
    <p:sldId id="270" r:id="rId5"/>
    <p:sldId id="269" r:id="rId6"/>
    <p:sldId id="273" r:id="rId7"/>
    <p:sldId id="272" r:id="rId8"/>
    <p:sldId id="271" r:id="rId9"/>
    <p:sldId id="276" r:id="rId10"/>
    <p:sldId id="278" r:id="rId11"/>
  </p:sldIdLst>
  <p:sldSz cx="9144000" cy="6858000" type="screen4x3"/>
  <p:notesSz cx="6858000" cy="99472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24F79-DAB3-4214-8099-83014E069CD2}" type="datetimeFigureOut">
              <a:rPr lang="es-MX" smtClean="0"/>
              <a:pPr/>
              <a:t>09/11/2011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BB947-FCAD-40CB-9A1F-93938224D78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BB947-FCAD-40CB-9A1F-93938224D78B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BB947-FCAD-40CB-9A1F-93938224D78B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BB947-FCAD-40CB-9A1F-93938224D78B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EEF5-D8C4-4ECF-8D53-246D5AFA131F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80C0-B71E-4585-AF9B-7EC3EB40E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EEF5-D8C4-4ECF-8D53-246D5AFA131F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80C0-B71E-4585-AF9B-7EC3EB40E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EEF5-D8C4-4ECF-8D53-246D5AFA131F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80C0-B71E-4585-AF9B-7EC3EB40E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EEF5-D8C4-4ECF-8D53-246D5AFA131F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80C0-B71E-4585-AF9B-7EC3EB40E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EEF5-D8C4-4ECF-8D53-246D5AFA131F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80C0-B71E-4585-AF9B-7EC3EB40E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EEF5-D8C4-4ECF-8D53-246D5AFA131F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80C0-B71E-4585-AF9B-7EC3EB40E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EEF5-D8C4-4ECF-8D53-246D5AFA131F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80C0-B71E-4585-AF9B-7EC3EB40E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EEF5-D8C4-4ECF-8D53-246D5AFA131F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80C0-B71E-4585-AF9B-7EC3EB40E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EEF5-D8C4-4ECF-8D53-246D5AFA131F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80C0-B71E-4585-AF9B-7EC3EB40E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EEF5-D8C4-4ECF-8D53-246D5AFA131F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80C0-B71E-4585-AF9B-7EC3EB40E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EEF5-D8C4-4ECF-8D53-246D5AFA131F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80C0-B71E-4585-AF9B-7EC3EB40E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EEEF5-D8C4-4ECF-8D53-246D5AFA131F}" type="datetimeFigureOut">
              <a:rPr lang="es-ES" smtClean="0"/>
              <a:pPr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680C0-B71E-4585-AF9B-7EC3EB40E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54771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Tema:</a:t>
            </a:r>
            <a:br>
              <a:rPr lang="es-ES" dirty="0" smtClean="0"/>
            </a:br>
            <a:r>
              <a:rPr lang="es-ES" b="1" dirty="0" smtClean="0"/>
              <a:t>CODIGO ADUANERO DEL MERCOSUR – Decisión CMC  N° 27/10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s-MX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Víctor Manuel Macchi Cubilla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Centro de Despachantes de Aduana del Paraguay</a:t>
            </a:r>
          </a:p>
          <a:p>
            <a:pPr algn="r"/>
            <a:endParaRPr lang="es-MX" sz="1400" dirty="0" smtClean="0">
              <a:solidFill>
                <a:schemeClr val="tx1"/>
              </a:solidFill>
            </a:endParaRPr>
          </a:p>
          <a:p>
            <a:pPr algn="r"/>
            <a:endParaRPr lang="es-MX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s-MX" b="1" dirty="0" smtClean="0"/>
          </a:p>
          <a:p>
            <a:pPr algn="ctr">
              <a:buNone/>
            </a:pPr>
            <a:endParaRPr lang="es-MX" b="1" dirty="0" smtClean="0"/>
          </a:p>
          <a:p>
            <a:pPr algn="ctr">
              <a:buNone/>
            </a:pPr>
            <a:r>
              <a:rPr lang="es-MX" sz="4800" b="1" dirty="0" smtClean="0"/>
              <a:t>MUCHAS GRACIAS</a:t>
            </a:r>
            <a:endParaRPr lang="es-MX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 smtClean="0"/>
              <a:t>Plan estratégico del Centro de Despachante de Aduana del Paraguay en la implementación y aplicación del Código Aduanero del Mercosur y la Eliminación del Doble Cobro del AEC.</a:t>
            </a:r>
            <a:r>
              <a:rPr lang="es-ES" sz="2200" b="1" dirty="0" smtClean="0"/>
              <a:t/>
            </a:r>
            <a:br>
              <a:rPr lang="es-ES" sz="2200" b="1" dirty="0" smtClean="0"/>
            </a:br>
            <a:r>
              <a:rPr lang="es-ES" sz="2400" b="1" dirty="0" smtClean="0"/>
              <a:t/>
            </a:r>
            <a:br>
              <a:rPr lang="es-ES" sz="2400" b="1" dirty="0" smtClean="0"/>
            </a:br>
            <a:endParaRPr lang="es-MX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s-ES" b="1" dirty="0" smtClean="0">
                <a:latin typeface="Calibri" pitchFamily="34" charset="0"/>
                <a:cs typeface="Calibri" pitchFamily="34" charset="0"/>
              </a:rPr>
              <a:t>Consultoría Especial y Grupo de Reflexión sobre el Código Aduanero del MERCOSUR y su impacto sobre la actividad aduanera y del Despachante de Aduana.</a:t>
            </a:r>
          </a:p>
          <a:p>
            <a:pPr lvl="0" algn="just"/>
            <a:r>
              <a:rPr lang="es-ES" b="1" dirty="0" smtClean="0">
                <a:latin typeface="Calibri" pitchFamily="34" charset="0"/>
                <a:cs typeface="Calibri" pitchFamily="34" charset="0"/>
              </a:rPr>
              <a:t>Objetivos y antecedentes del Código Aduanero del Mercosur.</a:t>
            </a:r>
          </a:p>
          <a:p>
            <a:pPr lvl="0" algn="just"/>
            <a:r>
              <a:rPr lang="es-ES" b="1" dirty="0" smtClean="0">
                <a:latin typeface="Calibri" pitchFamily="34" charset="0"/>
                <a:cs typeface="Calibri" pitchFamily="34" charset="0"/>
              </a:rPr>
              <a:t>Los elementos relevantes en la elaboración del CAM.</a:t>
            </a:r>
            <a:endParaRPr lang="es-MX" b="1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b="1" dirty="0" smtClean="0">
                <a:latin typeface="Calibri" pitchFamily="34" charset="0"/>
                <a:cs typeface="Calibri" pitchFamily="34" charset="0"/>
              </a:rPr>
              <a:t>Estructura constitucional y legal en la que se asienta el CAM.</a:t>
            </a:r>
          </a:p>
          <a:p>
            <a:pPr lvl="0" algn="just"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b="1" dirty="0" smtClean="0"/>
              <a:t>METODOLOGIA DEL ANÁLISIS</a:t>
            </a:r>
            <a:br>
              <a:rPr lang="es-ES" sz="3200" b="1" dirty="0" smtClean="0"/>
            </a:b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s-ES" b="1" dirty="0" smtClean="0"/>
              <a:t>METODO DE INVESTIGACIÓN:</a:t>
            </a:r>
            <a:r>
              <a:rPr lang="es-ES" dirty="0" smtClean="0"/>
              <a:t>  </a:t>
            </a:r>
            <a:r>
              <a:rPr lang="es-ES" b="1" dirty="0" smtClean="0"/>
              <a:t>DESCRIPTIVO</a:t>
            </a:r>
            <a:r>
              <a:rPr lang="es-ES" dirty="0" smtClean="0"/>
              <a:t> </a:t>
            </a:r>
          </a:p>
          <a:p>
            <a:pPr algn="just">
              <a:buNone/>
            </a:pPr>
            <a:r>
              <a:rPr lang="es-ES" dirty="0" smtClean="0"/>
              <a:t>	Más allá de la recopilación de datos, y descripción de conceptos, buscamos el conocimiento sobre el tema de modo tal a </a:t>
            </a:r>
            <a:r>
              <a:rPr lang="es-ES" dirty="0" smtClean="0"/>
              <a:t>tratar de explicarlo</a:t>
            </a:r>
            <a:r>
              <a:rPr lang="es-ES" dirty="0" smtClean="0"/>
              <a:t>, resolverlo y aplicarlo al ordenamiento normativo del MERCOSUR (Reglamento del Código Aduanero).</a:t>
            </a:r>
          </a:p>
          <a:p>
            <a:pPr algn="just">
              <a:buNone/>
            </a:pPr>
            <a:endParaRPr lang="es-ES" b="1" dirty="0" smtClean="0"/>
          </a:p>
          <a:p>
            <a:pPr algn="just">
              <a:buNone/>
            </a:pPr>
            <a:r>
              <a:rPr lang="es-ES" b="1" dirty="0" smtClean="0"/>
              <a:t>ENFOQUE</a:t>
            </a:r>
            <a:r>
              <a:rPr lang="es-ES" dirty="0" smtClean="0"/>
              <a:t>: </a:t>
            </a:r>
            <a:r>
              <a:rPr lang="es-ES" b="1" dirty="0" smtClean="0"/>
              <a:t>CUALITATIVO</a:t>
            </a:r>
            <a:r>
              <a:rPr lang="es-ES" dirty="0" smtClean="0"/>
              <a:t> </a:t>
            </a:r>
          </a:p>
          <a:p>
            <a:pPr algn="just">
              <a:buNone/>
            </a:pPr>
            <a:r>
              <a:rPr lang="es-ES" dirty="0" smtClean="0"/>
              <a:t>	Se  </a:t>
            </a:r>
            <a:r>
              <a:rPr lang="es-ES" dirty="0" smtClean="0"/>
              <a:t>identificarán </a:t>
            </a:r>
            <a:r>
              <a:rPr lang="es-ES" dirty="0" smtClean="0"/>
              <a:t>los componentes técnicos aduaneros, determinando sus fundamentos, y obtener un resultado que siente posición con respecto al tema tratado.</a:t>
            </a:r>
          </a:p>
          <a:p>
            <a:pPr lvl="0" algn="just">
              <a:buNone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BASES LEGALES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lvl="3"/>
            <a:r>
              <a:rPr lang="es-ES" sz="4500" b="1" dirty="0" smtClean="0"/>
              <a:t>Documentos de la  OMC</a:t>
            </a:r>
          </a:p>
          <a:p>
            <a:pPr lvl="3"/>
            <a:r>
              <a:rPr lang="es-ES" sz="4500" b="1" dirty="0" smtClean="0"/>
              <a:t>Convenio de </a:t>
            </a:r>
            <a:r>
              <a:rPr lang="es-ES" sz="4500" b="1" dirty="0" err="1" smtClean="0"/>
              <a:t>Kyoto</a:t>
            </a:r>
            <a:r>
              <a:rPr lang="es-ES" sz="4500" b="1" dirty="0" smtClean="0"/>
              <a:t> Revisado</a:t>
            </a:r>
          </a:p>
          <a:p>
            <a:pPr lvl="3"/>
            <a:r>
              <a:rPr lang="es-ES" sz="4500" b="1" dirty="0" smtClean="0"/>
              <a:t>Código Aduanero de la Unión Europea</a:t>
            </a:r>
          </a:p>
          <a:p>
            <a:pPr lvl="3"/>
            <a:r>
              <a:rPr lang="es-ES" sz="4500" b="1" dirty="0" smtClean="0"/>
              <a:t>Código Aduanero Argentino</a:t>
            </a:r>
          </a:p>
          <a:p>
            <a:pPr lvl="3"/>
            <a:r>
              <a:rPr lang="es-ES" sz="4500" b="1" dirty="0" smtClean="0"/>
              <a:t>Código Aduanero </a:t>
            </a:r>
            <a:r>
              <a:rPr lang="es-ES" sz="4500" b="1" dirty="0" smtClean="0"/>
              <a:t>Paraguayo</a:t>
            </a:r>
          </a:p>
          <a:p>
            <a:pPr lvl="3"/>
            <a:r>
              <a:rPr lang="es-ES" sz="4500" b="1" dirty="0" smtClean="0"/>
              <a:t>Aporte de  la Doctrina sobre temas aduaneros</a:t>
            </a:r>
            <a:endParaRPr lang="es-ES" sz="4500" b="1" dirty="0" smtClean="0"/>
          </a:p>
          <a:p>
            <a:pPr lvl="3"/>
            <a:r>
              <a:rPr lang="es-ES" sz="4500" b="1" dirty="0" smtClean="0"/>
              <a:t>CAN - Código Aduanero  Comunidad Andina</a:t>
            </a:r>
          </a:p>
          <a:p>
            <a:pPr lvl="3"/>
            <a:r>
              <a:rPr lang="es-ES" sz="4500" b="1" dirty="0" smtClean="0"/>
              <a:t>CAUCA – Código Aduanero Unificado  Centro Americano</a:t>
            </a:r>
          </a:p>
          <a:p>
            <a:pPr lvl="3"/>
            <a:r>
              <a:rPr lang="es-ES" sz="4500" b="1" dirty="0" smtClean="0"/>
              <a:t>Documentos de la OMA</a:t>
            </a:r>
          </a:p>
          <a:p>
            <a:pPr lvl="3"/>
            <a:r>
              <a:rPr lang="es-ES" sz="4500" b="1" dirty="0" smtClean="0"/>
              <a:t>Tratado de Asunción y demás convenios ratificados por el Paraguay</a:t>
            </a:r>
          </a:p>
          <a:p>
            <a:pPr lvl="3"/>
            <a:r>
              <a:rPr lang="es-ES" sz="4500" b="1" dirty="0" smtClean="0"/>
              <a:t>Constitución Nacional</a:t>
            </a:r>
          </a:p>
          <a:p>
            <a:pPr lvl="3"/>
            <a:r>
              <a:rPr lang="es-ES" sz="4500" b="1" dirty="0" smtClean="0"/>
              <a:t>Decisión CMC N° 54/04 – Eliminación del Doble Cobro del AEC.</a:t>
            </a:r>
          </a:p>
          <a:p>
            <a:pPr lvl="3"/>
            <a:r>
              <a:rPr lang="es-ES" sz="4500" b="1" dirty="0" smtClean="0"/>
              <a:t>Decisión CMC N° 37/05</a:t>
            </a:r>
          </a:p>
          <a:p>
            <a:pPr lvl="3"/>
            <a:r>
              <a:rPr lang="es-ES" sz="4500" b="1" dirty="0" smtClean="0"/>
              <a:t>Decisión CMC N° 10/10 – Eliminación del Doble Cobro del AEC </a:t>
            </a:r>
          </a:p>
          <a:p>
            <a:pPr lvl="3"/>
            <a:r>
              <a:rPr lang="es-ES" sz="4500" b="1" dirty="0" smtClean="0"/>
              <a:t>Decisión CMC Nº 27/10 – CAM</a:t>
            </a:r>
          </a:p>
          <a:p>
            <a:pPr lvl="3"/>
            <a:r>
              <a:rPr lang="es-ES" sz="4500" b="1" dirty="0" smtClean="0"/>
              <a:t>Ley 125/91 – Régimen Tributario Interno - Ley 2421/04 – Adecuación Fiscal</a:t>
            </a:r>
          </a:p>
          <a:p>
            <a:pPr lvl="3"/>
            <a:endParaRPr lang="es-ES" sz="2800" b="1" dirty="0" smtClean="0"/>
          </a:p>
          <a:p>
            <a:pPr lvl="3"/>
            <a:endParaRPr lang="es-ES" sz="2800" b="1" dirty="0" smtClean="0"/>
          </a:p>
          <a:p>
            <a:pPr lvl="3"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ESQUEMA DE ANALISIS DEL MARCO TEORICO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b="1" dirty="0" smtClean="0"/>
              <a:t>1 - ELIMINACION DEL DOBLE COBRO DEL AEC</a:t>
            </a:r>
          </a:p>
          <a:p>
            <a:pPr>
              <a:buNone/>
            </a:pPr>
            <a:r>
              <a:rPr lang="es-ES" dirty="0" smtClean="0"/>
              <a:t>Análisis:</a:t>
            </a:r>
          </a:p>
          <a:p>
            <a:pPr lvl="2"/>
            <a:r>
              <a:rPr lang="es-ES" dirty="0" smtClean="0"/>
              <a:t>Objetivo</a:t>
            </a:r>
          </a:p>
          <a:p>
            <a:pPr lvl="2"/>
            <a:r>
              <a:rPr lang="es-ES" dirty="0" smtClean="0"/>
              <a:t>Alcance</a:t>
            </a:r>
          </a:p>
          <a:p>
            <a:pPr lvl="2"/>
            <a:r>
              <a:rPr lang="es-ES" dirty="0" smtClean="0"/>
              <a:t>Condicionantes</a:t>
            </a:r>
          </a:p>
          <a:p>
            <a:pPr lvl="2"/>
            <a:r>
              <a:rPr lang="es-ES" dirty="0" smtClean="0"/>
              <a:t>Interpretación del Art. 8°</a:t>
            </a:r>
          </a:p>
          <a:p>
            <a:pPr>
              <a:buNone/>
            </a:pPr>
            <a:r>
              <a:rPr lang="es-ES" b="1" dirty="0" smtClean="0"/>
              <a:t>2 – TERRITORIO ADUANERO</a:t>
            </a:r>
          </a:p>
          <a:p>
            <a:pPr algn="just">
              <a:buNone/>
            </a:pPr>
            <a:r>
              <a:rPr lang="es-ES" dirty="0" smtClean="0"/>
              <a:t>Análisis:</a:t>
            </a:r>
          </a:p>
          <a:p>
            <a:pPr lvl="2" algn="just"/>
            <a:r>
              <a:rPr lang="es-ES" dirty="0" smtClean="0"/>
              <a:t>Definición</a:t>
            </a:r>
          </a:p>
          <a:p>
            <a:pPr lvl="2" algn="just"/>
            <a:r>
              <a:rPr lang="es-ES" dirty="0" smtClean="0"/>
              <a:t>Ingreso de Mercaderías al “Territorio Aduanero de un País”.</a:t>
            </a:r>
          </a:p>
          <a:p>
            <a:pPr lvl="2" algn="just"/>
            <a:r>
              <a:rPr lang="es-ES" dirty="0" smtClean="0"/>
              <a:t>Ingreso de Mercaderías al “Territorio Aduanero Común”.</a:t>
            </a:r>
          </a:p>
          <a:p>
            <a:pPr lvl="2" algn="just"/>
            <a:r>
              <a:rPr lang="es-ES" dirty="0" smtClean="0"/>
              <a:t>Diferencias entre Territorio Aduanero nacional y territorio político.</a:t>
            </a:r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ESQUEMA DE ANALISIS DEL MARCO TEORICO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b="1" dirty="0" smtClean="0"/>
              <a:t>3 – DESTINOS ADUANEROS</a:t>
            </a:r>
          </a:p>
          <a:p>
            <a:pPr algn="just">
              <a:buNone/>
            </a:pPr>
            <a:r>
              <a:rPr lang="es-ES" dirty="0" smtClean="0"/>
              <a:t>Análisis:</a:t>
            </a:r>
          </a:p>
          <a:p>
            <a:pPr lvl="2" algn="just"/>
            <a:r>
              <a:rPr lang="es-ES" dirty="0" smtClean="0"/>
              <a:t>Definición</a:t>
            </a:r>
          </a:p>
          <a:p>
            <a:pPr lvl="1" algn="just">
              <a:buNone/>
            </a:pPr>
            <a:r>
              <a:rPr lang="es-ES" dirty="0" smtClean="0"/>
              <a:t>			- Estudio Comparativo</a:t>
            </a:r>
          </a:p>
          <a:p>
            <a:pPr lvl="2" algn="just"/>
            <a:r>
              <a:rPr lang="es-ES" dirty="0" smtClean="0"/>
              <a:t>El Depósito Temporal, previo a una destinación</a:t>
            </a:r>
          </a:p>
          <a:p>
            <a:pPr lvl="2" algn="just"/>
            <a:r>
              <a:rPr lang="es-ES" dirty="0" smtClean="0"/>
              <a:t>Clasificación de los Destinos Aduaneros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dirty="0" smtClean="0"/>
              <a:t>4 – REGIMENES ADUANEROS</a:t>
            </a:r>
          </a:p>
          <a:p>
            <a:pPr algn="just">
              <a:buNone/>
            </a:pPr>
            <a:r>
              <a:rPr lang="es-ES" dirty="0" smtClean="0"/>
              <a:t>Análisis:</a:t>
            </a:r>
          </a:p>
          <a:p>
            <a:pPr algn="just"/>
            <a:endParaRPr lang="es-ES" dirty="0" smtClean="0"/>
          </a:p>
          <a:p>
            <a:pPr lvl="2" algn="just"/>
            <a:r>
              <a:rPr lang="es-ES" dirty="0" smtClean="0"/>
              <a:t>Definición</a:t>
            </a:r>
          </a:p>
          <a:p>
            <a:pPr lvl="2" algn="just"/>
            <a:r>
              <a:rPr lang="es-ES" dirty="0" smtClean="0"/>
              <a:t>Clasificación de los Regímenes Aduaneros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ESQUEMA DE ANALISIS DEL MARCO TEORICO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b="1" dirty="0" smtClean="0"/>
              <a:t>5 – HECHO IMPONIBLE</a:t>
            </a:r>
          </a:p>
          <a:p>
            <a:pPr algn="just">
              <a:buNone/>
            </a:pPr>
            <a:r>
              <a:rPr lang="es-ES" dirty="0" smtClean="0"/>
              <a:t>Análisis:</a:t>
            </a:r>
          </a:p>
          <a:p>
            <a:pPr lvl="2" algn="just"/>
            <a:r>
              <a:rPr lang="es-ES" dirty="0" smtClean="0"/>
              <a:t>Definición</a:t>
            </a:r>
          </a:p>
          <a:p>
            <a:pPr lvl="2" algn="just"/>
            <a:r>
              <a:rPr lang="es-ES" dirty="0" smtClean="0"/>
              <a:t>Hecho Imponible de la Deuda u obligación  Aduanera</a:t>
            </a:r>
          </a:p>
          <a:p>
            <a:pPr lvl="2" algn="just"/>
            <a:r>
              <a:rPr lang="es-ES" dirty="0" smtClean="0"/>
              <a:t>Hecho Imponible de los Impuestos Internos</a:t>
            </a:r>
          </a:p>
          <a:p>
            <a:pPr lvl="2" algn="just">
              <a:buNone/>
            </a:pPr>
            <a:endParaRPr lang="es-ES" dirty="0" smtClean="0"/>
          </a:p>
          <a:p>
            <a:pPr>
              <a:buNone/>
            </a:pPr>
            <a:r>
              <a:rPr lang="es-ES" b="1" dirty="0" smtClean="0"/>
              <a:t>6 – TRIBUTO ADUANERO e IMPUESTO ADUANERO</a:t>
            </a:r>
          </a:p>
          <a:p>
            <a:pPr algn="just">
              <a:buNone/>
            </a:pPr>
            <a:r>
              <a:rPr lang="es-ES" dirty="0" smtClean="0"/>
              <a:t>Análisis:</a:t>
            </a:r>
          </a:p>
          <a:p>
            <a:pPr lvl="2" algn="just"/>
            <a:r>
              <a:rPr lang="es-ES" dirty="0" smtClean="0"/>
              <a:t>Definiciones</a:t>
            </a:r>
          </a:p>
          <a:p>
            <a:pPr lvl="2" algn="just"/>
            <a:r>
              <a:rPr lang="es-ES" dirty="0" smtClean="0"/>
              <a:t>Diferencias </a:t>
            </a:r>
          </a:p>
          <a:p>
            <a:pPr lvl="2" algn="just"/>
            <a:r>
              <a:rPr lang="es-ES" dirty="0" smtClean="0"/>
              <a:t>Elementos para la liquidación (NCM, Valor, Origen)</a:t>
            </a:r>
          </a:p>
          <a:p>
            <a:pPr lvl="2" algn="just"/>
            <a:r>
              <a:rPr lang="es-ES" dirty="0" smtClean="0"/>
              <a:t>Equivalencia del Impuesto Aduanero con el AEC.</a:t>
            </a:r>
          </a:p>
          <a:p>
            <a:pPr>
              <a:buNone/>
            </a:pPr>
            <a:endParaRPr lang="es-MX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ESQUEMA DE ANALISIS DEL MARCO TEORICO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b="1" dirty="0" smtClean="0"/>
              <a:t>7 – PAGO DEL AEC EN TERRITORIO ADUANERO DEL MERCOSUR</a:t>
            </a:r>
          </a:p>
          <a:p>
            <a:pPr algn="just">
              <a:buNone/>
            </a:pPr>
            <a:r>
              <a:rPr lang="es-ES" dirty="0" smtClean="0"/>
              <a:t>Análisis:</a:t>
            </a:r>
          </a:p>
          <a:p>
            <a:pPr lvl="2" algn="just"/>
            <a:r>
              <a:rPr lang="es-ES" sz="2800" dirty="0" smtClean="0"/>
              <a:t>Nacimiento de la Obligación de Pago</a:t>
            </a:r>
          </a:p>
          <a:p>
            <a:pPr lvl="2" algn="just"/>
            <a:r>
              <a:rPr lang="es-ES" sz="2800" dirty="0" smtClean="0"/>
              <a:t>Pago del AEC</a:t>
            </a:r>
          </a:p>
          <a:p>
            <a:pPr lvl="2" algn="just"/>
            <a:r>
              <a:rPr lang="es-ES" sz="2800" dirty="0" smtClean="0"/>
              <a:t>Pago de los Tributos Internos</a:t>
            </a:r>
          </a:p>
          <a:p>
            <a:pPr>
              <a:buNone/>
            </a:pPr>
            <a:endParaRPr lang="es-ES" b="1" dirty="0" smtClean="0"/>
          </a:p>
          <a:p>
            <a:pPr>
              <a:buNone/>
            </a:pPr>
            <a:r>
              <a:rPr lang="es-ES" b="1" dirty="0" smtClean="0"/>
              <a:t>8 – LIBRE CIRCULACIÓN</a:t>
            </a:r>
          </a:p>
          <a:p>
            <a:pPr algn="just">
              <a:buNone/>
            </a:pPr>
            <a:r>
              <a:rPr lang="es-ES" dirty="0" smtClean="0"/>
              <a:t>Análisis:</a:t>
            </a:r>
          </a:p>
          <a:p>
            <a:pPr lvl="2" algn="just"/>
            <a:r>
              <a:rPr lang="es-ES" sz="2800" dirty="0" smtClean="0"/>
              <a:t>Definición</a:t>
            </a:r>
          </a:p>
          <a:p>
            <a:pPr lvl="2" algn="just"/>
            <a:r>
              <a:rPr lang="es-ES" sz="2800" dirty="0" smtClean="0"/>
              <a:t>Cuando se considera a una mercadería con Libre Circulación.</a:t>
            </a:r>
          </a:p>
          <a:p>
            <a:pPr lvl="2" algn="just"/>
            <a:r>
              <a:rPr lang="es-ES" sz="2800" dirty="0" smtClean="0"/>
              <a:t>Su implicancia con la Eliminación del Doble Cobro del AEC.</a:t>
            </a:r>
          </a:p>
          <a:p>
            <a:pPr>
              <a:buNone/>
            </a:pPr>
            <a:endParaRPr lang="es-MX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OBJETIVO DEL TRABAJO DE INVESTIGACIÓN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s-ES_tradnl" b="1" i="1" dirty="0" smtClean="0"/>
          </a:p>
          <a:p>
            <a:pPr algn="ctr">
              <a:buNone/>
            </a:pPr>
            <a:r>
              <a:rPr lang="es-ES_tradnl" b="1" i="1" dirty="0" smtClean="0"/>
              <a:t>Redacción </a:t>
            </a:r>
            <a:r>
              <a:rPr lang="es-ES_tradnl" b="1" i="1" dirty="0" smtClean="0"/>
              <a:t>de un Anteproyecto de Reglamentación y Complementación del Código Aduanero del MERCOSUR.</a:t>
            </a:r>
            <a:endParaRPr lang="es-MX" b="1" dirty="0" smtClean="0"/>
          </a:p>
          <a:p>
            <a:pPr algn="ctr">
              <a:buNone/>
            </a:pPr>
            <a:endParaRPr lang="es-MX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397</Words>
  <Application>Microsoft Office PowerPoint</Application>
  <PresentationFormat>Presentación en pantalla (4:3)</PresentationFormat>
  <Paragraphs>93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Tema: CODIGO ADUANERO DEL MERCOSUR – Decisión CMC  N° 27/10</vt:lpstr>
      <vt:lpstr>  Plan estratégico del Centro de Despachante de Aduana del Paraguay en la implementación y aplicación del Código Aduanero del Mercosur y la Eliminación del Doble Cobro del AEC.  </vt:lpstr>
      <vt:lpstr>METODOLOGIA DEL ANÁLISIS </vt:lpstr>
      <vt:lpstr>BASES LEGALES</vt:lpstr>
      <vt:lpstr>ESQUEMA DE ANALISIS DEL MARCO TEORICO</vt:lpstr>
      <vt:lpstr>ESQUEMA DE ANALISIS DEL MARCO TEORICO</vt:lpstr>
      <vt:lpstr>ESQUEMA DE ANALISIS DEL MARCO TEORICO</vt:lpstr>
      <vt:lpstr>ESQUEMA DE ANALISIS DEL MARCO TEORICO</vt:lpstr>
      <vt:lpstr>OBJETIVO DEL TRABAJO DE INVESTIGACIÓN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notebookCDAP</cp:lastModifiedBy>
  <cp:revision>59</cp:revision>
  <dcterms:created xsi:type="dcterms:W3CDTF">2011-10-19T14:26:39Z</dcterms:created>
  <dcterms:modified xsi:type="dcterms:W3CDTF">2011-11-09T23:18:56Z</dcterms:modified>
</cp:coreProperties>
</file>