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12" r:id="rId2"/>
    <p:sldId id="256" r:id="rId3"/>
    <p:sldId id="274" r:id="rId4"/>
    <p:sldId id="278" r:id="rId5"/>
    <p:sldId id="375" r:id="rId6"/>
    <p:sldId id="377" r:id="rId7"/>
    <p:sldId id="374" r:id="rId8"/>
    <p:sldId id="281" r:id="rId9"/>
    <p:sldId id="276" r:id="rId10"/>
    <p:sldId id="280" r:id="rId11"/>
    <p:sldId id="285" r:id="rId12"/>
    <p:sldId id="257" r:id="rId13"/>
    <p:sldId id="282" r:id="rId14"/>
    <p:sldId id="283" r:id="rId15"/>
    <p:sldId id="284" r:id="rId16"/>
    <p:sldId id="343" r:id="rId17"/>
    <p:sldId id="325" r:id="rId18"/>
    <p:sldId id="327" r:id="rId19"/>
    <p:sldId id="328" r:id="rId20"/>
    <p:sldId id="290" r:id="rId21"/>
    <p:sldId id="291" r:id="rId22"/>
    <p:sldId id="341" r:id="rId23"/>
    <p:sldId id="342" r:id="rId24"/>
    <p:sldId id="329" r:id="rId25"/>
    <p:sldId id="266" r:id="rId26"/>
    <p:sldId id="268" r:id="rId27"/>
    <p:sldId id="317" r:id="rId28"/>
    <p:sldId id="323" r:id="rId29"/>
    <p:sldId id="376" r:id="rId30"/>
    <p:sldId id="287" r:id="rId31"/>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78" autoAdjust="0"/>
    <p:restoredTop sz="94660"/>
  </p:normalViewPr>
  <p:slideViewPr>
    <p:cSldViewPr>
      <p:cViewPr>
        <p:scale>
          <a:sx n="40" d="100"/>
          <a:sy n="40" d="100"/>
        </p:scale>
        <p:origin x="-960" y="-2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miguel\AppData\Local\Microsoft\Windows\Temporary%20Internet%20Files\Content.Outlook\2UKI047P\WEOWesternHem%20(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DO"/>
  <c:chart>
    <c:title>
      <c:tx>
        <c:rich>
          <a:bodyPr/>
          <a:lstStyle/>
          <a:p>
            <a:pPr>
              <a:defRPr lang="es-ES" sz="1600"/>
            </a:pPr>
            <a:r>
              <a:rPr lang="es-ES" sz="1600" dirty="0"/>
              <a:t>Grado</a:t>
            </a:r>
            <a:r>
              <a:rPr lang="es-ES" sz="1600" baseline="0" dirty="0"/>
              <a:t> de Apertura Comercial</a:t>
            </a:r>
            <a:endParaRPr lang="es-ES" sz="1600" dirty="0"/>
          </a:p>
        </c:rich>
      </c:tx>
      <c:layout/>
    </c:title>
    <c:plotArea>
      <c:layout/>
      <c:barChart>
        <c:barDir val="col"/>
        <c:grouping val="clustered"/>
        <c:ser>
          <c:idx val="0"/>
          <c:order val="0"/>
          <c:tx>
            <c:strRef>
              <c:f>Hoja1!$F$10</c:f>
              <c:strCache>
                <c:ptCount val="1"/>
                <c:pt idx="0">
                  <c:v>(X+IM)/PIB</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Lbls>
            <c:dLbl>
              <c:idx val="0"/>
              <c:layout/>
              <c:tx>
                <c:rich>
                  <a:bodyPr/>
                  <a:lstStyle/>
                  <a:p>
                    <a:r>
                      <a:rPr lang="en-US" sz="1800" dirty="0"/>
                      <a:t>29.2%</a:t>
                    </a:r>
                  </a:p>
                </c:rich>
              </c:tx>
              <c:showVal val="1"/>
            </c:dLbl>
            <c:dLbl>
              <c:idx val="1"/>
              <c:layout/>
              <c:tx>
                <c:rich>
                  <a:bodyPr/>
                  <a:lstStyle/>
                  <a:p>
                    <a:r>
                      <a:rPr lang="en-US" sz="1600" dirty="0"/>
                      <a:t>56.1%</a:t>
                    </a:r>
                  </a:p>
                </c:rich>
              </c:tx>
              <c:showVal val="1"/>
            </c:dLbl>
            <c:txPr>
              <a:bodyPr/>
              <a:lstStyle/>
              <a:p>
                <a:pPr>
                  <a:defRPr lang="es-ES"/>
                </a:pPr>
                <a:endParaRPr lang="es-DO"/>
              </a:p>
            </c:txPr>
            <c:showVal val="1"/>
          </c:dLbls>
          <c:cat>
            <c:strRef>
              <c:f>Hoja1!$G$10:$H$10</c:f>
              <c:strCache>
                <c:ptCount val="2"/>
                <c:pt idx="0">
                  <c:v>1980-1990</c:v>
                </c:pt>
                <c:pt idx="1">
                  <c:v>2000-2008</c:v>
                </c:pt>
              </c:strCache>
            </c:strRef>
          </c:cat>
          <c:val>
            <c:numRef>
              <c:f>Hoja1!$G$11:$H$11</c:f>
              <c:numCache>
                <c:formatCode>0.0%</c:formatCode>
                <c:ptCount val="2"/>
                <c:pt idx="0">
                  <c:v>0.29176146802580438</c:v>
                </c:pt>
                <c:pt idx="1">
                  <c:v>0.56055425115488577</c:v>
                </c:pt>
              </c:numCache>
            </c:numRef>
          </c:val>
        </c:ser>
        <c:gapWidth val="75"/>
        <c:overlap val="-25"/>
        <c:axId val="54972416"/>
        <c:axId val="54973952"/>
      </c:barChart>
      <c:catAx>
        <c:axId val="54972416"/>
        <c:scaling>
          <c:orientation val="minMax"/>
        </c:scaling>
        <c:axPos val="b"/>
        <c:majorTickMark val="none"/>
        <c:tickLblPos val="nextTo"/>
        <c:txPr>
          <a:bodyPr/>
          <a:lstStyle/>
          <a:p>
            <a:pPr>
              <a:defRPr lang="es-ES" sz="1200"/>
            </a:pPr>
            <a:endParaRPr lang="es-DO"/>
          </a:p>
        </c:txPr>
        <c:crossAx val="54973952"/>
        <c:crosses val="autoZero"/>
        <c:auto val="1"/>
        <c:lblAlgn val="ctr"/>
        <c:lblOffset val="100"/>
      </c:catAx>
      <c:valAx>
        <c:axId val="54973952"/>
        <c:scaling>
          <c:orientation val="minMax"/>
        </c:scaling>
        <c:axPos val="l"/>
        <c:majorGridlines/>
        <c:numFmt formatCode="0%" sourceLinked="0"/>
        <c:majorTickMark val="none"/>
        <c:tickLblPos val="nextTo"/>
        <c:spPr>
          <a:ln w="9525">
            <a:noFill/>
          </a:ln>
        </c:spPr>
        <c:txPr>
          <a:bodyPr/>
          <a:lstStyle/>
          <a:p>
            <a:pPr>
              <a:defRPr lang="es-ES" sz="1200"/>
            </a:pPr>
            <a:endParaRPr lang="es-DO"/>
          </a:p>
        </c:txPr>
        <c:crossAx val="54972416"/>
        <c:crosses val="autoZero"/>
        <c:crossBetween val="between"/>
      </c:valAx>
    </c:plotArea>
    <c:legend>
      <c:legendPos val="b"/>
      <c:layout/>
      <c:txPr>
        <a:bodyPr/>
        <a:lstStyle/>
        <a:p>
          <a:pPr>
            <a:defRPr lang="es-ES"/>
          </a:pPr>
          <a:endParaRPr lang="es-DO"/>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B12FE-7EB3-4087-92B6-3E42401919A5}" type="doc">
      <dgm:prSet loTypeId="urn:microsoft.com/office/officeart/2005/8/layout/radial4" loCatId="relationship" qsTypeId="urn:microsoft.com/office/officeart/2005/8/quickstyle/3d6" qsCatId="3D" csTypeId="urn:microsoft.com/office/officeart/2005/8/colors/colorful1" csCatId="colorful" phldr="1"/>
      <dgm:spPr/>
      <dgm:t>
        <a:bodyPr/>
        <a:lstStyle/>
        <a:p>
          <a:endParaRPr lang="es-ES"/>
        </a:p>
      </dgm:t>
    </dgm:pt>
    <dgm:pt modelId="{868104E2-1810-4487-9895-6FA620805236}">
      <dgm:prSet phldrT="[Texto]" custT="1"/>
      <dgm:spPr/>
      <dgm:t>
        <a:bodyPr/>
        <a:lstStyle/>
        <a:p>
          <a:r>
            <a:rPr lang="es-ES" sz="2400" b="1" dirty="0" smtClean="0">
              <a:solidFill>
                <a:schemeClr val="tx1"/>
              </a:solidFill>
            </a:rPr>
            <a:t>Plan Estratégico 2010-2012</a:t>
          </a:r>
          <a:endParaRPr lang="es-ES" sz="2400" b="1" dirty="0">
            <a:solidFill>
              <a:schemeClr val="tx1"/>
            </a:solidFill>
          </a:endParaRPr>
        </a:p>
      </dgm:t>
    </dgm:pt>
    <dgm:pt modelId="{BE54FB9D-6280-4CD1-848B-54FEACE55F12}" type="parTrans" cxnId="{B3D74894-4F48-4DDE-B29B-C197356637DC}">
      <dgm:prSet/>
      <dgm:spPr/>
      <dgm:t>
        <a:bodyPr/>
        <a:lstStyle/>
        <a:p>
          <a:endParaRPr lang="es-ES" sz="1700"/>
        </a:p>
      </dgm:t>
    </dgm:pt>
    <dgm:pt modelId="{6278086C-775E-4A4E-AA5C-B50E4667C77E}" type="sibTrans" cxnId="{B3D74894-4F48-4DDE-B29B-C197356637DC}">
      <dgm:prSet/>
      <dgm:spPr/>
      <dgm:t>
        <a:bodyPr/>
        <a:lstStyle/>
        <a:p>
          <a:endParaRPr lang="es-ES" sz="1700"/>
        </a:p>
      </dgm:t>
    </dgm:pt>
    <dgm:pt modelId="{1D9107B9-AD11-4EB2-8072-A825CAD8BC80}">
      <dgm:prSet phldrT="[Texto]" custT="1"/>
      <dgm:spPr/>
      <dgm:t>
        <a:bodyPr/>
        <a:lstStyle/>
        <a:p>
          <a:r>
            <a:rPr lang="es-ES" sz="2400" b="1" dirty="0" smtClean="0">
              <a:solidFill>
                <a:schemeClr val="tx1"/>
              </a:solidFill>
            </a:rPr>
            <a:t>Facilitación del comercio internacional de mercancías</a:t>
          </a:r>
          <a:endParaRPr lang="es-ES" sz="2400" b="1" dirty="0">
            <a:solidFill>
              <a:schemeClr val="tx1"/>
            </a:solidFill>
          </a:endParaRPr>
        </a:p>
      </dgm:t>
    </dgm:pt>
    <dgm:pt modelId="{609B2B98-19A1-43F7-828A-23D913DC9DEC}" type="parTrans" cxnId="{1D7304FC-8290-4861-8FAF-0970EF6BF91C}">
      <dgm:prSet/>
      <dgm:spPr/>
      <dgm:t>
        <a:bodyPr/>
        <a:lstStyle/>
        <a:p>
          <a:endParaRPr lang="es-ES" sz="1700" dirty="0"/>
        </a:p>
      </dgm:t>
    </dgm:pt>
    <dgm:pt modelId="{3E3A9F30-4BFC-49A2-B57D-2453C6C6C14A}" type="sibTrans" cxnId="{1D7304FC-8290-4861-8FAF-0970EF6BF91C}">
      <dgm:prSet/>
      <dgm:spPr/>
      <dgm:t>
        <a:bodyPr/>
        <a:lstStyle/>
        <a:p>
          <a:endParaRPr lang="es-ES" sz="1700"/>
        </a:p>
      </dgm:t>
    </dgm:pt>
    <dgm:pt modelId="{57989336-C098-4064-B206-AA92C07481B0}">
      <dgm:prSet phldrT="[Texto]" custT="1"/>
      <dgm:spPr>
        <a:solidFill>
          <a:srgbClr val="FFFF00"/>
        </a:solidFill>
      </dgm:spPr>
      <dgm:t>
        <a:bodyPr/>
        <a:lstStyle/>
        <a:p>
          <a:r>
            <a:rPr lang="es-ES" sz="2000" b="1" dirty="0" smtClean="0">
              <a:solidFill>
                <a:schemeClr val="tx1"/>
              </a:solidFill>
            </a:rPr>
            <a:t>Reforzar la seguridad de la cadena logística, reducir el contrabando y el comercio ilícito</a:t>
          </a:r>
          <a:endParaRPr lang="es-ES" sz="2000" b="1" dirty="0">
            <a:solidFill>
              <a:schemeClr val="tx1"/>
            </a:solidFill>
          </a:endParaRPr>
        </a:p>
      </dgm:t>
    </dgm:pt>
    <dgm:pt modelId="{4E455CF7-F1A7-424B-ADA9-30B86EAA6121}" type="parTrans" cxnId="{C7A4CE4D-EDC8-4F06-9B94-80A5B5BB09F9}">
      <dgm:prSet/>
      <dgm:spPr>
        <a:gradFill rotWithShape="0">
          <a:gsLst>
            <a:gs pos="0">
              <a:srgbClr val="FFF200"/>
            </a:gs>
            <a:gs pos="45000">
              <a:srgbClr val="FF7A00"/>
            </a:gs>
            <a:gs pos="70000">
              <a:srgbClr val="FF0300"/>
            </a:gs>
            <a:gs pos="100000">
              <a:srgbClr val="4D0808"/>
            </a:gs>
          </a:gsLst>
          <a:lin ang="5400000" scaled="0"/>
        </a:gradFill>
      </dgm:spPr>
      <dgm:t>
        <a:bodyPr/>
        <a:lstStyle/>
        <a:p>
          <a:endParaRPr lang="es-ES" sz="1700" dirty="0"/>
        </a:p>
      </dgm:t>
    </dgm:pt>
    <dgm:pt modelId="{776EA8FB-EF0A-47D9-A952-937872C5BF3C}" type="sibTrans" cxnId="{C7A4CE4D-EDC8-4F06-9B94-80A5B5BB09F9}">
      <dgm:prSet/>
      <dgm:spPr/>
      <dgm:t>
        <a:bodyPr/>
        <a:lstStyle/>
        <a:p>
          <a:endParaRPr lang="es-ES" sz="1700"/>
        </a:p>
      </dgm:t>
    </dgm:pt>
    <dgm:pt modelId="{50840976-E6F5-4AEA-8FFD-8BAE5E1825C0}">
      <dgm:prSet phldrT="[Texto]" custT="1"/>
      <dgm:spPr/>
      <dgm:t>
        <a:bodyPr/>
        <a:lstStyle/>
        <a:p>
          <a:r>
            <a:rPr lang="es-ES" sz="2400" b="1" dirty="0" smtClean="0">
              <a:solidFill>
                <a:schemeClr val="tx1"/>
              </a:solidFill>
            </a:rPr>
            <a:t>Eficiente Gestión Fiscal</a:t>
          </a:r>
          <a:endParaRPr lang="es-ES" sz="2400" b="1" dirty="0">
            <a:solidFill>
              <a:schemeClr val="tx1"/>
            </a:solidFill>
          </a:endParaRPr>
        </a:p>
      </dgm:t>
    </dgm:pt>
    <dgm:pt modelId="{2402748B-246B-4CB2-847B-FC0973312585}" type="parTrans" cxnId="{B2972EC7-FCE3-4DEB-B63B-21DC3541F7D5}">
      <dgm:prSet/>
      <dgm:spPr/>
      <dgm:t>
        <a:bodyPr/>
        <a:lstStyle/>
        <a:p>
          <a:endParaRPr lang="es-ES" sz="1700" dirty="0"/>
        </a:p>
      </dgm:t>
    </dgm:pt>
    <dgm:pt modelId="{EE179968-67F0-4682-8DDA-5F980F682F2A}" type="sibTrans" cxnId="{B2972EC7-FCE3-4DEB-B63B-21DC3541F7D5}">
      <dgm:prSet/>
      <dgm:spPr/>
      <dgm:t>
        <a:bodyPr/>
        <a:lstStyle/>
        <a:p>
          <a:endParaRPr lang="es-ES" sz="1700"/>
        </a:p>
      </dgm:t>
    </dgm:pt>
    <dgm:pt modelId="{C876F054-AF0E-47EB-BB87-F56CC6007470}">
      <dgm:prSet phldrT="[Texto]" custT="1"/>
      <dgm:spPr/>
      <dgm:t>
        <a:bodyPr/>
        <a:lstStyle/>
        <a:p>
          <a:r>
            <a:rPr lang="es-ES" sz="2000" b="1" dirty="0" smtClean="0">
              <a:solidFill>
                <a:schemeClr val="tx1"/>
              </a:solidFill>
            </a:rPr>
            <a:t>Fortalecimiento Institucional</a:t>
          </a:r>
          <a:endParaRPr lang="es-ES" sz="2000" b="1" dirty="0">
            <a:solidFill>
              <a:schemeClr val="tx1"/>
            </a:solidFill>
          </a:endParaRPr>
        </a:p>
      </dgm:t>
    </dgm:pt>
    <dgm:pt modelId="{7E120D5F-DE89-4ABA-8B91-7184F624C79A}" type="parTrans" cxnId="{6A3FCE16-E792-4EFB-B950-A5FDEE1D6FE0}">
      <dgm:prSet/>
      <dgm:spPr/>
      <dgm:t>
        <a:bodyPr/>
        <a:lstStyle/>
        <a:p>
          <a:endParaRPr lang="es-ES" sz="1700" dirty="0"/>
        </a:p>
      </dgm:t>
    </dgm:pt>
    <dgm:pt modelId="{81E84213-3407-4FF2-B817-30EC1CC0FE58}" type="sibTrans" cxnId="{6A3FCE16-E792-4EFB-B950-A5FDEE1D6FE0}">
      <dgm:prSet/>
      <dgm:spPr/>
      <dgm:t>
        <a:bodyPr/>
        <a:lstStyle/>
        <a:p>
          <a:endParaRPr lang="es-ES" sz="1700"/>
        </a:p>
      </dgm:t>
    </dgm:pt>
    <dgm:pt modelId="{60DC2BA2-97C5-4710-88AE-31C866A46629}" type="pres">
      <dgm:prSet presAssocID="{353B12FE-7EB3-4087-92B6-3E42401919A5}" presName="cycle" presStyleCnt="0">
        <dgm:presLayoutVars>
          <dgm:chMax val="1"/>
          <dgm:dir/>
          <dgm:animLvl val="ctr"/>
          <dgm:resizeHandles val="exact"/>
        </dgm:presLayoutVars>
      </dgm:prSet>
      <dgm:spPr/>
      <dgm:t>
        <a:bodyPr/>
        <a:lstStyle/>
        <a:p>
          <a:endParaRPr lang="es-ES"/>
        </a:p>
      </dgm:t>
    </dgm:pt>
    <dgm:pt modelId="{833E9C98-0C62-463A-8714-E45BE74ACCDA}" type="pres">
      <dgm:prSet presAssocID="{868104E2-1810-4487-9895-6FA620805236}" presName="centerShape" presStyleLbl="node0" presStyleIdx="0" presStyleCnt="1" custLinFactNeighborX="3000" custLinFactNeighborY="4514"/>
      <dgm:spPr/>
      <dgm:t>
        <a:bodyPr/>
        <a:lstStyle/>
        <a:p>
          <a:endParaRPr lang="es-ES"/>
        </a:p>
      </dgm:t>
    </dgm:pt>
    <dgm:pt modelId="{B7B9D46B-9A43-4BC5-A10B-C346588F3325}" type="pres">
      <dgm:prSet presAssocID="{609B2B98-19A1-43F7-828A-23D913DC9DEC}" presName="parTrans" presStyleLbl="bgSibTrans2D1" presStyleIdx="0" presStyleCnt="4"/>
      <dgm:spPr/>
      <dgm:t>
        <a:bodyPr/>
        <a:lstStyle/>
        <a:p>
          <a:endParaRPr lang="es-ES"/>
        </a:p>
      </dgm:t>
    </dgm:pt>
    <dgm:pt modelId="{308C2895-2F5A-4CFA-A3E9-AE68932CEE4D}" type="pres">
      <dgm:prSet presAssocID="{1D9107B9-AD11-4EB2-8072-A825CAD8BC80}" presName="node" presStyleLbl="node1" presStyleIdx="0" presStyleCnt="4" custScaleX="113055" custRadScaleRad="82611" custRadScaleInc="111072">
        <dgm:presLayoutVars>
          <dgm:bulletEnabled val="1"/>
        </dgm:presLayoutVars>
      </dgm:prSet>
      <dgm:spPr/>
      <dgm:t>
        <a:bodyPr/>
        <a:lstStyle/>
        <a:p>
          <a:endParaRPr lang="es-ES"/>
        </a:p>
      </dgm:t>
    </dgm:pt>
    <dgm:pt modelId="{E0E3884A-9FA5-4FD1-83F6-E2DDC4244363}" type="pres">
      <dgm:prSet presAssocID="{4E455CF7-F1A7-424B-ADA9-30B86EAA6121}" presName="parTrans" presStyleLbl="bgSibTrans2D1" presStyleIdx="1" presStyleCnt="4"/>
      <dgm:spPr/>
      <dgm:t>
        <a:bodyPr/>
        <a:lstStyle/>
        <a:p>
          <a:endParaRPr lang="es-ES"/>
        </a:p>
      </dgm:t>
    </dgm:pt>
    <dgm:pt modelId="{D6E346D0-21E7-4020-A8AE-D15D5A9C139F}" type="pres">
      <dgm:prSet presAssocID="{57989336-C098-4064-B206-AA92C07481B0}" presName="node" presStyleLbl="node1" presStyleIdx="1" presStyleCnt="4" custScaleX="116806" custRadScaleRad="91132" custRadScaleInc="-142802">
        <dgm:presLayoutVars>
          <dgm:bulletEnabled val="1"/>
        </dgm:presLayoutVars>
      </dgm:prSet>
      <dgm:spPr/>
      <dgm:t>
        <a:bodyPr/>
        <a:lstStyle/>
        <a:p>
          <a:endParaRPr lang="es-ES"/>
        </a:p>
      </dgm:t>
    </dgm:pt>
    <dgm:pt modelId="{25142D03-68D4-437F-8C11-1F5C33CD1BE2}" type="pres">
      <dgm:prSet presAssocID="{2402748B-246B-4CB2-847B-FC0973312585}" presName="parTrans" presStyleLbl="bgSibTrans2D1" presStyleIdx="2" presStyleCnt="4"/>
      <dgm:spPr/>
      <dgm:t>
        <a:bodyPr/>
        <a:lstStyle/>
        <a:p>
          <a:endParaRPr lang="es-ES"/>
        </a:p>
      </dgm:t>
    </dgm:pt>
    <dgm:pt modelId="{6A7300B8-DA05-44C1-AAC8-7BFD82D1787F}" type="pres">
      <dgm:prSet presAssocID="{50840976-E6F5-4AEA-8FFD-8BAE5E1825C0}" presName="node" presStyleLbl="node1" presStyleIdx="2" presStyleCnt="4" custScaleX="110005" custRadScaleRad="97056" custRadScaleInc="7686">
        <dgm:presLayoutVars>
          <dgm:bulletEnabled val="1"/>
        </dgm:presLayoutVars>
      </dgm:prSet>
      <dgm:spPr/>
      <dgm:t>
        <a:bodyPr/>
        <a:lstStyle/>
        <a:p>
          <a:endParaRPr lang="es-ES"/>
        </a:p>
      </dgm:t>
    </dgm:pt>
    <dgm:pt modelId="{56F63CAD-7E6F-432D-AA5A-931D202D9942}" type="pres">
      <dgm:prSet presAssocID="{7E120D5F-DE89-4ABA-8B91-7184F624C79A}" presName="parTrans" presStyleLbl="bgSibTrans2D1" presStyleIdx="3" presStyleCnt="4"/>
      <dgm:spPr/>
      <dgm:t>
        <a:bodyPr/>
        <a:lstStyle/>
        <a:p>
          <a:endParaRPr lang="es-ES"/>
        </a:p>
      </dgm:t>
    </dgm:pt>
    <dgm:pt modelId="{C7C059B4-8DED-47C7-B80B-8D7D83C68543}" type="pres">
      <dgm:prSet presAssocID="{C876F054-AF0E-47EB-BB87-F56CC6007470}" presName="node" presStyleLbl="node1" presStyleIdx="3" presStyleCnt="4" custScaleX="112506" custRadScaleRad="99314" custRadScaleInc="20625">
        <dgm:presLayoutVars>
          <dgm:bulletEnabled val="1"/>
        </dgm:presLayoutVars>
      </dgm:prSet>
      <dgm:spPr/>
      <dgm:t>
        <a:bodyPr/>
        <a:lstStyle/>
        <a:p>
          <a:endParaRPr lang="es-ES"/>
        </a:p>
      </dgm:t>
    </dgm:pt>
  </dgm:ptLst>
  <dgm:cxnLst>
    <dgm:cxn modelId="{65B9B43D-178E-4A34-8930-AC19E908E2D8}" type="presOf" srcId="{353B12FE-7EB3-4087-92B6-3E42401919A5}" destId="{60DC2BA2-97C5-4710-88AE-31C866A46629}" srcOrd="0" destOrd="0" presId="urn:microsoft.com/office/officeart/2005/8/layout/radial4"/>
    <dgm:cxn modelId="{90105F6F-D6E8-4793-B720-399A8B4FB5E2}" type="presOf" srcId="{4E455CF7-F1A7-424B-ADA9-30B86EAA6121}" destId="{E0E3884A-9FA5-4FD1-83F6-E2DDC4244363}" srcOrd="0" destOrd="0" presId="urn:microsoft.com/office/officeart/2005/8/layout/radial4"/>
    <dgm:cxn modelId="{744E90BC-F501-4AD9-B128-BF70B7CD78D9}" type="presOf" srcId="{C876F054-AF0E-47EB-BB87-F56CC6007470}" destId="{C7C059B4-8DED-47C7-B80B-8D7D83C68543}" srcOrd="0" destOrd="0" presId="urn:microsoft.com/office/officeart/2005/8/layout/radial4"/>
    <dgm:cxn modelId="{C644A0D1-BBC3-4298-BB77-B03CCD972C36}" type="presOf" srcId="{50840976-E6F5-4AEA-8FFD-8BAE5E1825C0}" destId="{6A7300B8-DA05-44C1-AAC8-7BFD82D1787F}" srcOrd="0" destOrd="0" presId="urn:microsoft.com/office/officeart/2005/8/layout/radial4"/>
    <dgm:cxn modelId="{D80E8607-E24E-479E-9380-DAF86C4469EC}" type="presOf" srcId="{2402748B-246B-4CB2-847B-FC0973312585}" destId="{25142D03-68D4-437F-8C11-1F5C33CD1BE2}" srcOrd="0" destOrd="0" presId="urn:microsoft.com/office/officeart/2005/8/layout/radial4"/>
    <dgm:cxn modelId="{B3D74894-4F48-4DDE-B29B-C197356637DC}" srcId="{353B12FE-7EB3-4087-92B6-3E42401919A5}" destId="{868104E2-1810-4487-9895-6FA620805236}" srcOrd="0" destOrd="0" parTransId="{BE54FB9D-6280-4CD1-848B-54FEACE55F12}" sibTransId="{6278086C-775E-4A4E-AA5C-B50E4667C77E}"/>
    <dgm:cxn modelId="{E88EF19C-5CA0-42CF-9856-C6B49005406C}" type="presOf" srcId="{868104E2-1810-4487-9895-6FA620805236}" destId="{833E9C98-0C62-463A-8714-E45BE74ACCDA}" srcOrd="0" destOrd="0" presId="urn:microsoft.com/office/officeart/2005/8/layout/radial4"/>
    <dgm:cxn modelId="{C37097B8-5D05-4D15-9351-BBE110985B2D}" type="presOf" srcId="{609B2B98-19A1-43F7-828A-23D913DC9DEC}" destId="{B7B9D46B-9A43-4BC5-A10B-C346588F3325}" srcOrd="0" destOrd="0" presId="urn:microsoft.com/office/officeart/2005/8/layout/radial4"/>
    <dgm:cxn modelId="{F2E29AE2-2A4C-46DF-B622-F05F9701B368}" type="presOf" srcId="{7E120D5F-DE89-4ABA-8B91-7184F624C79A}" destId="{56F63CAD-7E6F-432D-AA5A-931D202D9942}" srcOrd="0" destOrd="0" presId="urn:microsoft.com/office/officeart/2005/8/layout/radial4"/>
    <dgm:cxn modelId="{C7A4CE4D-EDC8-4F06-9B94-80A5B5BB09F9}" srcId="{868104E2-1810-4487-9895-6FA620805236}" destId="{57989336-C098-4064-B206-AA92C07481B0}" srcOrd="1" destOrd="0" parTransId="{4E455CF7-F1A7-424B-ADA9-30B86EAA6121}" sibTransId="{776EA8FB-EF0A-47D9-A952-937872C5BF3C}"/>
    <dgm:cxn modelId="{6A3FCE16-E792-4EFB-B950-A5FDEE1D6FE0}" srcId="{868104E2-1810-4487-9895-6FA620805236}" destId="{C876F054-AF0E-47EB-BB87-F56CC6007470}" srcOrd="3" destOrd="0" parTransId="{7E120D5F-DE89-4ABA-8B91-7184F624C79A}" sibTransId="{81E84213-3407-4FF2-B817-30EC1CC0FE58}"/>
    <dgm:cxn modelId="{0849F644-8FEC-4133-B5A4-C28AE4EF6635}" type="presOf" srcId="{57989336-C098-4064-B206-AA92C07481B0}" destId="{D6E346D0-21E7-4020-A8AE-D15D5A9C139F}" srcOrd="0" destOrd="0" presId="urn:microsoft.com/office/officeart/2005/8/layout/radial4"/>
    <dgm:cxn modelId="{B2972EC7-FCE3-4DEB-B63B-21DC3541F7D5}" srcId="{868104E2-1810-4487-9895-6FA620805236}" destId="{50840976-E6F5-4AEA-8FFD-8BAE5E1825C0}" srcOrd="2" destOrd="0" parTransId="{2402748B-246B-4CB2-847B-FC0973312585}" sibTransId="{EE179968-67F0-4682-8DDA-5F980F682F2A}"/>
    <dgm:cxn modelId="{95830CD7-2A50-4A17-B9A9-20B7F48BD925}" type="presOf" srcId="{1D9107B9-AD11-4EB2-8072-A825CAD8BC80}" destId="{308C2895-2F5A-4CFA-A3E9-AE68932CEE4D}" srcOrd="0" destOrd="0" presId="urn:microsoft.com/office/officeart/2005/8/layout/radial4"/>
    <dgm:cxn modelId="{1D7304FC-8290-4861-8FAF-0970EF6BF91C}" srcId="{868104E2-1810-4487-9895-6FA620805236}" destId="{1D9107B9-AD11-4EB2-8072-A825CAD8BC80}" srcOrd="0" destOrd="0" parTransId="{609B2B98-19A1-43F7-828A-23D913DC9DEC}" sibTransId="{3E3A9F30-4BFC-49A2-B57D-2453C6C6C14A}"/>
    <dgm:cxn modelId="{96465667-8B10-44F5-BFC7-5BA95A71F348}" type="presParOf" srcId="{60DC2BA2-97C5-4710-88AE-31C866A46629}" destId="{833E9C98-0C62-463A-8714-E45BE74ACCDA}" srcOrd="0" destOrd="0" presId="urn:microsoft.com/office/officeart/2005/8/layout/radial4"/>
    <dgm:cxn modelId="{03BBDE1F-25AE-49E7-AE77-7E0D2DE40AED}" type="presParOf" srcId="{60DC2BA2-97C5-4710-88AE-31C866A46629}" destId="{B7B9D46B-9A43-4BC5-A10B-C346588F3325}" srcOrd="1" destOrd="0" presId="urn:microsoft.com/office/officeart/2005/8/layout/radial4"/>
    <dgm:cxn modelId="{9F052A87-956C-4A3F-A380-1E5B6A9E8CE5}" type="presParOf" srcId="{60DC2BA2-97C5-4710-88AE-31C866A46629}" destId="{308C2895-2F5A-4CFA-A3E9-AE68932CEE4D}" srcOrd="2" destOrd="0" presId="urn:microsoft.com/office/officeart/2005/8/layout/radial4"/>
    <dgm:cxn modelId="{AA02B3A8-D9D4-45B2-B666-346F946EDA2A}" type="presParOf" srcId="{60DC2BA2-97C5-4710-88AE-31C866A46629}" destId="{E0E3884A-9FA5-4FD1-83F6-E2DDC4244363}" srcOrd="3" destOrd="0" presId="urn:microsoft.com/office/officeart/2005/8/layout/radial4"/>
    <dgm:cxn modelId="{A8605A65-9646-444F-A8F1-59A996CDAF6A}" type="presParOf" srcId="{60DC2BA2-97C5-4710-88AE-31C866A46629}" destId="{D6E346D0-21E7-4020-A8AE-D15D5A9C139F}" srcOrd="4" destOrd="0" presId="urn:microsoft.com/office/officeart/2005/8/layout/radial4"/>
    <dgm:cxn modelId="{EBC1E5ED-3C53-4D7B-8673-9A01A08FE88F}" type="presParOf" srcId="{60DC2BA2-97C5-4710-88AE-31C866A46629}" destId="{25142D03-68D4-437F-8C11-1F5C33CD1BE2}" srcOrd="5" destOrd="0" presId="urn:microsoft.com/office/officeart/2005/8/layout/radial4"/>
    <dgm:cxn modelId="{717F163B-258D-42EC-B239-9E68C4774536}" type="presParOf" srcId="{60DC2BA2-97C5-4710-88AE-31C866A46629}" destId="{6A7300B8-DA05-44C1-AAC8-7BFD82D1787F}" srcOrd="6" destOrd="0" presId="urn:microsoft.com/office/officeart/2005/8/layout/radial4"/>
    <dgm:cxn modelId="{12624C32-7E53-47C4-87AE-37F45786EE64}" type="presParOf" srcId="{60DC2BA2-97C5-4710-88AE-31C866A46629}" destId="{56F63CAD-7E6F-432D-AA5A-931D202D9942}" srcOrd="7" destOrd="0" presId="urn:microsoft.com/office/officeart/2005/8/layout/radial4"/>
    <dgm:cxn modelId="{E544674B-CCB7-4391-96A4-9CD7AECAFD10}" type="presParOf" srcId="{60DC2BA2-97C5-4710-88AE-31C866A46629}" destId="{C7C059B4-8DED-47C7-B80B-8D7D83C68543}" srcOrd="8" destOrd="0" presId="urn:microsoft.com/office/officeart/2005/8/layout/radial4"/>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BC9C1D-5982-40E9-B5EF-4DDA0ABB7A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DE1F517F-A9C0-47BE-A162-683D4899A2DB}">
      <dgm:prSet phldrT="[Text]"/>
      <dgm:spPr>
        <a:solidFill>
          <a:srgbClr val="002060"/>
        </a:solidFill>
      </dgm:spPr>
      <dgm:t>
        <a:bodyPr/>
        <a:lstStyle/>
        <a:p>
          <a:r>
            <a:rPr lang="es-ES" noProof="0" dirty="0" smtClean="0"/>
            <a:t>Acceso</a:t>
          </a:r>
          <a:r>
            <a:rPr lang="en-US" dirty="0" smtClean="0"/>
            <a:t> por internet por redes privadas</a:t>
          </a:r>
          <a:endParaRPr lang="es-ES" dirty="0"/>
        </a:p>
      </dgm:t>
    </dgm:pt>
    <dgm:pt modelId="{851FA198-65B3-4FC0-9AD0-73E6D355EC97}" type="parTrans" cxnId="{16B908DE-EA1D-4E50-A55C-6E1892CCD6BA}">
      <dgm:prSet/>
      <dgm:spPr/>
      <dgm:t>
        <a:bodyPr/>
        <a:lstStyle/>
        <a:p>
          <a:endParaRPr lang="es-ES"/>
        </a:p>
      </dgm:t>
    </dgm:pt>
    <dgm:pt modelId="{F87B8957-1F69-415E-89C5-FCF22236DB80}" type="sibTrans" cxnId="{16B908DE-EA1D-4E50-A55C-6E1892CCD6BA}">
      <dgm:prSet/>
      <dgm:spPr/>
      <dgm:t>
        <a:bodyPr/>
        <a:lstStyle/>
        <a:p>
          <a:endParaRPr lang="es-ES" dirty="0"/>
        </a:p>
      </dgm:t>
    </dgm:pt>
    <dgm:pt modelId="{2922E4D1-872A-4357-83B0-2F779E8668A9}">
      <dgm:prSet/>
      <dgm:spPr>
        <a:solidFill>
          <a:srgbClr val="002060"/>
        </a:solidFill>
      </dgm:spPr>
      <dgm:t>
        <a:bodyPr/>
        <a:lstStyle/>
        <a:p>
          <a:r>
            <a:rPr lang="en-US" dirty="0" smtClean="0"/>
            <a:t>Emisión de Firmas Electrónicas (Token)</a:t>
          </a:r>
          <a:endParaRPr lang="en-US" dirty="0"/>
        </a:p>
      </dgm:t>
    </dgm:pt>
    <dgm:pt modelId="{55B09612-B965-4CF3-AFDE-272B1F13DDB6}" type="parTrans" cxnId="{2A6D59E5-1974-46D0-B553-65B9C9353BCB}">
      <dgm:prSet/>
      <dgm:spPr/>
      <dgm:t>
        <a:bodyPr/>
        <a:lstStyle/>
        <a:p>
          <a:endParaRPr lang="es-ES"/>
        </a:p>
      </dgm:t>
    </dgm:pt>
    <dgm:pt modelId="{33A72ADE-D5D4-46C2-9DC3-B2BE5ED38D96}" type="sibTrans" cxnId="{2A6D59E5-1974-46D0-B553-65B9C9353BCB}">
      <dgm:prSet/>
      <dgm:spPr/>
      <dgm:t>
        <a:bodyPr/>
        <a:lstStyle/>
        <a:p>
          <a:endParaRPr lang="es-ES"/>
        </a:p>
      </dgm:t>
    </dgm:pt>
    <dgm:pt modelId="{D4180DF6-8CDF-44CC-837C-D2BE3B2F8622}">
      <dgm:prSet/>
      <dgm:spPr>
        <a:solidFill>
          <a:srgbClr val="002060"/>
        </a:solidFill>
      </dgm:spPr>
      <dgm:t>
        <a:bodyPr/>
        <a:lstStyle/>
        <a:p>
          <a:r>
            <a:rPr lang="en-US" dirty="0" smtClean="0"/>
            <a:t>Escaneo de Documentos (Aduanas sin Papel)</a:t>
          </a:r>
          <a:endParaRPr lang="en-US" dirty="0"/>
        </a:p>
      </dgm:t>
    </dgm:pt>
    <dgm:pt modelId="{DB278595-64CD-4A5B-BD35-87B7B7F486EC}" type="parTrans" cxnId="{7C3E7DEE-5937-4DD5-894F-DED54CBC5ED4}">
      <dgm:prSet/>
      <dgm:spPr/>
      <dgm:t>
        <a:bodyPr/>
        <a:lstStyle/>
        <a:p>
          <a:endParaRPr lang="es-ES"/>
        </a:p>
      </dgm:t>
    </dgm:pt>
    <dgm:pt modelId="{D26CC430-02C2-481D-8942-5FACE2DAB4F9}" type="sibTrans" cxnId="{7C3E7DEE-5937-4DD5-894F-DED54CBC5ED4}">
      <dgm:prSet/>
      <dgm:spPr/>
      <dgm:t>
        <a:bodyPr/>
        <a:lstStyle/>
        <a:p>
          <a:endParaRPr lang="es-ES"/>
        </a:p>
      </dgm:t>
    </dgm:pt>
    <dgm:pt modelId="{7D1F0BDB-6681-4D26-B408-E1C0FDB432B3}">
      <dgm:prSet/>
      <dgm:spPr>
        <a:solidFill>
          <a:srgbClr val="002060"/>
        </a:solidFill>
      </dgm:spPr>
      <dgm:t>
        <a:bodyPr/>
        <a:lstStyle/>
        <a:p>
          <a:r>
            <a:rPr lang="en-US" dirty="0" smtClean="0"/>
            <a:t>Carga masiva de información mediante XML</a:t>
          </a:r>
          <a:endParaRPr lang="en-US" dirty="0"/>
        </a:p>
      </dgm:t>
    </dgm:pt>
    <dgm:pt modelId="{87DF029B-81B5-4D3F-A0F6-1CD5E8C279BD}" type="parTrans" cxnId="{15891171-DE58-4BEB-9ECF-8EB1A0C9B798}">
      <dgm:prSet/>
      <dgm:spPr/>
      <dgm:t>
        <a:bodyPr/>
        <a:lstStyle/>
        <a:p>
          <a:endParaRPr lang="es-ES"/>
        </a:p>
      </dgm:t>
    </dgm:pt>
    <dgm:pt modelId="{B50487F7-8BA4-45DC-83CB-1493CA2B20E5}" type="sibTrans" cxnId="{15891171-DE58-4BEB-9ECF-8EB1A0C9B798}">
      <dgm:prSet/>
      <dgm:spPr/>
      <dgm:t>
        <a:bodyPr/>
        <a:lstStyle/>
        <a:p>
          <a:endParaRPr lang="es-ES"/>
        </a:p>
      </dgm:t>
    </dgm:pt>
    <dgm:pt modelId="{69A52531-B0F4-48DD-94CA-7E2638ED8A65}">
      <dgm:prSet/>
      <dgm:spPr>
        <a:solidFill>
          <a:srgbClr val="002060"/>
        </a:solidFill>
      </dgm:spPr>
      <dgm:t>
        <a:bodyPr/>
        <a:lstStyle/>
        <a:p>
          <a:r>
            <a:rPr lang="en-US" dirty="0" smtClean="0"/>
            <a:t>Autodeterminación de las obligaciones aduaneras</a:t>
          </a:r>
          <a:endParaRPr lang="en-US" dirty="0"/>
        </a:p>
      </dgm:t>
    </dgm:pt>
    <dgm:pt modelId="{E827A81F-F6AC-4CCC-B456-DEBE3CD8C5C8}" type="parTrans" cxnId="{D89F0121-169E-4FDC-A18A-E642D99A3B5C}">
      <dgm:prSet/>
      <dgm:spPr/>
      <dgm:t>
        <a:bodyPr/>
        <a:lstStyle/>
        <a:p>
          <a:endParaRPr lang="es-ES"/>
        </a:p>
      </dgm:t>
    </dgm:pt>
    <dgm:pt modelId="{46D3A6D7-AFD2-4508-8AAE-396D41BA8F63}" type="sibTrans" cxnId="{D89F0121-169E-4FDC-A18A-E642D99A3B5C}">
      <dgm:prSet/>
      <dgm:spPr/>
      <dgm:t>
        <a:bodyPr/>
        <a:lstStyle/>
        <a:p>
          <a:endParaRPr lang="es-ES"/>
        </a:p>
      </dgm:t>
    </dgm:pt>
    <dgm:pt modelId="{B355A920-558A-46D2-A60A-EEE5D234D12B}" type="pres">
      <dgm:prSet presAssocID="{13BC9C1D-5982-40E9-B5EF-4DDA0ABB7A53}" presName="Name0" presStyleCnt="0">
        <dgm:presLayoutVars>
          <dgm:chMax val="7"/>
          <dgm:chPref val="7"/>
          <dgm:dir/>
        </dgm:presLayoutVars>
      </dgm:prSet>
      <dgm:spPr/>
      <dgm:t>
        <a:bodyPr/>
        <a:lstStyle/>
        <a:p>
          <a:endParaRPr lang="es-ES"/>
        </a:p>
      </dgm:t>
    </dgm:pt>
    <dgm:pt modelId="{1EA26437-A3C5-411E-8BD7-915E78ACA0F4}" type="pres">
      <dgm:prSet presAssocID="{13BC9C1D-5982-40E9-B5EF-4DDA0ABB7A53}" presName="Name1" presStyleCnt="0"/>
      <dgm:spPr/>
    </dgm:pt>
    <dgm:pt modelId="{A9F0438B-8114-4BD5-857B-D6AB71CBD3F8}" type="pres">
      <dgm:prSet presAssocID="{13BC9C1D-5982-40E9-B5EF-4DDA0ABB7A53}" presName="cycle" presStyleCnt="0"/>
      <dgm:spPr/>
    </dgm:pt>
    <dgm:pt modelId="{C6ADC415-9C32-414A-AFB8-BE167AF59310}" type="pres">
      <dgm:prSet presAssocID="{13BC9C1D-5982-40E9-B5EF-4DDA0ABB7A53}" presName="srcNode" presStyleLbl="node1" presStyleIdx="0" presStyleCnt="5"/>
      <dgm:spPr/>
    </dgm:pt>
    <dgm:pt modelId="{B478D48A-7E7B-4E7F-AA37-C99D091F2050}" type="pres">
      <dgm:prSet presAssocID="{13BC9C1D-5982-40E9-B5EF-4DDA0ABB7A53}" presName="conn" presStyleLbl="parChTrans1D2" presStyleIdx="0" presStyleCnt="1"/>
      <dgm:spPr/>
      <dgm:t>
        <a:bodyPr/>
        <a:lstStyle/>
        <a:p>
          <a:endParaRPr lang="es-ES"/>
        </a:p>
      </dgm:t>
    </dgm:pt>
    <dgm:pt modelId="{56A30142-5D9E-4207-8FBC-B545612D2EF1}" type="pres">
      <dgm:prSet presAssocID="{13BC9C1D-5982-40E9-B5EF-4DDA0ABB7A53}" presName="extraNode" presStyleLbl="node1" presStyleIdx="0" presStyleCnt="5"/>
      <dgm:spPr/>
    </dgm:pt>
    <dgm:pt modelId="{D00A180E-5247-4088-84BF-0850E75A3088}" type="pres">
      <dgm:prSet presAssocID="{13BC9C1D-5982-40E9-B5EF-4DDA0ABB7A53}" presName="dstNode" presStyleLbl="node1" presStyleIdx="0" presStyleCnt="5"/>
      <dgm:spPr/>
    </dgm:pt>
    <dgm:pt modelId="{76CD95DF-77CE-480F-A8D3-FB16F7E0BC10}" type="pres">
      <dgm:prSet presAssocID="{DE1F517F-A9C0-47BE-A162-683D4899A2DB}" presName="text_1" presStyleLbl="node1" presStyleIdx="0" presStyleCnt="5">
        <dgm:presLayoutVars>
          <dgm:bulletEnabled val="1"/>
        </dgm:presLayoutVars>
      </dgm:prSet>
      <dgm:spPr/>
      <dgm:t>
        <a:bodyPr/>
        <a:lstStyle/>
        <a:p>
          <a:endParaRPr lang="es-ES"/>
        </a:p>
      </dgm:t>
    </dgm:pt>
    <dgm:pt modelId="{C5093C61-5881-489B-A6EA-924D718116B7}" type="pres">
      <dgm:prSet presAssocID="{DE1F517F-A9C0-47BE-A162-683D4899A2DB}" presName="accent_1" presStyleCnt="0"/>
      <dgm:spPr/>
    </dgm:pt>
    <dgm:pt modelId="{AB601BC2-1C6C-4BED-9454-26ACA2AA2A35}" type="pres">
      <dgm:prSet presAssocID="{DE1F517F-A9C0-47BE-A162-683D4899A2DB}" presName="accentRepeatNode" presStyleLbl="solidFgAcc1" presStyleIdx="0" presStyleCnt="5"/>
      <dgm:spPr>
        <a:solidFill>
          <a:srgbClr val="99FF99"/>
        </a:solidFill>
      </dgm:spPr>
      <dgm:t>
        <a:bodyPr/>
        <a:lstStyle/>
        <a:p>
          <a:endParaRPr lang="es-ES"/>
        </a:p>
      </dgm:t>
    </dgm:pt>
    <dgm:pt modelId="{A3831A91-5B05-4F88-9CC5-31D6CDBC3DB0}" type="pres">
      <dgm:prSet presAssocID="{2922E4D1-872A-4357-83B0-2F779E8668A9}" presName="text_2" presStyleLbl="node1" presStyleIdx="1" presStyleCnt="5">
        <dgm:presLayoutVars>
          <dgm:bulletEnabled val="1"/>
        </dgm:presLayoutVars>
      </dgm:prSet>
      <dgm:spPr/>
      <dgm:t>
        <a:bodyPr/>
        <a:lstStyle/>
        <a:p>
          <a:endParaRPr lang="es-ES"/>
        </a:p>
      </dgm:t>
    </dgm:pt>
    <dgm:pt modelId="{E549414F-42AD-4267-B9DE-6B48968B9CF7}" type="pres">
      <dgm:prSet presAssocID="{2922E4D1-872A-4357-83B0-2F779E8668A9}" presName="accent_2" presStyleCnt="0"/>
      <dgm:spPr/>
    </dgm:pt>
    <dgm:pt modelId="{B2453EA5-A96F-4912-852C-A0529E822560}" type="pres">
      <dgm:prSet presAssocID="{2922E4D1-872A-4357-83B0-2F779E8668A9}" presName="accentRepeatNode" presStyleLbl="solidFgAcc1" presStyleIdx="1" presStyleCnt="5"/>
      <dgm:spPr>
        <a:solidFill>
          <a:srgbClr val="6699FF"/>
        </a:solidFill>
      </dgm:spPr>
      <dgm:t>
        <a:bodyPr/>
        <a:lstStyle/>
        <a:p>
          <a:endParaRPr lang="es-ES"/>
        </a:p>
      </dgm:t>
    </dgm:pt>
    <dgm:pt modelId="{623C367E-4A81-46A9-9C16-D89AA4A3F9C6}" type="pres">
      <dgm:prSet presAssocID="{D4180DF6-8CDF-44CC-837C-D2BE3B2F8622}" presName="text_3" presStyleLbl="node1" presStyleIdx="2" presStyleCnt="5">
        <dgm:presLayoutVars>
          <dgm:bulletEnabled val="1"/>
        </dgm:presLayoutVars>
      </dgm:prSet>
      <dgm:spPr/>
      <dgm:t>
        <a:bodyPr/>
        <a:lstStyle/>
        <a:p>
          <a:endParaRPr lang="es-ES"/>
        </a:p>
      </dgm:t>
    </dgm:pt>
    <dgm:pt modelId="{DCD659A3-3636-43BB-92BC-9BDD6C08F139}" type="pres">
      <dgm:prSet presAssocID="{D4180DF6-8CDF-44CC-837C-D2BE3B2F8622}" presName="accent_3" presStyleCnt="0"/>
      <dgm:spPr/>
    </dgm:pt>
    <dgm:pt modelId="{606ADF45-3F3E-46B6-9458-3B3469D90365}" type="pres">
      <dgm:prSet presAssocID="{D4180DF6-8CDF-44CC-837C-D2BE3B2F8622}" presName="accentRepeatNode" presStyleLbl="solidFgAcc1" presStyleIdx="2" presStyleCnt="5"/>
      <dgm:spPr>
        <a:solidFill>
          <a:srgbClr val="99FF99"/>
        </a:solidFill>
      </dgm:spPr>
      <dgm:t>
        <a:bodyPr/>
        <a:lstStyle/>
        <a:p>
          <a:endParaRPr lang="es-ES"/>
        </a:p>
      </dgm:t>
    </dgm:pt>
    <dgm:pt modelId="{FEC94750-B45F-4B59-A47D-2CFEC67D0E45}" type="pres">
      <dgm:prSet presAssocID="{7D1F0BDB-6681-4D26-B408-E1C0FDB432B3}" presName="text_4" presStyleLbl="node1" presStyleIdx="3" presStyleCnt="5">
        <dgm:presLayoutVars>
          <dgm:bulletEnabled val="1"/>
        </dgm:presLayoutVars>
      </dgm:prSet>
      <dgm:spPr/>
      <dgm:t>
        <a:bodyPr/>
        <a:lstStyle/>
        <a:p>
          <a:endParaRPr lang="es-ES"/>
        </a:p>
      </dgm:t>
    </dgm:pt>
    <dgm:pt modelId="{AEEDB9B2-17A0-4F81-B79E-2BE946C4E2B6}" type="pres">
      <dgm:prSet presAssocID="{7D1F0BDB-6681-4D26-B408-E1C0FDB432B3}" presName="accent_4" presStyleCnt="0"/>
      <dgm:spPr/>
    </dgm:pt>
    <dgm:pt modelId="{5D0A7D89-0DA8-47DC-B7CF-FB025ED0D371}" type="pres">
      <dgm:prSet presAssocID="{7D1F0BDB-6681-4D26-B408-E1C0FDB432B3}" presName="accentRepeatNode" presStyleLbl="solidFgAcc1" presStyleIdx="3" presStyleCnt="5"/>
      <dgm:spPr>
        <a:solidFill>
          <a:srgbClr val="6699FF"/>
        </a:solidFill>
      </dgm:spPr>
      <dgm:t>
        <a:bodyPr/>
        <a:lstStyle/>
        <a:p>
          <a:endParaRPr lang="es-ES"/>
        </a:p>
      </dgm:t>
    </dgm:pt>
    <dgm:pt modelId="{9D6126FA-7260-4F28-937D-99DE7AC2100C}" type="pres">
      <dgm:prSet presAssocID="{69A52531-B0F4-48DD-94CA-7E2638ED8A65}" presName="text_5" presStyleLbl="node1" presStyleIdx="4" presStyleCnt="5">
        <dgm:presLayoutVars>
          <dgm:bulletEnabled val="1"/>
        </dgm:presLayoutVars>
      </dgm:prSet>
      <dgm:spPr/>
      <dgm:t>
        <a:bodyPr/>
        <a:lstStyle/>
        <a:p>
          <a:endParaRPr lang="es-ES"/>
        </a:p>
      </dgm:t>
    </dgm:pt>
    <dgm:pt modelId="{D2459F22-B3B4-4F25-BF67-272B0FE10738}" type="pres">
      <dgm:prSet presAssocID="{69A52531-B0F4-48DD-94CA-7E2638ED8A65}" presName="accent_5" presStyleCnt="0"/>
      <dgm:spPr/>
    </dgm:pt>
    <dgm:pt modelId="{B273FEE3-BEE7-47F9-ABB9-49FECCFDB30F}" type="pres">
      <dgm:prSet presAssocID="{69A52531-B0F4-48DD-94CA-7E2638ED8A65}" presName="accentRepeatNode" presStyleLbl="solidFgAcc1" presStyleIdx="4" presStyleCnt="5"/>
      <dgm:spPr>
        <a:solidFill>
          <a:srgbClr val="99FF99"/>
        </a:solidFill>
      </dgm:spPr>
      <dgm:t>
        <a:bodyPr/>
        <a:lstStyle/>
        <a:p>
          <a:endParaRPr lang="es-ES"/>
        </a:p>
      </dgm:t>
    </dgm:pt>
  </dgm:ptLst>
  <dgm:cxnLst>
    <dgm:cxn modelId="{509E4A8C-761A-40F7-9D83-DC77D06C54E2}" type="presOf" srcId="{13BC9C1D-5982-40E9-B5EF-4DDA0ABB7A53}" destId="{B355A920-558A-46D2-A60A-EEE5D234D12B}" srcOrd="0" destOrd="0" presId="urn:microsoft.com/office/officeart/2008/layout/VerticalCurvedList"/>
    <dgm:cxn modelId="{D89F0121-169E-4FDC-A18A-E642D99A3B5C}" srcId="{13BC9C1D-5982-40E9-B5EF-4DDA0ABB7A53}" destId="{69A52531-B0F4-48DD-94CA-7E2638ED8A65}" srcOrd="4" destOrd="0" parTransId="{E827A81F-F6AC-4CCC-B456-DEBE3CD8C5C8}" sibTransId="{46D3A6D7-AFD2-4508-8AAE-396D41BA8F63}"/>
    <dgm:cxn modelId="{080C2B86-0730-40DC-9AAB-33061B0FE78E}" type="presOf" srcId="{2922E4D1-872A-4357-83B0-2F779E8668A9}" destId="{A3831A91-5B05-4F88-9CC5-31D6CDBC3DB0}" srcOrd="0" destOrd="0" presId="urn:microsoft.com/office/officeart/2008/layout/VerticalCurvedList"/>
    <dgm:cxn modelId="{16B908DE-EA1D-4E50-A55C-6E1892CCD6BA}" srcId="{13BC9C1D-5982-40E9-B5EF-4DDA0ABB7A53}" destId="{DE1F517F-A9C0-47BE-A162-683D4899A2DB}" srcOrd="0" destOrd="0" parTransId="{851FA198-65B3-4FC0-9AD0-73E6D355EC97}" sibTransId="{F87B8957-1F69-415E-89C5-FCF22236DB80}"/>
    <dgm:cxn modelId="{9B1E034A-C535-47AF-B4C9-221839612ED2}" type="presOf" srcId="{7D1F0BDB-6681-4D26-B408-E1C0FDB432B3}" destId="{FEC94750-B45F-4B59-A47D-2CFEC67D0E45}" srcOrd="0" destOrd="0" presId="urn:microsoft.com/office/officeart/2008/layout/VerticalCurvedList"/>
    <dgm:cxn modelId="{15891171-DE58-4BEB-9ECF-8EB1A0C9B798}" srcId="{13BC9C1D-5982-40E9-B5EF-4DDA0ABB7A53}" destId="{7D1F0BDB-6681-4D26-B408-E1C0FDB432B3}" srcOrd="3" destOrd="0" parTransId="{87DF029B-81B5-4D3F-A0F6-1CD5E8C279BD}" sibTransId="{B50487F7-8BA4-45DC-83CB-1493CA2B20E5}"/>
    <dgm:cxn modelId="{600391AD-C7C5-4ABD-8995-814F7050198E}" type="presOf" srcId="{F87B8957-1F69-415E-89C5-FCF22236DB80}" destId="{B478D48A-7E7B-4E7F-AA37-C99D091F2050}" srcOrd="0" destOrd="0" presId="urn:microsoft.com/office/officeart/2008/layout/VerticalCurvedList"/>
    <dgm:cxn modelId="{2A6D59E5-1974-46D0-B553-65B9C9353BCB}" srcId="{13BC9C1D-5982-40E9-B5EF-4DDA0ABB7A53}" destId="{2922E4D1-872A-4357-83B0-2F779E8668A9}" srcOrd="1" destOrd="0" parTransId="{55B09612-B965-4CF3-AFDE-272B1F13DDB6}" sibTransId="{33A72ADE-D5D4-46C2-9DC3-B2BE5ED38D96}"/>
    <dgm:cxn modelId="{A6DC0B48-8D77-405C-A061-C9BFE547722C}" type="presOf" srcId="{69A52531-B0F4-48DD-94CA-7E2638ED8A65}" destId="{9D6126FA-7260-4F28-937D-99DE7AC2100C}" srcOrd="0" destOrd="0" presId="urn:microsoft.com/office/officeart/2008/layout/VerticalCurvedList"/>
    <dgm:cxn modelId="{622A2010-C2AF-45B9-BCCC-830AD16F8263}" type="presOf" srcId="{DE1F517F-A9C0-47BE-A162-683D4899A2DB}" destId="{76CD95DF-77CE-480F-A8D3-FB16F7E0BC10}" srcOrd="0" destOrd="0" presId="urn:microsoft.com/office/officeart/2008/layout/VerticalCurvedList"/>
    <dgm:cxn modelId="{7C3E7DEE-5937-4DD5-894F-DED54CBC5ED4}" srcId="{13BC9C1D-5982-40E9-B5EF-4DDA0ABB7A53}" destId="{D4180DF6-8CDF-44CC-837C-D2BE3B2F8622}" srcOrd="2" destOrd="0" parTransId="{DB278595-64CD-4A5B-BD35-87B7B7F486EC}" sibTransId="{D26CC430-02C2-481D-8942-5FACE2DAB4F9}"/>
    <dgm:cxn modelId="{CC2FEC05-12B1-4F9A-ABBD-EA60EE89EA9A}" type="presOf" srcId="{D4180DF6-8CDF-44CC-837C-D2BE3B2F8622}" destId="{623C367E-4A81-46A9-9C16-D89AA4A3F9C6}" srcOrd="0" destOrd="0" presId="urn:microsoft.com/office/officeart/2008/layout/VerticalCurvedList"/>
    <dgm:cxn modelId="{EE676520-3B7A-4CDF-94B3-3345338B9662}" type="presParOf" srcId="{B355A920-558A-46D2-A60A-EEE5D234D12B}" destId="{1EA26437-A3C5-411E-8BD7-915E78ACA0F4}" srcOrd="0" destOrd="0" presId="urn:microsoft.com/office/officeart/2008/layout/VerticalCurvedList"/>
    <dgm:cxn modelId="{8281FF86-6845-4DE0-9BCA-1FA75E8BCEDF}" type="presParOf" srcId="{1EA26437-A3C5-411E-8BD7-915E78ACA0F4}" destId="{A9F0438B-8114-4BD5-857B-D6AB71CBD3F8}" srcOrd="0" destOrd="0" presId="urn:microsoft.com/office/officeart/2008/layout/VerticalCurvedList"/>
    <dgm:cxn modelId="{72A9B28C-1476-47B9-96F4-429F3B2BF205}" type="presParOf" srcId="{A9F0438B-8114-4BD5-857B-D6AB71CBD3F8}" destId="{C6ADC415-9C32-414A-AFB8-BE167AF59310}" srcOrd="0" destOrd="0" presId="urn:microsoft.com/office/officeart/2008/layout/VerticalCurvedList"/>
    <dgm:cxn modelId="{CFC4A136-A56B-497C-930B-75307E1B3833}" type="presParOf" srcId="{A9F0438B-8114-4BD5-857B-D6AB71CBD3F8}" destId="{B478D48A-7E7B-4E7F-AA37-C99D091F2050}" srcOrd="1" destOrd="0" presId="urn:microsoft.com/office/officeart/2008/layout/VerticalCurvedList"/>
    <dgm:cxn modelId="{3A1B21F7-638B-4491-A4A3-FE259EF08477}" type="presParOf" srcId="{A9F0438B-8114-4BD5-857B-D6AB71CBD3F8}" destId="{56A30142-5D9E-4207-8FBC-B545612D2EF1}" srcOrd="2" destOrd="0" presId="urn:microsoft.com/office/officeart/2008/layout/VerticalCurvedList"/>
    <dgm:cxn modelId="{4A34D5D5-058F-4137-9F43-27EF1BDE90AB}" type="presParOf" srcId="{A9F0438B-8114-4BD5-857B-D6AB71CBD3F8}" destId="{D00A180E-5247-4088-84BF-0850E75A3088}" srcOrd="3" destOrd="0" presId="urn:microsoft.com/office/officeart/2008/layout/VerticalCurvedList"/>
    <dgm:cxn modelId="{CD7E3856-5B53-4EE9-B209-04E096039F80}" type="presParOf" srcId="{1EA26437-A3C5-411E-8BD7-915E78ACA0F4}" destId="{76CD95DF-77CE-480F-A8D3-FB16F7E0BC10}" srcOrd="1" destOrd="0" presId="urn:microsoft.com/office/officeart/2008/layout/VerticalCurvedList"/>
    <dgm:cxn modelId="{F0D19824-0DCA-49CA-A0B0-842615B2D2EA}" type="presParOf" srcId="{1EA26437-A3C5-411E-8BD7-915E78ACA0F4}" destId="{C5093C61-5881-489B-A6EA-924D718116B7}" srcOrd="2" destOrd="0" presId="urn:microsoft.com/office/officeart/2008/layout/VerticalCurvedList"/>
    <dgm:cxn modelId="{3E19DFAB-8ED4-4F81-AF59-0F7AF2A0BD8A}" type="presParOf" srcId="{C5093C61-5881-489B-A6EA-924D718116B7}" destId="{AB601BC2-1C6C-4BED-9454-26ACA2AA2A35}" srcOrd="0" destOrd="0" presId="urn:microsoft.com/office/officeart/2008/layout/VerticalCurvedList"/>
    <dgm:cxn modelId="{0C0279A3-76E4-4C0E-A55E-FD91FE8C37C8}" type="presParOf" srcId="{1EA26437-A3C5-411E-8BD7-915E78ACA0F4}" destId="{A3831A91-5B05-4F88-9CC5-31D6CDBC3DB0}" srcOrd="3" destOrd="0" presId="urn:microsoft.com/office/officeart/2008/layout/VerticalCurvedList"/>
    <dgm:cxn modelId="{F82247D4-696F-43F9-8071-1984C263364C}" type="presParOf" srcId="{1EA26437-A3C5-411E-8BD7-915E78ACA0F4}" destId="{E549414F-42AD-4267-B9DE-6B48968B9CF7}" srcOrd="4" destOrd="0" presId="urn:microsoft.com/office/officeart/2008/layout/VerticalCurvedList"/>
    <dgm:cxn modelId="{72B24100-3630-47A4-8D61-8CB4E96D35B1}" type="presParOf" srcId="{E549414F-42AD-4267-B9DE-6B48968B9CF7}" destId="{B2453EA5-A96F-4912-852C-A0529E822560}" srcOrd="0" destOrd="0" presId="urn:microsoft.com/office/officeart/2008/layout/VerticalCurvedList"/>
    <dgm:cxn modelId="{77B01965-8982-43E7-8463-2F38BE6968B9}" type="presParOf" srcId="{1EA26437-A3C5-411E-8BD7-915E78ACA0F4}" destId="{623C367E-4A81-46A9-9C16-D89AA4A3F9C6}" srcOrd="5" destOrd="0" presId="urn:microsoft.com/office/officeart/2008/layout/VerticalCurvedList"/>
    <dgm:cxn modelId="{03BDEE91-A1C2-4F74-920B-9FFA2C2C9146}" type="presParOf" srcId="{1EA26437-A3C5-411E-8BD7-915E78ACA0F4}" destId="{DCD659A3-3636-43BB-92BC-9BDD6C08F139}" srcOrd="6" destOrd="0" presId="urn:microsoft.com/office/officeart/2008/layout/VerticalCurvedList"/>
    <dgm:cxn modelId="{E220EF6B-739C-46F4-9B51-9353259871FF}" type="presParOf" srcId="{DCD659A3-3636-43BB-92BC-9BDD6C08F139}" destId="{606ADF45-3F3E-46B6-9458-3B3469D90365}" srcOrd="0" destOrd="0" presId="urn:microsoft.com/office/officeart/2008/layout/VerticalCurvedList"/>
    <dgm:cxn modelId="{3467EDB7-C0D7-4BC5-B4F0-A7AE8C14B656}" type="presParOf" srcId="{1EA26437-A3C5-411E-8BD7-915E78ACA0F4}" destId="{FEC94750-B45F-4B59-A47D-2CFEC67D0E45}" srcOrd="7" destOrd="0" presId="urn:microsoft.com/office/officeart/2008/layout/VerticalCurvedList"/>
    <dgm:cxn modelId="{E7F94130-87DC-4462-901D-DBBF520257DA}" type="presParOf" srcId="{1EA26437-A3C5-411E-8BD7-915E78ACA0F4}" destId="{AEEDB9B2-17A0-4F81-B79E-2BE946C4E2B6}" srcOrd="8" destOrd="0" presId="urn:microsoft.com/office/officeart/2008/layout/VerticalCurvedList"/>
    <dgm:cxn modelId="{9E05F251-53F9-4DE0-B914-17C316097961}" type="presParOf" srcId="{AEEDB9B2-17A0-4F81-B79E-2BE946C4E2B6}" destId="{5D0A7D89-0DA8-47DC-B7CF-FB025ED0D371}" srcOrd="0" destOrd="0" presId="urn:microsoft.com/office/officeart/2008/layout/VerticalCurvedList"/>
    <dgm:cxn modelId="{98FB0DA2-78D6-4498-B24C-EE4E780D3C2A}" type="presParOf" srcId="{1EA26437-A3C5-411E-8BD7-915E78ACA0F4}" destId="{9D6126FA-7260-4F28-937D-99DE7AC2100C}" srcOrd="9" destOrd="0" presId="urn:microsoft.com/office/officeart/2008/layout/VerticalCurvedList"/>
    <dgm:cxn modelId="{8258F352-3742-440F-8C0E-C578F8BB0EA4}" type="presParOf" srcId="{1EA26437-A3C5-411E-8BD7-915E78ACA0F4}" destId="{D2459F22-B3B4-4F25-BF67-272B0FE10738}" srcOrd="10" destOrd="0" presId="urn:microsoft.com/office/officeart/2008/layout/VerticalCurvedList"/>
    <dgm:cxn modelId="{30272100-ECF5-4336-8638-77BC50780569}" type="presParOf" srcId="{D2459F22-B3B4-4F25-BF67-272B0FE10738}" destId="{B273FEE3-BEE7-47F9-ABB9-49FECCFDB30F}" srcOrd="0" destOrd="0" presId="urn:microsoft.com/office/officeart/2008/layout/VerticalCurv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BC9C1D-5982-40E9-B5EF-4DDA0ABB7A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DE1F517F-A9C0-47BE-A162-683D4899A2DB}">
      <dgm:prSet phldrT="[Text]"/>
      <dgm:spPr/>
      <dgm:t>
        <a:bodyPr/>
        <a:lstStyle/>
        <a:p>
          <a:r>
            <a:rPr lang="en-US" dirty="0" smtClean="0"/>
            <a:t>Pago de multiples facturas</a:t>
          </a:r>
          <a:endParaRPr lang="es-ES" dirty="0"/>
        </a:p>
      </dgm:t>
    </dgm:pt>
    <dgm:pt modelId="{851FA198-65B3-4FC0-9AD0-73E6D355EC97}" type="parTrans" cxnId="{16B908DE-EA1D-4E50-A55C-6E1892CCD6BA}">
      <dgm:prSet/>
      <dgm:spPr/>
      <dgm:t>
        <a:bodyPr/>
        <a:lstStyle/>
        <a:p>
          <a:endParaRPr lang="es-ES"/>
        </a:p>
      </dgm:t>
    </dgm:pt>
    <dgm:pt modelId="{F87B8957-1F69-415E-89C5-FCF22236DB80}" type="sibTrans" cxnId="{16B908DE-EA1D-4E50-A55C-6E1892CCD6BA}">
      <dgm:prSet/>
      <dgm:spPr/>
      <dgm:t>
        <a:bodyPr/>
        <a:lstStyle/>
        <a:p>
          <a:endParaRPr lang="es-ES" dirty="0"/>
        </a:p>
      </dgm:t>
    </dgm:pt>
    <dgm:pt modelId="{586AE9AA-28AC-4087-8BE3-E4EFD55FA4C0}">
      <dgm:prSet/>
      <dgm:spPr/>
      <dgm:t>
        <a:bodyPr/>
        <a:lstStyle/>
        <a:p>
          <a:r>
            <a:rPr lang="en-US" dirty="0" smtClean="0"/>
            <a:t>Seguimiento de la carga</a:t>
          </a:r>
        </a:p>
      </dgm:t>
    </dgm:pt>
    <dgm:pt modelId="{E7DEA70F-E034-4433-806D-FB5A2F4974F3}" type="parTrans" cxnId="{C864B3B1-6F62-42CC-B1AA-18FCAAD0A843}">
      <dgm:prSet/>
      <dgm:spPr/>
      <dgm:t>
        <a:bodyPr/>
        <a:lstStyle/>
        <a:p>
          <a:endParaRPr lang="es-ES"/>
        </a:p>
      </dgm:t>
    </dgm:pt>
    <dgm:pt modelId="{D25FF1EC-E30F-45F2-B7B7-A2EA3036BF29}" type="sibTrans" cxnId="{C864B3B1-6F62-42CC-B1AA-18FCAAD0A843}">
      <dgm:prSet/>
      <dgm:spPr/>
      <dgm:t>
        <a:bodyPr/>
        <a:lstStyle/>
        <a:p>
          <a:endParaRPr lang="es-ES"/>
        </a:p>
      </dgm:t>
    </dgm:pt>
    <dgm:pt modelId="{6D367611-5E03-42B8-8F32-10C76FA7C6FF}">
      <dgm:prSet/>
      <dgm:spPr>
        <a:solidFill>
          <a:srgbClr val="002060"/>
        </a:solidFill>
      </dgm:spPr>
      <dgm:t>
        <a:bodyPr/>
        <a:lstStyle/>
        <a:p>
          <a:r>
            <a:rPr lang="en-US" dirty="0" smtClean="0"/>
            <a:t>Gestión y Análisis de Riesgo</a:t>
          </a:r>
        </a:p>
      </dgm:t>
    </dgm:pt>
    <dgm:pt modelId="{EA05C50F-0A86-4514-9D80-0FA8F0232D39}" type="parTrans" cxnId="{04F819B2-64E3-4E93-B714-BAA1DBD080CC}">
      <dgm:prSet/>
      <dgm:spPr/>
      <dgm:t>
        <a:bodyPr/>
        <a:lstStyle/>
        <a:p>
          <a:endParaRPr lang="es-ES"/>
        </a:p>
      </dgm:t>
    </dgm:pt>
    <dgm:pt modelId="{473B5414-42C9-4380-AD46-DC252EE0D4DD}" type="sibTrans" cxnId="{04F819B2-64E3-4E93-B714-BAA1DBD080CC}">
      <dgm:prSet/>
      <dgm:spPr/>
      <dgm:t>
        <a:bodyPr/>
        <a:lstStyle/>
        <a:p>
          <a:endParaRPr lang="es-ES"/>
        </a:p>
      </dgm:t>
    </dgm:pt>
    <dgm:pt modelId="{F3593963-4EE0-46F4-8A48-6C2AAF8FE70B}">
      <dgm:prSet/>
      <dgm:spPr>
        <a:solidFill>
          <a:srgbClr val="002060"/>
        </a:solidFill>
      </dgm:spPr>
      <dgm:t>
        <a:bodyPr/>
        <a:lstStyle/>
        <a:p>
          <a:r>
            <a:rPr lang="en-US" dirty="0" smtClean="0"/>
            <a:t>Autorización mediante ventanilla única</a:t>
          </a:r>
        </a:p>
      </dgm:t>
    </dgm:pt>
    <dgm:pt modelId="{AE0F29B3-D920-42C6-8137-CF435B0742B2}" type="parTrans" cxnId="{4C6043AD-C0D6-4F68-9FC3-AA3497E64F06}">
      <dgm:prSet/>
      <dgm:spPr/>
      <dgm:t>
        <a:bodyPr/>
        <a:lstStyle/>
        <a:p>
          <a:endParaRPr lang="es-ES"/>
        </a:p>
      </dgm:t>
    </dgm:pt>
    <dgm:pt modelId="{83D286FB-ADBB-4313-BCAC-98D2E86066FF}" type="sibTrans" cxnId="{4C6043AD-C0D6-4F68-9FC3-AA3497E64F06}">
      <dgm:prSet/>
      <dgm:spPr/>
      <dgm:t>
        <a:bodyPr/>
        <a:lstStyle/>
        <a:p>
          <a:endParaRPr lang="es-ES"/>
        </a:p>
      </dgm:t>
    </dgm:pt>
    <dgm:pt modelId="{CF5175D2-9126-423F-9950-4BF3AF2D92A0}">
      <dgm:prSet/>
      <dgm:spPr/>
      <dgm:t>
        <a:bodyPr/>
        <a:lstStyle/>
        <a:p>
          <a:r>
            <a:rPr lang="en-US" dirty="0" smtClean="0"/>
            <a:t>Ayuda en línea</a:t>
          </a:r>
        </a:p>
      </dgm:t>
    </dgm:pt>
    <dgm:pt modelId="{BB101F8E-C624-4E1D-BEDF-350BEA145B95}" type="parTrans" cxnId="{053FB8A2-3EAA-40D4-B0B3-4EF4522E2082}">
      <dgm:prSet/>
      <dgm:spPr/>
      <dgm:t>
        <a:bodyPr/>
        <a:lstStyle/>
        <a:p>
          <a:endParaRPr lang="es-ES"/>
        </a:p>
      </dgm:t>
    </dgm:pt>
    <dgm:pt modelId="{FC7E5690-D644-4754-98BB-D2E31B1A1FE5}" type="sibTrans" cxnId="{053FB8A2-3EAA-40D4-B0B3-4EF4522E2082}">
      <dgm:prSet/>
      <dgm:spPr/>
      <dgm:t>
        <a:bodyPr/>
        <a:lstStyle/>
        <a:p>
          <a:endParaRPr lang="es-ES"/>
        </a:p>
      </dgm:t>
    </dgm:pt>
    <dgm:pt modelId="{B355A920-558A-46D2-A60A-EEE5D234D12B}" type="pres">
      <dgm:prSet presAssocID="{13BC9C1D-5982-40E9-B5EF-4DDA0ABB7A53}" presName="Name0" presStyleCnt="0">
        <dgm:presLayoutVars>
          <dgm:chMax val="7"/>
          <dgm:chPref val="7"/>
          <dgm:dir/>
        </dgm:presLayoutVars>
      </dgm:prSet>
      <dgm:spPr/>
      <dgm:t>
        <a:bodyPr/>
        <a:lstStyle/>
        <a:p>
          <a:endParaRPr lang="es-ES"/>
        </a:p>
      </dgm:t>
    </dgm:pt>
    <dgm:pt modelId="{1EA26437-A3C5-411E-8BD7-915E78ACA0F4}" type="pres">
      <dgm:prSet presAssocID="{13BC9C1D-5982-40E9-B5EF-4DDA0ABB7A53}" presName="Name1" presStyleCnt="0"/>
      <dgm:spPr/>
    </dgm:pt>
    <dgm:pt modelId="{A9F0438B-8114-4BD5-857B-D6AB71CBD3F8}" type="pres">
      <dgm:prSet presAssocID="{13BC9C1D-5982-40E9-B5EF-4DDA0ABB7A53}" presName="cycle" presStyleCnt="0"/>
      <dgm:spPr/>
    </dgm:pt>
    <dgm:pt modelId="{C6ADC415-9C32-414A-AFB8-BE167AF59310}" type="pres">
      <dgm:prSet presAssocID="{13BC9C1D-5982-40E9-B5EF-4DDA0ABB7A53}" presName="srcNode" presStyleLbl="node1" presStyleIdx="0" presStyleCnt="5"/>
      <dgm:spPr/>
    </dgm:pt>
    <dgm:pt modelId="{B478D48A-7E7B-4E7F-AA37-C99D091F2050}" type="pres">
      <dgm:prSet presAssocID="{13BC9C1D-5982-40E9-B5EF-4DDA0ABB7A53}" presName="conn" presStyleLbl="parChTrans1D2" presStyleIdx="0" presStyleCnt="1"/>
      <dgm:spPr/>
      <dgm:t>
        <a:bodyPr/>
        <a:lstStyle/>
        <a:p>
          <a:endParaRPr lang="es-ES"/>
        </a:p>
      </dgm:t>
    </dgm:pt>
    <dgm:pt modelId="{56A30142-5D9E-4207-8FBC-B545612D2EF1}" type="pres">
      <dgm:prSet presAssocID="{13BC9C1D-5982-40E9-B5EF-4DDA0ABB7A53}" presName="extraNode" presStyleLbl="node1" presStyleIdx="0" presStyleCnt="5"/>
      <dgm:spPr/>
    </dgm:pt>
    <dgm:pt modelId="{D00A180E-5247-4088-84BF-0850E75A3088}" type="pres">
      <dgm:prSet presAssocID="{13BC9C1D-5982-40E9-B5EF-4DDA0ABB7A53}" presName="dstNode" presStyleLbl="node1" presStyleIdx="0" presStyleCnt="5"/>
      <dgm:spPr/>
    </dgm:pt>
    <dgm:pt modelId="{76CD95DF-77CE-480F-A8D3-FB16F7E0BC10}" type="pres">
      <dgm:prSet presAssocID="{DE1F517F-A9C0-47BE-A162-683D4899A2DB}" presName="text_1" presStyleLbl="node1" presStyleIdx="0" presStyleCnt="5">
        <dgm:presLayoutVars>
          <dgm:bulletEnabled val="1"/>
        </dgm:presLayoutVars>
      </dgm:prSet>
      <dgm:spPr/>
      <dgm:t>
        <a:bodyPr/>
        <a:lstStyle/>
        <a:p>
          <a:endParaRPr lang="es-ES"/>
        </a:p>
      </dgm:t>
    </dgm:pt>
    <dgm:pt modelId="{C5093C61-5881-489B-A6EA-924D718116B7}" type="pres">
      <dgm:prSet presAssocID="{DE1F517F-A9C0-47BE-A162-683D4899A2DB}" presName="accent_1" presStyleCnt="0"/>
      <dgm:spPr/>
    </dgm:pt>
    <dgm:pt modelId="{AB601BC2-1C6C-4BED-9454-26ACA2AA2A35}" type="pres">
      <dgm:prSet presAssocID="{DE1F517F-A9C0-47BE-A162-683D4899A2DB}" presName="accentRepeatNode" presStyleLbl="solidFgAcc1" presStyleIdx="0" presStyleCnt="5"/>
      <dgm:spPr>
        <a:solidFill>
          <a:srgbClr val="99FF99"/>
        </a:solidFill>
      </dgm:spPr>
      <dgm:t>
        <a:bodyPr/>
        <a:lstStyle/>
        <a:p>
          <a:endParaRPr lang="es-ES"/>
        </a:p>
      </dgm:t>
    </dgm:pt>
    <dgm:pt modelId="{5720A7C9-F461-4C72-A733-6E5DAFA8C5E3}" type="pres">
      <dgm:prSet presAssocID="{586AE9AA-28AC-4087-8BE3-E4EFD55FA4C0}" presName="text_2" presStyleLbl="node1" presStyleIdx="1" presStyleCnt="5">
        <dgm:presLayoutVars>
          <dgm:bulletEnabled val="1"/>
        </dgm:presLayoutVars>
      </dgm:prSet>
      <dgm:spPr/>
      <dgm:t>
        <a:bodyPr/>
        <a:lstStyle/>
        <a:p>
          <a:endParaRPr lang="es-ES"/>
        </a:p>
      </dgm:t>
    </dgm:pt>
    <dgm:pt modelId="{78951363-8203-4766-841A-E961961E4399}" type="pres">
      <dgm:prSet presAssocID="{586AE9AA-28AC-4087-8BE3-E4EFD55FA4C0}" presName="accent_2" presStyleCnt="0"/>
      <dgm:spPr/>
    </dgm:pt>
    <dgm:pt modelId="{2FD309D5-B419-47F5-946C-AC363B9BC029}" type="pres">
      <dgm:prSet presAssocID="{586AE9AA-28AC-4087-8BE3-E4EFD55FA4C0}" presName="accentRepeatNode" presStyleLbl="solidFgAcc1" presStyleIdx="1" presStyleCnt="5"/>
      <dgm:spPr>
        <a:solidFill>
          <a:srgbClr val="99FF99"/>
        </a:solidFill>
      </dgm:spPr>
      <dgm:t>
        <a:bodyPr/>
        <a:lstStyle/>
        <a:p>
          <a:endParaRPr lang="es-ES"/>
        </a:p>
      </dgm:t>
    </dgm:pt>
    <dgm:pt modelId="{4E479EA0-9E95-406D-96E2-F2BEF3D64225}" type="pres">
      <dgm:prSet presAssocID="{6D367611-5E03-42B8-8F32-10C76FA7C6FF}" presName="text_3" presStyleLbl="node1" presStyleIdx="2" presStyleCnt="5">
        <dgm:presLayoutVars>
          <dgm:bulletEnabled val="1"/>
        </dgm:presLayoutVars>
      </dgm:prSet>
      <dgm:spPr/>
      <dgm:t>
        <a:bodyPr/>
        <a:lstStyle/>
        <a:p>
          <a:endParaRPr lang="es-ES"/>
        </a:p>
      </dgm:t>
    </dgm:pt>
    <dgm:pt modelId="{4F60DD07-1498-4C7F-8E8B-B29653296B02}" type="pres">
      <dgm:prSet presAssocID="{6D367611-5E03-42B8-8F32-10C76FA7C6FF}" presName="accent_3" presStyleCnt="0"/>
      <dgm:spPr/>
    </dgm:pt>
    <dgm:pt modelId="{5CF2702A-3701-4196-B22A-A3188CA605B4}" type="pres">
      <dgm:prSet presAssocID="{6D367611-5E03-42B8-8F32-10C76FA7C6FF}" presName="accentRepeatNode" presStyleLbl="solidFgAcc1" presStyleIdx="2" presStyleCnt="5"/>
      <dgm:spPr>
        <a:solidFill>
          <a:srgbClr val="99FF99"/>
        </a:solidFill>
      </dgm:spPr>
      <dgm:t>
        <a:bodyPr/>
        <a:lstStyle/>
        <a:p>
          <a:endParaRPr lang="es-ES"/>
        </a:p>
      </dgm:t>
    </dgm:pt>
    <dgm:pt modelId="{D02F716C-12AC-41D6-B124-6B13DBA1E1CC}" type="pres">
      <dgm:prSet presAssocID="{F3593963-4EE0-46F4-8A48-6C2AAF8FE70B}" presName="text_4" presStyleLbl="node1" presStyleIdx="3" presStyleCnt="5">
        <dgm:presLayoutVars>
          <dgm:bulletEnabled val="1"/>
        </dgm:presLayoutVars>
      </dgm:prSet>
      <dgm:spPr/>
      <dgm:t>
        <a:bodyPr/>
        <a:lstStyle/>
        <a:p>
          <a:endParaRPr lang="es-ES"/>
        </a:p>
      </dgm:t>
    </dgm:pt>
    <dgm:pt modelId="{065CDB0C-8223-42D1-AD0D-0B31CEA6DE2C}" type="pres">
      <dgm:prSet presAssocID="{F3593963-4EE0-46F4-8A48-6C2AAF8FE70B}" presName="accent_4" presStyleCnt="0"/>
      <dgm:spPr/>
    </dgm:pt>
    <dgm:pt modelId="{E6590C3E-8E63-479F-B53C-8E9D530F9B64}" type="pres">
      <dgm:prSet presAssocID="{F3593963-4EE0-46F4-8A48-6C2AAF8FE70B}" presName="accentRepeatNode" presStyleLbl="solidFgAcc1" presStyleIdx="3" presStyleCnt="5"/>
      <dgm:spPr>
        <a:solidFill>
          <a:srgbClr val="99FF99"/>
        </a:solidFill>
      </dgm:spPr>
      <dgm:t>
        <a:bodyPr/>
        <a:lstStyle/>
        <a:p>
          <a:endParaRPr lang="es-ES"/>
        </a:p>
      </dgm:t>
    </dgm:pt>
    <dgm:pt modelId="{B6062AB2-D007-4E5E-857E-FCCDD1F2562B}" type="pres">
      <dgm:prSet presAssocID="{CF5175D2-9126-423F-9950-4BF3AF2D92A0}" presName="text_5" presStyleLbl="node1" presStyleIdx="4" presStyleCnt="5">
        <dgm:presLayoutVars>
          <dgm:bulletEnabled val="1"/>
        </dgm:presLayoutVars>
      </dgm:prSet>
      <dgm:spPr/>
      <dgm:t>
        <a:bodyPr/>
        <a:lstStyle/>
        <a:p>
          <a:endParaRPr lang="es-ES"/>
        </a:p>
      </dgm:t>
    </dgm:pt>
    <dgm:pt modelId="{93B31BD1-5C31-4AFF-A160-854E3EBE2022}" type="pres">
      <dgm:prSet presAssocID="{CF5175D2-9126-423F-9950-4BF3AF2D92A0}" presName="accent_5" presStyleCnt="0"/>
      <dgm:spPr/>
    </dgm:pt>
    <dgm:pt modelId="{F630F6F7-7C5F-4C68-AF8E-3C5A56793E0D}" type="pres">
      <dgm:prSet presAssocID="{CF5175D2-9126-423F-9950-4BF3AF2D92A0}" presName="accentRepeatNode" presStyleLbl="solidFgAcc1" presStyleIdx="4" presStyleCnt="5"/>
      <dgm:spPr>
        <a:solidFill>
          <a:srgbClr val="99FF99"/>
        </a:solidFill>
      </dgm:spPr>
      <dgm:t>
        <a:bodyPr/>
        <a:lstStyle/>
        <a:p>
          <a:endParaRPr lang="es-ES"/>
        </a:p>
      </dgm:t>
    </dgm:pt>
  </dgm:ptLst>
  <dgm:cxnLst>
    <dgm:cxn modelId="{30BD719F-0AAF-432E-98FD-B672C76D6F25}" type="presOf" srcId="{586AE9AA-28AC-4087-8BE3-E4EFD55FA4C0}" destId="{5720A7C9-F461-4C72-A733-6E5DAFA8C5E3}" srcOrd="0" destOrd="0" presId="urn:microsoft.com/office/officeart/2008/layout/VerticalCurvedList"/>
    <dgm:cxn modelId="{16B908DE-EA1D-4E50-A55C-6E1892CCD6BA}" srcId="{13BC9C1D-5982-40E9-B5EF-4DDA0ABB7A53}" destId="{DE1F517F-A9C0-47BE-A162-683D4899A2DB}" srcOrd="0" destOrd="0" parTransId="{851FA198-65B3-4FC0-9AD0-73E6D355EC97}" sibTransId="{F87B8957-1F69-415E-89C5-FCF22236DB80}"/>
    <dgm:cxn modelId="{7D4A4BE7-6C38-4E45-9CAA-1D5F23E03CE8}" type="presOf" srcId="{13BC9C1D-5982-40E9-B5EF-4DDA0ABB7A53}" destId="{B355A920-558A-46D2-A60A-EEE5D234D12B}" srcOrd="0" destOrd="0" presId="urn:microsoft.com/office/officeart/2008/layout/VerticalCurvedList"/>
    <dgm:cxn modelId="{4C6043AD-C0D6-4F68-9FC3-AA3497E64F06}" srcId="{13BC9C1D-5982-40E9-B5EF-4DDA0ABB7A53}" destId="{F3593963-4EE0-46F4-8A48-6C2AAF8FE70B}" srcOrd="3" destOrd="0" parTransId="{AE0F29B3-D920-42C6-8137-CF435B0742B2}" sibTransId="{83D286FB-ADBB-4313-BCAC-98D2E86066FF}"/>
    <dgm:cxn modelId="{053FB8A2-3EAA-40D4-B0B3-4EF4522E2082}" srcId="{13BC9C1D-5982-40E9-B5EF-4DDA0ABB7A53}" destId="{CF5175D2-9126-423F-9950-4BF3AF2D92A0}" srcOrd="4" destOrd="0" parTransId="{BB101F8E-C624-4E1D-BEDF-350BEA145B95}" sibTransId="{FC7E5690-D644-4754-98BB-D2E31B1A1FE5}"/>
    <dgm:cxn modelId="{74CD84F8-3A08-4466-A6A5-1048C5839931}" type="presOf" srcId="{F3593963-4EE0-46F4-8A48-6C2AAF8FE70B}" destId="{D02F716C-12AC-41D6-B124-6B13DBA1E1CC}" srcOrd="0" destOrd="0" presId="urn:microsoft.com/office/officeart/2008/layout/VerticalCurvedList"/>
    <dgm:cxn modelId="{445607E5-2839-4FC0-AEDC-28B6953533A9}" type="presOf" srcId="{6D367611-5E03-42B8-8F32-10C76FA7C6FF}" destId="{4E479EA0-9E95-406D-96E2-F2BEF3D64225}" srcOrd="0" destOrd="0" presId="urn:microsoft.com/office/officeart/2008/layout/VerticalCurvedList"/>
    <dgm:cxn modelId="{04F819B2-64E3-4E93-B714-BAA1DBD080CC}" srcId="{13BC9C1D-5982-40E9-B5EF-4DDA0ABB7A53}" destId="{6D367611-5E03-42B8-8F32-10C76FA7C6FF}" srcOrd="2" destOrd="0" parTransId="{EA05C50F-0A86-4514-9D80-0FA8F0232D39}" sibTransId="{473B5414-42C9-4380-AD46-DC252EE0D4DD}"/>
    <dgm:cxn modelId="{B4B3E628-8050-4F49-A862-FD71A8633941}" type="presOf" srcId="{CF5175D2-9126-423F-9950-4BF3AF2D92A0}" destId="{B6062AB2-D007-4E5E-857E-FCCDD1F2562B}" srcOrd="0" destOrd="0" presId="urn:microsoft.com/office/officeart/2008/layout/VerticalCurvedList"/>
    <dgm:cxn modelId="{C864B3B1-6F62-42CC-B1AA-18FCAAD0A843}" srcId="{13BC9C1D-5982-40E9-B5EF-4DDA0ABB7A53}" destId="{586AE9AA-28AC-4087-8BE3-E4EFD55FA4C0}" srcOrd="1" destOrd="0" parTransId="{E7DEA70F-E034-4433-806D-FB5A2F4974F3}" sibTransId="{D25FF1EC-E30F-45F2-B7B7-A2EA3036BF29}"/>
    <dgm:cxn modelId="{A838230C-F1C4-44F6-9A36-0AC1666D91C1}" type="presOf" srcId="{F87B8957-1F69-415E-89C5-FCF22236DB80}" destId="{B478D48A-7E7B-4E7F-AA37-C99D091F2050}" srcOrd="0" destOrd="0" presId="urn:microsoft.com/office/officeart/2008/layout/VerticalCurvedList"/>
    <dgm:cxn modelId="{9C733879-172F-4813-A0BC-DEDC8F88C321}" type="presOf" srcId="{DE1F517F-A9C0-47BE-A162-683D4899A2DB}" destId="{76CD95DF-77CE-480F-A8D3-FB16F7E0BC10}" srcOrd="0" destOrd="0" presId="urn:microsoft.com/office/officeart/2008/layout/VerticalCurvedList"/>
    <dgm:cxn modelId="{3A269B7E-F409-4B70-A03F-B2F6F7FE3130}" type="presParOf" srcId="{B355A920-558A-46D2-A60A-EEE5D234D12B}" destId="{1EA26437-A3C5-411E-8BD7-915E78ACA0F4}" srcOrd="0" destOrd="0" presId="urn:microsoft.com/office/officeart/2008/layout/VerticalCurvedList"/>
    <dgm:cxn modelId="{742D154B-593A-4826-AD6B-1F2F4FF282F5}" type="presParOf" srcId="{1EA26437-A3C5-411E-8BD7-915E78ACA0F4}" destId="{A9F0438B-8114-4BD5-857B-D6AB71CBD3F8}" srcOrd="0" destOrd="0" presId="urn:microsoft.com/office/officeart/2008/layout/VerticalCurvedList"/>
    <dgm:cxn modelId="{A257CC1D-85AA-41B8-AF90-1E479F9DDF22}" type="presParOf" srcId="{A9F0438B-8114-4BD5-857B-D6AB71CBD3F8}" destId="{C6ADC415-9C32-414A-AFB8-BE167AF59310}" srcOrd="0" destOrd="0" presId="urn:microsoft.com/office/officeart/2008/layout/VerticalCurvedList"/>
    <dgm:cxn modelId="{F58E998D-5112-46E3-9BD3-5128CB5B783F}" type="presParOf" srcId="{A9F0438B-8114-4BD5-857B-D6AB71CBD3F8}" destId="{B478D48A-7E7B-4E7F-AA37-C99D091F2050}" srcOrd="1" destOrd="0" presId="urn:microsoft.com/office/officeart/2008/layout/VerticalCurvedList"/>
    <dgm:cxn modelId="{FFD7EE3C-0A19-47A4-8B45-4ADA2F88BF23}" type="presParOf" srcId="{A9F0438B-8114-4BD5-857B-D6AB71CBD3F8}" destId="{56A30142-5D9E-4207-8FBC-B545612D2EF1}" srcOrd="2" destOrd="0" presId="urn:microsoft.com/office/officeart/2008/layout/VerticalCurvedList"/>
    <dgm:cxn modelId="{0222DD14-E7C6-4DE0-9285-C1913C80D4A4}" type="presParOf" srcId="{A9F0438B-8114-4BD5-857B-D6AB71CBD3F8}" destId="{D00A180E-5247-4088-84BF-0850E75A3088}" srcOrd="3" destOrd="0" presId="urn:microsoft.com/office/officeart/2008/layout/VerticalCurvedList"/>
    <dgm:cxn modelId="{632DCD26-1E89-4049-9CA0-2C5411324949}" type="presParOf" srcId="{1EA26437-A3C5-411E-8BD7-915E78ACA0F4}" destId="{76CD95DF-77CE-480F-A8D3-FB16F7E0BC10}" srcOrd="1" destOrd="0" presId="urn:microsoft.com/office/officeart/2008/layout/VerticalCurvedList"/>
    <dgm:cxn modelId="{FD30BA56-9323-4BC1-93CA-86E4C51843C8}" type="presParOf" srcId="{1EA26437-A3C5-411E-8BD7-915E78ACA0F4}" destId="{C5093C61-5881-489B-A6EA-924D718116B7}" srcOrd="2" destOrd="0" presId="urn:microsoft.com/office/officeart/2008/layout/VerticalCurvedList"/>
    <dgm:cxn modelId="{E1D6349E-9D21-43E5-BD25-A6E578A120E7}" type="presParOf" srcId="{C5093C61-5881-489B-A6EA-924D718116B7}" destId="{AB601BC2-1C6C-4BED-9454-26ACA2AA2A35}" srcOrd="0" destOrd="0" presId="urn:microsoft.com/office/officeart/2008/layout/VerticalCurvedList"/>
    <dgm:cxn modelId="{1E325E73-685C-4D48-A8D4-58ABEFE412B0}" type="presParOf" srcId="{1EA26437-A3C5-411E-8BD7-915E78ACA0F4}" destId="{5720A7C9-F461-4C72-A733-6E5DAFA8C5E3}" srcOrd="3" destOrd="0" presId="urn:microsoft.com/office/officeart/2008/layout/VerticalCurvedList"/>
    <dgm:cxn modelId="{C8EBE63A-7E51-49DC-8A9F-2328E83B82CA}" type="presParOf" srcId="{1EA26437-A3C5-411E-8BD7-915E78ACA0F4}" destId="{78951363-8203-4766-841A-E961961E4399}" srcOrd="4" destOrd="0" presId="urn:microsoft.com/office/officeart/2008/layout/VerticalCurvedList"/>
    <dgm:cxn modelId="{61050E75-2756-41B7-96F1-5FE08E449FD9}" type="presParOf" srcId="{78951363-8203-4766-841A-E961961E4399}" destId="{2FD309D5-B419-47F5-946C-AC363B9BC029}" srcOrd="0" destOrd="0" presId="urn:microsoft.com/office/officeart/2008/layout/VerticalCurvedList"/>
    <dgm:cxn modelId="{E1279699-BE5D-4658-8751-A03804B36128}" type="presParOf" srcId="{1EA26437-A3C5-411E-8BD7-915E78ACA0F4}" destId="{4E479EA0-9E95-406D-96E2-F2BEF3D64225}" srcOrd="5" destOrd="0" presId="urn:microsoft.com/office/officeart/2008/layout/VerticalCurvedList"/>
    <dgm:cxn modelId="{54ED96C8-2323-46E6-914B-C526D320CA84}" type="presParOf" srcId="{1EA26437-A3C5-411E-8BD7-915E78ACA0F4}" destId="{4F60DD07-1498-4C7F-8E8B-B29653296B02}" srcOrd="6" destOrd="0" presId="urn:microsoft.com/office/officeart/2008/layout/VerticalCurvedList"/>
    <dgm:cxn modelId="{20856885-7A06-4B9D-AE58-11ACF37CF5E0}" type="presParOf" srcId="{4F60DD07-1498-4C7F-8E8B-B29653296B02}" destId="{5CF2702A-3701-4196-B22A-A3188CA605B4}" srcOrd="0" destOrd="0" presId="urn:microsoft.com/office/officeart/2008/layout/VerticalCurvedList"/>
    <dgm:cxn modelId="{CC46A69F-3594-4D29-B200-37BF0C24F817}" type="presParOf" srcId="{1EA26437-A3C5-411E-8BD7-915E78ACA0F4}" destId="{D02F716C-12AC-41D6-B124-6B13DBA1E1CC}" srcOrd="7" destOrd="0" presId="urn:microsoft.com/office/officeart/2008/layout/VerticalCurvedList"/>
    <dgm:cxn modelId="{C5E48042-F1C3-477E-8E48-58B0BDD7E87F}" type="presParOf" srcId="{1EA26437-A3C5-411E-8BD7-915E78ACA0F4}" destId="{065CDB0C-8223-42D1-AD0D-0B31CEA6DE2C}" srcOrd="8" destOrd="0" presId="urn:microsoft.com/office/officeart/2008/layout/VerticalCurvedList"/>
    <dgm:cxn modelId="{05C911CB-D463-4755-8F62-38E50E716014}" type="presParOf" srcId="{065CDB0C-8223-42D1-AD0D-0B31CEA6DE2C}" destId="{E6590C3E-8E63-479F-B53C-8E9D530F9B64}" srcOrd="0" destOrd="0" presId="urn:microsoft.com/office/officeart/2008/layout/VerticalCurvedList"/>
    <dgm:cxn modelId="{AD4BE3E1-A9E2-4075-99D1-7D3AF20DE803}" type="presParOf" srcId="{1EA26437-A3C5-411E-8BD7-915E78ACA0F4}" destId="{B6062AB2-D007-4E5E-857E-FCCDD1F2562B}" srcOrd="9" destOrd="0" presId="urn:microsoft.com/office/officeart/2008/layout/VerticalCurvedList"/>
    <dgm:cxn modelId="{F53D90F5-BB21-4239-9362-514E81847AA4}" type="presParOf" srcId="{1EA26437-A3C5-411E-8BD7-915E78ACA0F4}" destId="{93B31BD1-5C31-4AFF-A160-854E3EBE2022}" srcOrd="10" destOrd="0" presId="urn:microsoft.com/office/officeart/2008/layout/VerticalCurvedList"/>
    <dgm:cxn modelId="{3760473C-9C0A-4031-85C9-60E95B4ED7BB}" type="presParOf" srcId="{93B31BD1-5C31-4AFF-A160-854E3EBE2022}" destId="{F630F6F7-7C5F-4C68-AF8E-3C5A56793E0D}" srcOrd="0" destOrd="0" presId="urn:microsoft.com/office/officeart/2008/layout/VerticalCurvedList"/>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3E9C98-0C62-463A-8714-E45BE74ACCDA}">
      <dsp:nvSpPr>
        <dsp:cNvPr id="0" name=""/>
        <dsp:cNvSpPr/>
      </dsp:nvSpPr>
      <dsp:spPr>
        <a:xfrm>
          <a:off x="3320574" y="2809624"/>
          <a:ext cx="2333879" cy="233387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Plan Estratégico 2010-2012</a:t>
          </a:r>
          <a:endParaRPr lang="es-ES" sz="2400" b="1" kern="1200" dirty="0">
            <a:solidFill>
              <a:schemeClr val="tx1"/>
            </a:solidFill>
          </a:endParaRPr>
        </a:p>
      </dsp:txBody>
      <dsp:txXfrm>
        <a:off x="3320574" y="2809624"/>
        <a:ext cx="2333879" cy="2333879"/>
      </dsp:txXfrm>
    </dsp:sp>
    <dsp:sp modelId="{B7B9D46B-9A43-4BC5-A10B-C346588F3325}">
      <dsp:nvSpPr>
        <dsp:cNvPr id="0" name=""/>
        <dsp:cNvSpPr/>
      </dsp:nvSpPr>
      <dsp:spPr>
        <a:xfrm rot="14540844">
          <a:off x="2736365" y="1822450"/>
          <a:ext cx="1593485" cy="665155"/>
        </a:xfrm>
        <a:prstGeom prst="lef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308C2895-2F5A-4CFA-A3E9-AE68932CEE4D}">
      <dsp:nvSpPr>
        <dsp:cNvPr id="0" name=""/>
        <dsp:cNvSpPr/>
      </dsp:nvSpPr>
      <dsp:spPr>
        <a:xfrm>
          <a:off x="1910012" y="562417"/>
          <a:ext cx="2506639" cy="177374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Facilitación del comercio internacional de mercancías</a:t>
          </a:r>
          <a:endParaRPr lang="es-ES" sz="2400" b="1" kern="1200" dirty="0">
            <a:solidFill>
              <a:schemeClr val="tx1"/>
            </a:solidFill>
          </a:endParaRPr>
        </a:p>
      </dsp:txBody>
      <dsp:txXfrm>
        <a:off x="1910012" y="562417"/>
        <a:ext cx="2506639" cy="1773748"/>
      </dsp:txXfrm>
    </dsp:sp>
    <dsp:sp modelId="{E0E3884A-9FA5-4FD1-83F6-E2DDC4244363}">
      <dsp:nvSpPr>
        <dsp:cNvPr id="0" name=""/>
        <dsp:cNvSpPr/>
      </dsp:nvSpPr>
      <dsp:spPr>
        <a:xfrm rot="10882966">
          <a:off x="1294639" y="3590029"/>
          <a:ext cx="1915123" cy="665155"/>
        </a:xfrm>
        <a:prstGeom prst="leftArrow">
          <a:avLst>
            <a:gd name="adj1" fmla="val 60000"/>
            <a:gd name="adj2" fmla="val 50000"/>
          </a:avLst>
        </a:prstGeom>
        <a:gradFill rotWithShape="0">
          <a:gsLst>
            <a:gs pos="0">
              <a:srgbClr val="FFF200"/>
            </a:gs>
            <a:gs pos="45000">
              <a:srgbClr val="FF7A00"/>
            </a:gs>
            <a:gs pos="70000">
              <a:srgbClr val="FF0300"/>
            </a:gs>
            <a:gs pos="100000">
              <a:srgbClr val="4D0808"/>
            </a:gs>
          </a:gsLst>
          <a:lin ang="54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D6E346D0-21E7-4020-A8AE-D15D5A9C139F}">
      <dsp:nvSpPr>
        <dsp:cNvPr id="0" name=""/>
        <dsp:cNvSpPr/>
      </dsp:nvSpPr>
      <dsp:spPr>
        <a:xfrm>
          <a:off x="15" y="3012625"/>
          <a:ext cx="2589805" cy="1773748"/>
        </a:xfrm>
        <a:prstGeom prst="roundRect">
          <a:avLst>
            <a:gd name="adj" fmla="val 10000"/>
          </a:avLst>
        </a:prstGeom>
        <a:solidFill>
          <a:srgbClr val="FFFF00"/>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rPr>
            <a:t>Reforzar la seguridad de la cadena logística y reducir el contrabando y el comercio ilícito de mercancías</a:t>
          </a:r>
          <a:endParaRPr lang="es-ES" sz="1800" b="1" kern="1200" dirty="0">
            <a:solidFill>
              <a:schemeClr val="tx1"/>
            </a:solidFill>
          </a:endParaRPr>
        </a:p>
      </dsp:txBody>
      <dsp:txXfrm>
        <a:off x="15" y="3012625"/>
        <a:ext cx="2589805" cy="1773748"/>
      </dsp:txXfrm>
    </dsp:sp>
    <dsp:sp modelId="{25142D03-68D4-437F-8C11-1F5C33CD1BE2}">
      <dsp:nvSpPr>
        <dsp:cNvPr id="0" name=""/>
        <dsp:cNvSpPr/>
      </dsp:nvSpPr>
      <dsp:spPr>
        <a:xfrm rot="17733873">
          <a:off x="4496334" y="1629842"/>
          <a:ext cx="1909328" cy="665155"/>
        </a:xfrm>
        <a:prstGeom prst="leftArrow">
          <a:avLst>
            <a:gd name="adj1" fmla="val 60000"/>
            <a:gd name="adj2" fmla="val 50000"/>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A7300B8-DA05-44C1-AAC8-7BFD82D1787F}">
      <dsp:nvSpPr>
        <dsp:cNvPr id="0" name=""/>
        <dsp:cNvSpPr/>
      </dsp:nvSpPr>
      <dsp:spPr>
        <a:xfrm>
          <a:off x="4643454" y="214343"/>
          <a:ext cx="2439014" cy="1773748"/>
        </a:xfrm>
        <a:prstGeom prst="roundRect">
          <a:avLst>
            <a:gd name="adj" fmla="val 1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S" sz="2400" b="1" kern="1200" dirty="0" smtClean="0">
              <a:solidFill>
                <a:schemeClr val="tx1"/>
              </a:solidFill>
            </a:rPr>
            <a:t>Eficiente Gestión Fiscal</a:t>
          </a:r>
          <a:endParaRPr lang="es-ES" sz="2400" b="1" kern="1200" dirty="0">
            <a:solidFill>
              <a:schemeClr val="tx1"/>
            </a:solidFill>
          </a:endParaRPr>
        </a:p>
      </dsp:txBody>
      <dsp:txXfrm>
        <a:off x="4643454" y="214343"/>
        <a:ext cx="2439014" cy="1773748"/>
      </dsp:txXfrm>
    </dsp:sp>
    <dsp:sp modelId="{56F63CAD-7E6F-432D-AA5A-931D202D9942}">
      <dsp:nvSpPr>
        <dsp:cNvPr id="0" name=""/>
        <dsp:cNvSpPr/>
      </dsp:nvSpPr>
      <dsp:spPr>
        <a:xfrm rot="21188200">
          <a:off x="5743642" y="3384477"/>
          <a:ext cx="1799802" cy="665155"/>
        </a:xfrm>
        <a:prstGeom prst="lef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C7C059B4-8DED-47C7-B80B-8D7D83C68543}">
      <dsp:nvSpPr>
        <dsp:cNvPr id="0" name=""/>
        <dsp:cNvSpPr/>
      </dsp:nvSpPr>
      <dsp:spPr>
        <a:xfrm>
          <a:off x="6289763" y="2722641"/>
          <a:ext cx="2494466" cy="1773748"/>
        </a:xfrm>
        <a:prstGeom prst="roundRect">
          <a:avLst>
            <a:gd name="adj" fmla="val 1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Fortalecimiento Institucional</a:t>
          </a:r>
          <a:endParaRPr lang="es-ES" sz="2000" b="1" kern="1200" dirty="0">
            <a:solidFill>
              <a:schemeClr val="tx1"/>
            </a:solidFill>
          </a:endParaRPr>
        </a:p>
      </dsp:txBody>
      <dsp:txXfrm>
        <a:off x="6289763" y="2722641"/>
        <a:ext cx="2494466" cy="17737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78D48A-7E7B-4E7F-AA37-C99D091F205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D95DF-77CE-480F-A8D3-FB16F7E0BC10}">
      <dsp:nvSpPr>
        <dsp:cNvPr id="0" name=""/>
        <dsp:cNvSpPr/>
      </dsp:nvSpPr>
      <dsp:spPr>
        <a:xfrm>
          <a:off x="384538" y="253918"/>
          <a:ext cx="7866075"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S" sz="2600" kern="1200" noProof="0" dirty="0" smtClean="0"/>
            <a:t>Acceso</a:t>
          </a:r>
          <a:r>
            <a:rPr lang="en-US" sz="2600" kern="1200" dirty="0" smtClean="0"/>
            <a:t> por internet por redes privadas</a:t>
          </a:r>
          <a:endParaRPr lang="es-ES" sz="2600" kern="1200" dirty="0"/>
        </a:p>
      </dsp:txBody>
      <dsp:txXfrm>
        <a:off x="384538" y="253918"/>
        <a:ext cx="7866075" cy="508162"/>
      </dsp:txXfrm>
    </dsp:sp>
    <dsp:sp modelId="{AB601BC2-1C6C-4BED-9454-26ACA2AA2A35}">
      <dsp:nvSpPr>
        <dsp:cNvPr id="0" name=""/>
        <dsp:cNvSpPr/>
      </dsp:nvSpPr>
      <dsp:spPr>
        <a:xfrm>
          <a:off x="66936" y="190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1A91-5B05-4F88-9CC5-31D6CDBC3DB0}">
      <dsp:nvSpPr>
        <dsp:cNvPr id="0" name=""/>
        <dsp:cNvSpPr/>
      </dsp:nvSpPr>
      <dsp:spPr>
        <a:xfrm>
          <a:off x="748672" y="1015918"/>
          <a:ext cx="7501940"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Emisión de Firmas Electrónicas (Token)</a:t>
          </a:r>
          <a:endParaRPr lang="en-US" sz="2600" kern="1200" dirty="0"/>
        </a:p>
      </dsp:txBody>
      <dsp:txXfrm>
        <a:off x="748672" y="1015918"/>
        <a:ext cx="7501940" cy="508162"/>
      </dsp:txXfrm>
    </dsp:sp>
    <dsp:sp modelId="{B2453EA5-A96F-4912-852C-A0529E822560}">
      <dsp:nvSpPr>
        <dsp:cNvPr id="0" name=""/>
        <dsp:cNvSpPr/>
      </dsp:nvSpPr>
      <dsp:spPr>
        <a:xfrm>
          <a:off x="431071" y="952398"/>
          <a:ext cx="635203" cy="635203"/>
        </a:xfrm>
        <a:prstGeom prst="ellipse">
          <a:avLst/>
        </a:prstGeom>
        <a:solidFill>
          <a:srgbClr val="66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C367E-4A81-46A9-9C16-D89AA4A3F9C6}">
      <dsp:nvSpPr>
        <dsp:cNvPr id="0" name=""/>
        <dsp:cNvSpPr/>
      </dsp:nvSpPr>
      <dsp:spPr>
        <a:xfrm>
          <a:off x="860432" y="1777918"/>
          <a:ext cx="7390180"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Escaneo de Documentos (Aduanas sin Papel)</a:t>
          </a:r>
          <a:endParaRPr lang="en-US" sz="2600" kern="1200" dirty="0"/>
        </a:p>
      </dsp:txBody>
      <dsp:txXfrm>
        <a:off x="860432" y="1777918"/>
        <a:ext cx="7390180" cy="508162"/>
      </dsp:txXfrm>
    </dsp:sp>
    <dsp:sp modelId="{606ADF45-3F3E-46B6-9458-3B3469D90365}">
      <dsp:nvSpPr>
        <dsp:cNvPr id="0" name=""/>
        <dsp:cNvSpPr/>
      </dsp:nvSpPr>
      <dsp:spPr>
        <a:xfrm>
          <a:off x="542831" y="1714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C94750-B45F-4B59-A47D-2CFEC67D0E45}">
      <dsp:nvSpPr>
        <dsp:cNvPr id="0" name=""/>
        <dsp:cNvSpPr/>
      </dsp:nvSpPr>
      <dsp:spPr>
        <a:xfrm>
          <a:off x="748672" y="2539918"/>
          <a:ext cx="7501940"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Carga masiva de información mediante XML</a:t>
          </a:r>
          <a:endParaRPr lang="en-US" sz="2600" kern="1200" dirty="0"/>
        </a:p>
      </dsp:txBody>
      <dsp:txXfrm>
        <a:off x="748672" y="2539918"/>
        <a:ext cx="7501940" cy="508162"/>
      </dsp:txXfrm>
    </dsp:sp>
    <dsp:sp modelId="{5D0A7D89-0DA8-47DC-B7CF-FB025ED0D371}">
      <dsp:nvSpPr>
        <dsp:cNvPr id="0" name=""/>
        <dsp:cNvSpPr/>
      </dsp:nvSpPr>
      <dsp:spPr>
        <a:xfrm>
          <a:off x="431071" y="2476398"/>
          <a:ext cx="635203" cy="635203"/>
        </a:xfrm>
        <a:prstGeom prst="ellipse">
          <a:avLst/>
        </a:prstGeom>
        <a:solidFill>
          <a:srgbClr val="66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126FA-7260-4F28-937D-99DE7AC2100C}">
      <dsp:nvSpPr>
        <dsp:cNvPr id="0" name=""/>
        <dsp:cNvSpPr/>
      </dsp:nvSpPr>
      <dsp:spPr>
        <a:xfrm>
          <a:off x="384538" y="3301918"/>
          <a:ext cx="7866075"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Autodeterminación de las obligaciones aduaneras</a:t>
          </a:r>
          <a:endParaRPr lang="en-US" sz="2600" kern="1200" dirty="0"/>
        </a:p>
      </dsp:txBody>
      <dsp:txXfrm>
        <a:off x="384538" y="3301918"/>
        <a:ext cx="7866075" cy="508162"/>
      </dsp:txXfrm>
    </dsp:sp>
    <dsp:sp modelId="{B273FEE3-BEE7-47F9-ABB9-49FECCFDB30F}">
      <dsp:nvSpPr>
        <dsp:cNvPr id="0" name=""/>
        <dsp:cNvSpPr/>
      </dsp:nvSpPr>
      <dsp:spPr>
        <a:xfrm>
          <a:off x="66936" y="3238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78D48A-7E7B-4E7F-AA37-C99D091F2050}">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D95DF-77CE-480F-A8D3-FB16F7E0BC10}">
      <dsp:nvSpPr>
        <dsp:cNvPr id="0" name=""/>
        <dsp:cNvSpPr/>
      </dsp:nvSpPr>
      <dsp:spPr>
        <a:xfrm>
          <a:off x="384538" y="253918"/>
          <a:ext cx="7866075"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Pago de multiples facturas</a:t>
          </a:r>
          <a:endParaRPr lang="es-ES" sz="2600" kern="1200" dirty="0"/>
        </a:p>
      </dsp:txBody>
      <dsp:txXfrm>
        <a:off x="384538" y="253918"/>
        <a:ext cx="7866075" cy="508162"/>
      </dsp:txXfrm>
    </dsp:sp>
    <dsp:sp modelId="{AB601BC2-1C6C-4BED-9454-26ACA2AA2A35}">
      <dsp:nvSpPr>
        <dsp:cNvPr id="0" name=""/>
        <dsp:cNvSpPr/>
      </dsp:nvSpPr>
      <dsp:spPr>
        <a:xfrm>
          <a:off x="66936" y="190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20A7C9-F461-4C72-A733-6E5DAFA8C5E3}">
      <dsp:nvSpPr>
        <dsp:cNvPr id="0" name=""/>
        <dsp:cNvSpPr/>
      </dsp:nvSpPr>
      <dsp:spPr>
        <a:xfrm>
          <a:off x="748672" y="1015918"/>
          <a:ext cx="7501940"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Seguimiento de la carga</a:t>
          </a:r>
        </a:p>
      </dsp:txBody>
      <dsp:txXfrm>
        <a:off x="748672" y="1015918"/>
        <a:ext cx="7501940" cy="508162"/>
      </dsp:txXfrm>
    </dsp:sp>
    <dsp:sp modelId="{2FD309D5-B419-47F5-946C-AC363B9BC029}">
      <dsp:nvSpPr>
        <dsp:cNvPr id="0" name=""/>
        <dsp:cNvSpPr/>
      </dsp:nvSpPr>
      <dsp:spPr>
        <a:xfrm>
          <a:off x="431071" y="952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479EA0-9E95-406D-96E2-F2BEF3D64225}">
      <dsp:nvSpPr>
        <dsp:cNvPr id="0" name=""/>
        <dsp:cNvSpPr/>
      </dsp:nvSpPr>
      <dsp:spPr>
        <a:xfrm>
          <a:off x="860432" y="1777918"/>
          <a:ext cx="7390180"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Gestión de Riesgo</a:t>
          </a:r>
        </a:p>
      </dsp:txBody>
      <dsp:txXfrm>
        <a:off x="860432" y="1777918"/>
        <a:ext cx="7390180" cy="508162"/>
      </dsp:txXfrm>
    </dsp:sp>
    <dsp:sp modelId="{5CF2702A-3701-4196-B22A-A3188CA605B4}">
      <dsp:nvSpPr>
        <dsp:cNvPr id="0" name=""/>
        <dsp:cNvSpPr/>
      </dsp:nvSpPr>
      <dsp:spPr>
        <a:xfrm>
          <a:off x="542831" y="1714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2F716C-12AC-41D6-B124-6B13DBA1E1CC}">
      <dsp:nvSpPr>
        <dsp:cNvPr id="0" name=""/>
        <dsp:cNvSpPr/>
      </dsp:nvSpPr>
      <dsp:spPr>
        <a:xfrm>
          <a:off x="748672" y="2539918"/>
          <a:ext cx="7501940"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Autorización mediante ventanilla única</a:t>
          </a:r>
        </a:p>
      </dsp:txBody>
      <dsp:txXfrm>
        <a:off x="748672" y="2539918"/>
        <a:ext cx="7501940" cy="508162"/>
      </dsp:txXfrm>
    </dsp:sp>
    <dsp:sp modelId="{E6590C3E-8E63-479F-B53C-8E9D530F9B64}">
      <dsp:nvSpPr>
        <dsp:cNvPr id="0" name=""/>
        <dsp:cNvSpPr/>
      </dsp:nvSpPr>
      <dsp:spPr>
        <a:xfrm>
          <a:off x="431071" y="2476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062AB2-D007-4E5E-857E-FCCDD1F2562B}">
      <dsp:nvSpPr>
        <dsp:cNvPr id="0" name=""/>
        <dsp:cNvSpPr/>
      </dsp:nvSpPr>
      <dsp:spPr>
        <a:xfrm>
          <a:off x="384538" y="3301918"/>
          <a:ext cx="7866075" cy="5081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n-US" sz="2600" kern="1200" dirty="0" smtClean="0"/>
            <a:t>Ayuda en línea</a:t>
          </a:r>
        </a:p>
      </dsp:txBody>
      <dsp:txXfrm>
        <a:off x="384538" y="3301918"/>
        <a:ext cx="7866075" cy="508162"/>
      </dsp:txXfrm>
    </dsp:sp>
    <dsp:sp modelId="{F630F6F7-7C5F-4C68-AF8E-3C5A56793E0D}">
      <dsp:nvSpPr>
        <dsp:cNvPr id="0" name=""/>
        <dsp:cNvSpPr/>
      </dsp:nvSpPr>
      <dsp:spPr>
        <a:xfrm>
          <a:off x="66936" y="3238398"/>
          <a:ext cx="635203" cy="635203"/>
        </a:xfrm>
        <a:prstGeom prst="ellipse">
          <a:avLst/>
        </a:prstGeom>
        <a:solidFill>
          <a:srgbClr val="99FF99"/>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F6E2C2-29DD-44EB-A610-3CF1CABACC29}" type="datetimeFigureOut">
              <a:rPr lang="es-DO" smtClean="0"/>
              <a:pPr/>
              <a:t>10/11/2011</a:t>
            </a:fld>
            <a:endParaRPr lang="es-D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9715A6-9F1A-45C1-8800-58E33186A6A9}" type="slidenum">
              <a:rPr lang="es-DO" smtClean="0"/>
              <a:pPr/>
              <a:t>‹Nº›</a:t>
            </a:fld>
            <a:endParaRPr lang="es-DO"/>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B40DB2-BAFA-46AB-A75C-E70A562DEE63}" type="datetimeFigureOut">
              <a:rPr lang="es-DO" smtClean="0"/>
              <a:pPr/>
              <a:t>10/11/2011</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27A1B-210A-4CD9-B064-72FE3F34CAFD}" type="slidenum">
              <a:rPr lang="es-DO" smtClean="0"/>
              <a:pPr/>
              <a:t>‹Nº›</a:t>
            </a:fld>
            <a:endParaRPr lang="es-D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smtClean="0"/>
              <a:t>Apertura, dos fotos</a:t>
            </a:r>
          </a:p>
          <a:p>
            <a:endParaRPr lang="es-ES" dirty="0"/>
          </a:p>
        </p:txBody>
      </p:sp>
      <p:sp>
        <p:nvSpPr>
          <p:cNvPr id="4" name="3 Marcador de número de diapositiva"/>
          <p:cNvSpPr>
            <a:spLocks noGrp="1"/>
          </p:cNvSpPr>
          <p:nvPr>
            <p:ph type="sldNum" sz="quarter" idx="10"/>
          </p:nvPr>
        </p:nvSpPr>
        <p:spPr/>
        <p:txBody>
          <a:bodyPr/>
          <a:lstStyle/>
          <a:p>
            <a:fld id="{FF07F948-508D-40AF-88CA-90D3FE0C5E83}" type="slidenum">
              <a:rPr lang="es-ES" smtClean="0"/>
              <a:pPr/>
              <a:t>3</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pPr/>
              <a:t>16</a:t>
            </a:fld>
            <a:endParaRPr lang="es-ES"/>
          </a:p>
        </p:txBody>
      </p:sp>
    </p:spTree>
    <p:extLst>
      <p:ext uri="{BB962C8B-B14F-4D97-AF65-F5344CB8AC3E}">
        <p14:creationId xmlns="" xmlns:p14="http://schemas.microsoft.com/office/powerpoint/2010/main" val="1129425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Marcador de imagen de diapositiva"/>
          <p:cNvSpPr>
            <a:spLocks noGrp="1" noRot="1" noChangeAspect="1" noTextEdit="1"/>
          </p:cNvSpPr>
          <p:nvPr>
            <p:ph type="sldImg"/>
          </p:nvPr>
        </p:nvSpPr>
        <p:spPr>
          <a:ln/>
        </p:spPr>
      </p:sp>
      <p:sp>
        <p:nvSpPr>
          <p:cNvPr id="16387" name="2 Marcador de notas"/>
          <p:cNvSpPr>
            <a:spLocks noGrp="1"/>
          </p:cNvSpPr>
          <p:nvPr>
            <p:ph type="body" idx="1"/>
          </p:nvPr>
        </p:nvSpPr>
        <p:spPr>
          <a:noFill/>
          <a:ln/>
        </p:spPr>
        <p:txBody>
          <a:bodyPr/>
          <a:lstStyle/>
          <a:p>
            <a:pPr eaLnBrk="1" hangingPunct="1"/>
            <a:endParaRPr lang="es-DO" smtClean="0"/>
          </a:p>
        </p:txBody>
      </p:sp>
      <p:sp>
        <p:nvSpPr>
          <p:cNvPr id="16388" name="3 Marcador de número de diapositiva"/>
          <p:cNvSpPr>
            <a:spLocks noGrp="1"/>
          </p:cNvSpPr>
          <p:nvPr>
            <p:ph type="sldNum" sz="quarter" idx="5"/>
          </p:nvPr>
        </p:nvSpPr>
        <p:spPr>
          <a:noFill/>
        </p:spPr>
        <p:txBody>
          <a:bodyPr/>
          <a:lstStyle/>
          <a:p>
            <a:fld id="{3FB0ABF8-8894-417F-8C33-59791B8CA12A}" type="slidenum">
              <a:rPr lang="es-ES" smtClean="0"/>
              <a:pPr/>
              <a:t>17</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a:ln/>
        </p:spPr>
      </p:sp>
      <p:sp>
        <p:nvSpPr>
          <p:cNvPr id="30723" name="2 Marcador de notas"/>
          <p:cNvSpPr>
            <a:spLocks noGrp="1"/>
          </p:cNvSpPr>
          <p:nvPr>
            <p:ph type="body" idx="1"/>
          </p:nvPr>
        </p:nvSpPr>
        <p:spPr>
          <a:noFill/>
          <a:ln/>
        </p:spPr>
        <p:txBody>
          <a:bodyPr/>
          <a:lstStyle/>
          <a:p>
            <a:pPr eaLnBrk="1" hangingPunct="1"/>
            <a:endParaRPr lang="es-DO" smtClean="0"/>
          </a:p>
        </p:txBody>
      </p:sp>
      <p:sp>
        <p:nvSpPr>
          <p:cNvPr id="30724" name="3 Marcador de número de diapositiva"/>
          <p:cNvSpPr>
            <a:spLocks noGrp="1"/>
          </p:cNvSpPr>
          <p:nvPr>
            <p:ph type="sldNum" sz="quarter" idx="5"/>
          </p:nvPr>
        </p:nvSpPr>
        <p:spPr>
          <a:noFill/>
        </p:spPr>
        <p:txBody>
          <a:bodyPr/>
          <a:lstStyle/>
          <a:p>
            <a:fld id="{02FABB4A-A779-406B-B3FB-6B52650E60AF}" type="slidenum">
              <a:rPr lang="es-ES" smtClean="0"/>
              <a:pPr/>
              <a:t>20</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D206B27A-AB0E-415D-B2E7-13458329A821}" type="slidenum">
              <a:rPr lang="es-ES" smtClean="0"/>
              <a:pPr/>
              <a:t>28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p:spPr>
        <p:txBody>
          <a:bodyPr/>
          <a:lstStyle/>
          <a:p>
            <a:fld id="{27AF7603-5E77-4B70-A2F5-730FBFB811F2}" type="datetime1">
              <a:rPr lang="zh-CN" altLang="es-DO" smtClean="0"/>
              <a:pPr/>
              <a:t>2011/11/10</a:t>
            </a:fld>
            <a:endParaRPr lang="en-US" altLang="zh-CN" dirty="0" smtClean="0"/>
          </a:p>
        </p:txBody>
      </p:sp>
      <p:sp>
        <p:nvSpPr>
          <p:cNvPr id="46083" name="Rectangle 13"/>
          <p:cNvSpPr>
            <a:spLocks noGrp="1" noChangeArrowheads="1"/>
          </p:cNvSpPr>
          <p:nvPr>
            <p:ph type="sldNum" sz="quarter" idx="5"/>
          </p:nvPr>
        </p:nvSpPr>
        <p:spPr>
          <a:noFill/>
        </p:spPr>
        <p:txBody>
          <a:bodyPr/>
          <a:lstStyle/>
          <a:p>
            <a:fld id="{5634F4D3-E144-48CE-8670-6ACF7511D9AF}" type="slidenum">
              <a:rPr lang="zh-CN" altLang="en-US" smtClean="0"/>
              <a:pPr/>
              <a:t>4</a:t>
            </a:fld>
            <a:endParaRPr lang="en-US" altLang="zh-CN" dirty="0" smtClean="0"/>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p:spPr>
        <p:txBody>
          <a:bodyPr/>
          <a:lstStyle/>
          <a:p>
            <a:pPr eaLnBrk="1" hangingPunct="1"/>
            <a:endParaRPr lang="es-DO"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solidFill>
                  <a:prstClr val="black"/>
                </a:solidFill>
              </a:rPr>
              <a:pPr/>
              <a:t>7</a:t>
            </a:fld>
            <a:endParaRPr lang="es-ES" dirty="0">
              <a:solidFill>
                <a:prstClr val="black"/>
              </a:solidFill>
            </a:endParaRPr>
          </a:p>
        </p:txBody>
      </p:sp>
    </p:spTree>
    <p:extLst>
      <p:ext uri="{BB962C8B-B14F-4D97-AF65-F5344CB8AC3E}">
        <p14:creationId xmlns:p14="http://schemas.microsoft.com/office/powerpoint/2010/main" xmlns="" val="1129425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solidFill>
                  <a:prstClr val="black"/>
                </a:solidFill>
              </a:rPr>
              <a:pPr/>
              <a:t>8</a:t>
            </a:fld>
            <a:endParaRPr lang="es-ES" dirty="0">
              <a:solidFill>
                <a:prstClr val="black"/>
              </a:solidFill>
            </a:endParaRPr>
          </a:p>
        </p:txBody>
      </p:sp>
    </p:spTree>
    <p:extLst>
      <p:ext uri="{BB962C8B-B14F-4D97-AF65-F5344CB8AC3E}">
        <p14:creationId xmlns:p14="http://schemas.microsoft.com/office/powerpoint/2010/main" xmlns="" val="1129425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solidFill>
                  <a:prstClr val="black"/>
                </a:solidFill>
              </a:rPr>
              <a:pPr/>
              <a:t>10</a:t>
            </a:fld>
            <a:endParaRPr lang="es-ES" dirty="0">
              <a:solidFill>
                <a:prstClr val="black"/>
              </a:solidFill>
            </a:endParaRPr>
          </a:p>
        </p:txBody>
      </p:sp>
    </p:spTree>
    <p:extLst>
      <p:ext uri="{BB962C8B-B14F-4D97-AF65-F5344CB8AC3E}">
        <p14:creationId xmlns:p14="http://schemas.microsoft.com/office/powerpoint/2010/main" xmlns="" val="112942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DO"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062825-EF34-4351-8885-A28C8AC7989B}" type="slidenum">
              <a:rPr lang="es-ES" smtClean="0"/>
              <a:pPr fontAlgn="base">
                <a:spcBef>
                  <a:spcPct val="0"/>
                </a:spcBef>
                <a:spcAft>
                  <a:spcPct val="0"/>
                </a:spcAft>
                <a:defRPr/>
              </a:pPr>
              <a:t>11</a:t>
            </a:fld>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solidFill>
                  <a:prstClr val="black"/>
                </a:solidFill>
              </a:rPr>
              <a:pPr/>
              <a:t>13</a:t>
            </a:fld>
            <a:endParaRPr lang="es-ES" dirty="0">
              <a:solidFill>
                <a:prstClr val="black"/>
              </a:solidFill>
            </a:endParaRPr>
          </a:p>
        </p:txBody>
      </p:sp>
    </p:spTree>
    <p:extLst>
      <p:ext uri="{BB962C8B-B14F-4D97-AF65-F5344CB8AC3E}">
        <p14:creationId xmlns:p14="http://schemas.microsoft.com/office/powerpoint/2010/main" xmlns="" val="1129425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solidFill>
                  <a:prstClr val="black"/>
                </a:solidFill>
              </a:rPr>
              <a:pPr/>
              <a:t>14</a:t>
            </a:fld>
            <a:endParaRPr lang="es-ES" dirty="0">
              <a:solidFill>
                <a:prstClr val="black"/>
              </a:solidFill>
            </a:endParaRPr>
          </a:p>
        </p:txBody>
      </p:sp>
    </p:spTree>
    <p:extLst>
      <p:ext uri="{BB962C8B-B14F-4D97-AF65-F5344CB8AC3E}">
        <p14:creationId xmlns:p14="http://schemas.microsoft.com/office/powerpoint/2010/main" xmlns="" val="112942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dirty="0" smtClean="0"/>
          </a:p>
        </p:txBody>
      </p:sp>
      <p:sp>
        <p:nvSpPr>
          <p:cNvPr id="4" name="Slide Number Placeholder 3"/>
          <p:cNvSpPr>
            <a:spLocks noGrp="1"/>
          </p:cNvSpPr>
          <p:nvPr>
            <p:ph type="sldNum" sz="quarter" idx="10"/>
          </p:nvPr>
        </p:nvSpPr>
        <p:spPr/>
        <p:txBody>
          <a:bodyPr/>
          <a:lstStyle/>
          <a:p>
            <a:fld id="{9C20415E-427D-4604-ABA1-1EF79C697603}" type="slidenum">
              <a:rPr lang="es-ES" smtClean="0">
                <a:solidFill>
                  <a:prstClr val="black"/>
                </a:solidFill>
              </a:rPr>
              <a:pPr/>
              <a:t>15</a:t>
            </a:fld>
            <a:endParaRPr lang="es-ES" dirty="0">
              <a:solidFill>
                <a:prstClr val="black"/>
              </a:solidFill>
            </a:endParaRPr>
          </a:p>
        </p:txBody>
      </p:sp>
    </p:spTree>
    <p:extLst>
      <p:ext uri="{BB962C8B-B14F-4D97-AF65-F5344CB8AC3E}">
        <p14:creationId xmlns:p14="http://schemas.microsoft.com/office/powerpoint/2010/main" xmlns="" val="112942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D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DO"/>
          </a:p>
        </p:txBody>
      </p:sp>
      <p:sp>
        <p:nvSpPr>
          <p:cNvPr id="4" name="3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D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a:xfrm>
            <a:off x="457200" y="6357938"/>
            <a:ext cx="1042988" cy="363537"/>
          </a:xfrm>
        </p:spPr>
        <p:txBody>
          <a:bodyPr/>
          <a:lstStyle>
            <a:lvl1pPr>
              <a:defRPr/>
            </a:lvl1pPr>
          </a:lstStyle>
          <a:p>
            <a:pPr>
              <a:defRPr/>
            </a:pPr>
            <a:fld id="{ABE0825B-9222-4EEB-972B-83A78C5C93C4}" type="datetime1">
              <a:rPr lang="es-ES"/>
              <a:pPr>
                <a:defRPr/>
              </a:pPr>
              <a:t>10/11/2011</a:t>
            </a:fld>
            <a:endParaRPr lang="es-ES" dirty="0"/>
          </a:p>
        </p:txBody>
      </p:sp>
      <p:sp>
        <p:nvSpPr>
          <p:cNvPr id="5" name="Footer Placeholder 4"/>
          <p:cNvSpPr>
            <a:spLocks noGrp="1"/>
          </p:cNvSpPr>
          <p:nvPr>
            <p:ph type="ftr" sz="quarter" idx="11"/>
          </p:nvPr>
        </p:nvSpPr>
        <p:spPr>
          <a:xfrm>
            <a:off x="1571625" y="6356350"/>
            <a:ext cx="6383338" cy="373063"/>
          </a:xfrm>
        </p:spPr>
        <p:txBody>
          <a:bodyPr/>
          <a:lstStyle>
            <a:lvl1pPr>
              <a:defRPr/>
            </a:lvl1pPr>
          </a:lstStyle>
          <a:p>
            <a:pPr>
              <a:defRPr/>
            </a:pPr>
            <a:r>
              <a:rPr lang="es-ES"/>
              <a:t>(c)</a:t>
            </a:r>
            <a:r>
              <a:rPr lang="es-ES" err="1"/>
              <a:t>Ago</a:t>
            </a:r>
            <a:r>
              <a:rPr lang="es-ES"/>
              <a:t> </a:t>
            </a:r>
            <a:r>
              <a:rPr lang="es-ES" smtClean="0"/>
              <a:t>2009  </a:t>
            </a:r>
            <a:r>
              <a:rPr lang="es-ES"/>
              <a:t>DGA </a:t>
            </a:r>
            <a:r>
              <a:rPr lang="es-ES" smtClean="0"/>
              <a:t>Subdirección </a:t>
            </a:r>
            <a:r>
              <a:rPr lang="es-ES"/>
              <a:t>de </a:t>
            </a:r>
            <a:r>
              <a:rPr lang="es-ES" smtClean="0"/>
              <a:t>Tecnología </a:t>
            </a:r>
            <a:r>
              <a:rPr lang="es-ES"/>
              <a:t>de </a:t>
            </a:r>
            <a:r>
              <a:rPr lang="es-ES" smtClean="0"/>
              <a:t>Información </a:t>
            </a:r>
            <a:r>
              <a:rPr lang="es-ES"/>
              <a:t>y </a:t>
            </a:r>
            <a:r>
              <a:rPr lang="es-ES" smtClean="0"/>
              <a:t>Comunicación </a:t>
            </a:r>
            <a:endParaRPr lang="es-ES"/>
          </a:p>
        </p:txBody>
      </p:sp>
      <p:sp>
        <p:nvSpPr>
          <p:cNvPr id="6" name="Slide Number Placeholder 5"/>
          <p:cNvSpPr>
            <a:spLocks noGrp="1"/>
          </p:cNvSpPr>
          <p:nvPr>
            <p:ph type="sldNum" sz="quarter" idx="12"/>
          </p:nvPr>
        </p:nvSpPr>
        <p:spPr>
          <a:xfrm>
            <a:off x="8156575" y="6356350"/>
            <a:ext cx="530225" cy="336550"/>
          </a:xfrm>
        </p:spPr>
        <p:txBody>
          <a:bodyPr/>
          <a:lstStyle>
            <a:lvl1pPr>
              <a:defRPr/>
            </a:lvl1pPr>
          </a:lstStyle>
          <a:p>
            <a:pPr>
              <a:defRPr/>
            </a:pPr>
            <a:fld id="{17C13748-2D7D-40B8-9C08-B5A6F8ED7091}" type="slidenum">
              <a:rPr lang="es-ES"/>
              <a:pPr>
                <a:defRPr/>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5" name="4 Marcador de pie de página"/>
          <p:cNvSpPr>
            <a:spLocks noGrp="1"/>
          </p:cNvSpPr>
          <p:nvPr>
            <p:ph type="ftr" sz="quarter" idx="11"/>
          </p:nvPr>
        </p:nvSpPr>
        <p:spPr/>
        <p:txBody>
          <a:bodyPr/>
          <a:lstStyle/>
          <a:p>
            <a:endParaRPr lang="es-DO"/>
          </a:p>
        </p:txBody>
      </p:sp>
      <p:sp>
        <p:nvSpPr>
          <p:cNvPr id="6" name="5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6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8" name="7 Marcador de pie de página"/>
          <p:cNvSpPr>
            <a:spLocks noGrp="1"/>
          </p:cNvSpPr>
          <p:nvPr>
            <p:ph type="ftr" sz="quarter" idx="11"/>
          </p:nvPr>
        </p:nvSpPr>
        <p:spPr/>
        <p:txBody>
          <a:bodyPr/>
          <a:lstStyle/>
          <a:p>
            <a:endParaRPr lang="es-DO"/>
          </a:p>
        </p:txBody>
      </p:sp>
      <p:sp>
        <p:nvSpPr>
          <p:cNvPr id="9" name="8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DO"/>
          </a:p>
        </p:txBody>
      </p:sp>
      <p:sp>
        <p:nvSpPr>
          <p:cNvPr id="3" name="2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4" name="3 Marcador de pie de página"/>
          <p:cNvSpPr>
            <a:spLocks noGrp="1"/>
          </p:cNvSpPr>
          <p:nvPr>
            <p:ph type="ftr" sz="quarter" idx="11"/>
          </p:nvPr>
        </p:nvSpPr>
        <p:spPr/>
        <p:txBody>
          <a:bodyPr/>
          <a:lstStyle/>
          <a:p>
            <a:endParaRPr lang="es-DO"/>
          </a:p>
        </p:txBody>
      </p:sp>
      <p:sp>
        <p:nvSpPr>
          <p:cNvPr id="5" name="4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3" name="2 Marcador de pie de página"/>
          <p:cNvSpPr>
            <a:spLocks noGrp="1"/>
          </p:cNvSpPr>
          <p:nvPr>
            <p:ph type="ftr" sz="quarter" idx="11"/>
          </p:nvPr>
        </p:nvSpPr>
        <p:spPr/>
        <p:txBody>
          <a:bodyPr/>
          <a:lstStyle/>
          <a:p>
            <a:endParaRPr lang="es-DO"/>
          </a:p>
        </p:txBody>
      </p:sp>
      <p:sp>
        <p:nvSpPr>
          <p:cNvPr id="4" name="3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D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D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E2CE30B-EE7A-4D00-B11B-DC3CDCE662B4}" type="datetimeFigureOut">
              <a:rPr lang="es-DO" smtClean="0"/>
              <a:pPr/>
              <a:t>10/11/2011</a:t>
            </a:fld>
            <a:endParaRPr lang="es-DO"/>
          </a:p>
        </p:txBody>
      </p:sp>
      <p:sp>
        <p:nvSpPr>
          <p:cNvPr id="6" name="5 Marcador de pie de página"/>
          <p:cNvSpPr>
            <a:spLocks noGrp="1"/>
          </p:cNvSpPr>
          <p:nvPr>
            <p:ph type="ftr" sz="quarter" idx="11"/>
          </p:nvPr>
        </p:nvSpPr>
        <p:spPr/>
        <p:txBody>
          <a:bodyPr/>
          <a:lstStyle/>
          <a:p>
            <a:endParaRPr lang="es-DO"/>
          </a:p>
        </p:txBody>
      </p:sp>
      <p:sp>
        <p:nvSpPr>
          <p:cNvPr id="7" name="6 Marcador de número de diapositiva"/>
          <p:cNvSpPr>
            <a:spLocks noGrp="1"/>
          </p:cNvSpPr>
          <p:nvPr>
            <p:ph type="sldNum" sz="quarter" idx="12"/>
          </p:nvPr>
        </p:nvSpPr>
        <p:spPr/>
        <p:txBody>
          <a:bodyPr/>
          <a:lstStyle/>
          <a:p>
            <a:fld id="{F8063310-F62B-4D0C-9FAC-070E7DC2EC22}" type="slidenum">
              <a:rPr lang="es-DO" smtClean="0"/>
              <a:pPr/>
              <a:t>‹Nº›</a:t>
            </a:fld>
            <a:endParaRPr lang="es-D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D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CE30B-EE7A-4D00-B11B-DC3CDCE662B4}" type="datetimeFigureOut">
              <a:rPr lang="es-DO" smtClean="0"/>
              <a:pPr/>
              <a:t>10/11/2011</a:t>
            </a:fld>
            <a:endParaRPr lang="es-D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3310-F62B-4D0C-9FAC-070E7DC2EC22}" type="slidenum">
              <a:rPr lang="es-DO" smtClean="0"/>
              <a:pPr/>
              <a:t>‹Nº›</a:t>
            </a:fld>
            <a:endParaRPr lang="es-D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3.jpeg"/><Relationship Id="rId2" Type="http://schemas.openxmlformats.org/officeDocument/2006/relationships/image" Target="../media/image18.jpeg"/><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gif"/><Relationship Id="rId7" Type="http://schemas.openxmlformats.org/officeDocument/2006/relationships/diagramQuickStyle" Target="../diagrams/quickStyle2.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42.jpeg"/><Relationship Id="rId5" Type="http://schemas.openxmlformats.org/officeDocument/2006/relationships/diagramData" Target="../diagrams/data2.xml"/><Relationship Id="rId10" Type="http://schemas.openxmlformats.org/officeDocument/2006/relationships/hyperlink" Target="http://www.google.com/imgres?imgurl=http://upload.ecvv.com/upload/Product/200801/200631513003514668_Identity_Token_Security_Digital_Identity_IKEY2000.jpg&amp;imgrefurl=http://www.ecvv.com/product/537488.html&amp;usg=__cKp1ZvwJdtUgHxycU0j7m97FgGM=&amp;h=683&amp;w=800&amp;sz=60&amp;hl=es&amp;start=69&amp;zoom=1&amp;tbnid=X0NOxdgYMFP4zM:&amp;tbnh=122&amp;tbnw=143&amp;ei=gc-3TqbeJ4K3twf8u4nvAw&amp;prev=/search?q=token&amp;start=63&amp;hl=es&amp;sa=N&amp;gbv=2&amp;tbm=isch&amp;itbs=1" TargetMode="External"/><Relationship Id="rId4" Type="http://schemas.openxmlformats.org/officeDocument/2006/relationships/image" Target="../media/image41.jpe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gif"/><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microsoft.com/office/2007/relationships/diagramDrawing" Target="../diagrams/drawing3.xml"/><Relationship Id="rId4" Type="http://schemas.openxmlformats.org/officeDocument/2006/relationships/image" Target="../media/image41.jpeg"/><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oleObject" Target="../embeddings/oleObject2.bin"/><Relationship Id="rId3" Type="http://schemas.openxmlformats.org/officeDocument/2006/relationships/notesSlide" Target="../notesSlides/notesSlide10.xml"/><Relationship Id="rId21" Type="http://schemas.openxmlformats.org/officeDocument/2006/relationships/image" Target="../media/image58.jpeg"/><Relationship Id="rId7" Type="http://schemas.openxmlformats.org/officeDocument/2006/relationships/image" Target="../media/image7.png"/><Relationship Id="rId12" Type="http://schemas.openxmlformats.org/officeDocument/2006/relationships/image" Target="../media/image49.jpeg"/><Relationship Id="rId17" Type="http://schemas.openxmlformats.org/officeDocument/2006/relationships/image" Target="../media/image54.png"/><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vmlDrawing" Target="../drawings/vmlDrawing1.vml"/><Relationship Id="rId6" Type="http://schemas.openxmlformats.org/officeDocument/2006/relationships/image" Target="../media/image9.gif"/><Relationship Id="rId11" Type="http://schemas.openxmlformats.org/officeDocument/2006/relationships/image" Target="../media/image48.png"/><Relationship Id="rId24" Type="http://schemas.openxmlformats.org/officeDocument/2006/relationships/image" Target="../media/image61.png"/><Relationship Id="rId5" Type="http://schemas.openxmlformats.org/officeDocument/2006/relationships/image" Target="../media/image44.jpeg"/><Relationship Id="rId15" Type="http://schemas.openxmlformats.org/officeDocument/2006/relationships/image" Target="../media/image52.png"/><Relationship Id="rId23" Type="http://schemas.openxmlformats.org/officeDocument/2006/relationships/image" Target="../media/image60.wmf"/><Relationship Id="rId28" Type="http://schemas.openxmlformats.org/officeDocument/2006/relationships/image" Target="../media/image3.jpe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hyperlink" Target="http://3.bp.blogspot.com/_AJWexLiW9is/TO6ag29XDJI/AAAAAAAABAQ/0JK-EqAvCLw/s1600/WCO.jpg" TargetMode="External"/><Relationship Id="rId9" Type="http://schemas.openxmlformats.org/officeDocument/2006/relationships/image" Target="../media/image46.jpeg"/><Relationship Id="rId14" Type="http://schemas.openxmlformats.org/officeDocument/2006/relationships/image" Target="../media/image51.png"/><Relationship Id="rId22" Type="http://schemas.openxmlformats.org/officeDocument/2006/relationships/image" Target="../media/image59.wmf"/><Relationship Id="rId27"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3.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hyperlink" Target="http://images.google.es/imgres?imgurl=http://3.bp.blogspot.com/_RYNNOadDSjw/Sc1Dk4uQntI/AAAAAAAAAEw/2ob2s0ORnF0/s400/Freightliner+Cascadia.jpg&amp;imgrefurl=http://rodrigorojasflores.blogspot.com/2009/03/camiones-trucks.html&amp;usg=__23JHYs-SyZwg9lYMyNiqPc2HKIM=&amp;h=314&amp;w=400&amp;sz=31&amp;hl=es&amp;start=93&amp;um=1&amp;tbnid=Aza_fWTVkKZJOM:&amp;tbnh=97&amp;tbnw=124&amp;prev=/images?q=TRUCK+CARGUERO&amp;ndsp=20&amp;hl=es&amp;rlz=1T4ADBF_esDO333DO333&amp;sa=N&amp;start=80&amp;um=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76.emf"/><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4.png"/><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cstate="print"/>
          <a:srcRect/>
          <a:stretch>
            <a:fillRect/>
          </a:stretch>
        </p:blipFill>
        <p:spPr bwMode="auto">
          <a:xfrm>
            <a:off x="-76200" y="0"/>
            <a:ext cx="9281266" cy="6858000"/>
          </a:xfrm>
          <a:prstGeom prst="rect">
            <a:avLst/>
          </a:prstGeom>
          <a:noFill/>
          <a:ln w="9525">
            <a:noFill/>
            <a:miter lim="800000"/>
            <a:headEnd/>
            <a:tailEnd/>
          </a:ln>
          <a:effectLst/>
        </p:spPr>
      </p:pic>
      <p:sp>
        <p:nvSpPr>
          <p:cNvPr id="3" name="2 Subtítulo"/>
          <p:cNvSpPr>
            <a:spLocks noGrp="1"/>
          </p:cNvSpPr>
          <p:nvPr>
            <p:ph type="subTitle" idx="1"/>
          </p:nvPr>
        </p:nvSpPr>
        <p:spPr>
          <a:xfrm>
            <a:off x="-71470" y="857232"/>
            <a:ext cx="9215470" cy="5572164"/>
          </a:xfrm>
          <a:gradFill flip="none" rotWithShape="1">
            <a:gsLst>
              <a:gs pos="0">
                <a:srgbClr val="FFEFD1">
                  <a:alpha val="0"/>
                </a:srgbClr>
              </a:gs>
              <a:gs pos="64999">
                <a:srgbClr val="F0EBD5"/>
              </a:gs>
              <a:gs pos="100000">
                <a:srgbClr val="D1C39F"/>
              </a:gs>
            </a:gsLst>
            <a:lin ang="16200000" scaled="1"/>
            <a:tileRect/>
          </a:gradFill>
        </p:spPr>
        <p:txBody>
          <a:bodyPr>
            <a:noAutofit/>
          </a:bodyPr>
          <a:lstStyle/>
          <a:p>
            <a:endParaRPr lang="es-DO" sz="3600" b="1" dirty="0" smtClean="0">
              <a:solidFill>
                <a:srgbClr val="002060"/>
              </a:solidFill>
            </a:endParaRPr>
          </a:p>
          <a:p>
            <a:r>
              <a:rPr lang="es-DO" b="1" smtClean="0">
                <a:solidFill>
                  <a:srgbClr val="002060"/>
                </a:solidFill>
              </a:rPr>
              <a:t>MODERNIZACION </a:t>
            </a:r>
            <a:r>
              <a:rPr lang="es-DO" b="1" dirty="0" smtClean="0">
                <a:solidFill>
                  <a:srgbClr val="002060"/>
                </a:solidFill>
              </a:rPr>
              <a:t>DE LAS ADUANAS</a:t>
            </a:r>
          </a:p>
          <a:p>
            <a:r>
              <a:rPr lang="es-DO" b="1" dirty="0" smtClean="0">
                <a:solidFill>
                  <a:srgbClr val="002060"/>
                </a:solidFill>
              </a:rPr>
              <a:t>DE </a:t>
            </a:r>
            <a:r>
              <a:rPr lang="es-DO" b="1" dirty="0" smtClean="0">
                <a:solidFill>
                  <a:srgbClr val="002060"/>
                </a:solidFill>
              </a:rPr>
              <a:t>AMERICA </a:t>
            </a:r>
            <a:r>
              <a:rPr lang="es-DO" b="1" dirty="0" smtClean="0">
                <a:solidFill>
                  <a:srgbClr val="002060"/>
                </a:solidFill>
              </a:rPr>
              <a:t>LATINA Y EL CARIBE</a:t>
            </a:r>
            <a:endParaRPr lang="es-DO" sz="3600" b="1" dirty="0" smtClean="0">
              <a:solidFill>
                <a:srgbClr val="002060"/>
              </a:solidFill>
            </a:endParaRPr>
          </a:p>
          <a:p>
            <a:endParaRPr lang="es-DO" sz="2400" b="1" dirty="0" smtClean="0">
              <a:solidFill>
                <a:srgbClr val="002060"/>
              </a:solidFill>
            </a:endParaRPr>
          </a:p>
          <a:p>
            <a:endParaRPr lang="es-DO" sz="2400" b="1" dirty="0" smtClean="0">
              <a:solidFill>
                <a:srgbClr val="002060"/>
              </a:solidFill>
            </a:endParaRPr>
          </a:p>
          <a:p>
            <a:r>
              <a:rPr lang="es-DO" sz="4000" b="1" dirty="0" smtClean="0">
                <a:solidFill>
                  <a:srgbClr val="002060"/>
                </a:solidFill>
              </a:rPr>
              <a:t>LA EXPERIENCIA DOMINICANA</a:t>
            </a:r>
            <a:endParaRPr lang="es-DO" sz="3600" b="1" dirty="0" smtClean="0">
              <a:solidFill>
                <a:srgbClr val="002060"/>
              </a:solidFill>
            </a:endParaRPr>
          </a:p>
          <a:p>
            <a:endParaRPr lang="es-DO" sz="2400" b="1" dirty="0" smtClean="0">
              <a:solidFill>
                <a:srgbClr val="002060"/>
              </a:solidFill>
            </a:endParaRPr>
          </a:p>
          <a:p>
            <a:endParaRPr lang="es-DO" sz="2400" b="1" dirty="0" smtClean="0">
              <a:solidFill>
                <a:srgbClr val="002060"/>
              </a:solidFill>
            </a:endParaRPr>
          </a:p>
          <a:p>
            <a:r>
              <a:rPr lang="es-DO" sz="2800" b="1" dirty="0" smtClean="0">
                <a:solidFill>
                  <a:srgbClr val="002060"/>
                </a:solidFill>
              </a:rPr>
              <a:t>PANEL DE DIRECTORES GENERALES DE ADUANAS</a:t>
            </a:r>
          </a:p>
          <a:p>
            <a:r>
              <a:rPr lang="es-DO" sz="2800" dirty="0" smtClean="0">
                <a:solidFill>
                  <a:srgbClr val="002060"/>
                </a:solidFill>
              </a:rPr>
              <a:t>42ª</a:t>
            </a:r>
            <a:r>
              <a:rPr lang="es-DO" sz="2800" b="1" dirty="0" smtClean="0">
                <a:solidFill>
                  <a:srgbClr val="002060"/>
                </a:solidFill>
              </a:rPr>
              <a:t>  ASAMBLEA  GENERAL  ASAPRA 2011</a:t>
            </a:r>
          </a:p>
          <a:p>
            <a:endParaRPr lang="es-DO" sz="3600" b="1" dirty="0" smtClean="0">
              <a:solidFill>
                <a:srgbClr val="002060"/>
              </a:solidFill>
            </a:endParaRPr>
          </a:p>
          <a:p>
            <a:endParaRPr lang="es-DO" sz="3600" b="1" dirty="0" smtClean="0">
              <a:solidFill>
                <a:schemeClr val="tx1">
                  <a:lumMod val="95000"/>
                  <a:lumOff val="5000"/>
                </a:schemeClr>
              </a:solidFill>
            </a:endParaRPr>
          </a:p>
        </p:txBody>
      </p:sp>
      <p:pic>
        <p:nvPicPr>
          <p:cNvPr id="5" name="Picture 6" descr="barra_top"/>
          <p:cNvPicPr>
            <a:picLocks noChangeAspect="1" noChangeArrowheads="1"/>
          </p:cNvPicPr>
          <p:nvPr/>
        </p:nvPicPr>
        <p:blipFill>
          <a:blip r:embed="rId3" cstate="print"/>
          <a:srcRect/>
          <a:stretch>
            <a:fillRect/>
          </a:stretch>
        </p:blipFill>
        <p:spPr bwMode="auto">
          <a:xfrm>
            <a:off x="0" y="1"/>
            <a:ext cx="9144000" cy="571479"/>
          </a:xfrm>
          <a:prstGeom prst="rect">
            <a:avLst/>
          </a:prstGeom>
          <a:noFill/>
          <a:ln w="9525">
            <a:noFill/>
            <a:miter lim="800000"/>
            <a:headEnd/>
            <a:tailEnd/>
          </a:ln>
        </p:spPr>
      </p:pic>
      <p:sp>
        <p:nvSpPr>
          <p:cNvPr id="6" name="5 CuadroTexto"/>
          <p:cNvSpPr txBox="1"/>
          <p:nvPr/>
        </p:nvSpPr>
        <p:spPr>
          <a:xfrm>
            <a:off x="-108520" y="6525344"/>
            <a:ext cx="1251496" cy="307777"/>
          </a:xfrm>
          <a:prstGeom prst="rect">
            <a:avLst/>
          </a:prstGeom>
          <a:noFill/>
        </p:spPr>
        <p:txBody>
          <a:bodyPr wrap="square" rtlCol="0">
            <a:spAutoFit/>
          </a:bodyPr>
          <a:lstStyle/>
          <a:p>
            <a:r>
              <a:rPr lang="es-DO" sz="1400" dirty="0" smtClean="0"/>
              <a:t>10 –NOV-2011</a:t>
            </a:r>
            <a:endParaRPr lang="es-DO" sz="1400" dirty="0"/>
          </a:p>
        </p:txBody>
      </p:sp>
      <p:pic>
        <p:nvPicPr>
          <p:cNvPr id="9" name="Picture 14" descr="logo-final-dga"/>
          <p:cNvPicPr>
            <a:picLocks noChangeAspect="1" noChangeArrowheads="1"/>
          </p:cNvPicPr>
          <p:nvPr/>
        </p:nvPicPr>
        <p:blipFill>
          <a:blip r:embed="rId4" cstate="print"/>
          <a:srcRect/>
          <a:stretch>
            <a:fillRect/>
          </a:stretch>
        </p:blipFill>
        <p:spPr bwMode="auto">
          <a:xfrm>
            <a:off x="8748464"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04280" y="-24"/>
            <a:ext cx="2339752" cy="454171"/>
          </a:xfrm>
          <a:prstGeom prst="rect">
            <a:avLst/>
          </a:prstGeom>
        </p:spPr>
      </p:pic>
      <p:pic>
        <p:nvPicPr>
          <p:cNvPr id="13" name="Picture 2"/>
          <p:cNvPicPr>
            <a:picLocks noChangeAspect="1" noChangeArrowheads="1"/>
          </p:cNvPicPr>
          <p:nvPr/>
        </p:nvPicPr>
        <p:blipFill>
          <a:blip r:embed="rId4" cstate="print"/>
          <a:srcRect t="18000" b="10000"/>
          <a:stretch>
            <a:fillRect/>
          </a:stretch>
        </p:blipFill>
        <p:spPr bwMode="auto">
          <a:xfrm>
            <a:off x="0" y="500042"/>
            <a:ext cx="9144000" cy="6357958"/>
          </a:xfrm>
          <a:prstGeom prst="rect">
            <a:avLst/>
          </a:prstGeom>
          <a:noFill/>
          <a:ln w="9525">
            <a:noFill/>
            <a:miter lim="800000"/>
            <a:headEnd/>
            <a:tailEnd/>
          </a:ln>
          <a:effectLst>
            <a:prstShdw prst="shdw18" dist="17961" dir="13500000">
              <a:schemeClr val="accent1">
                <a:gamma/>
                <a:shade val="60000"/>
                <a:invGamma/>
              </a:schemeClr>
            </a:prstShdw>
          </a:effectLst>
        </p:spPr>
      </p:pic>
      <p:sp>
        <p:nvSpPr>
          <p:cNvPr id="8" name="7 CuadroTexto"/>
          <p:cNvSpPr txBox="1"/>
          <p:nvPr/>
        </p:nvSpPr>
        <p:spPr>
          <a:xfrm>
            <a:off x="2714612" y="71414"/>
            <a:ext cx="3357586" cy="461665"/>
          </a:xfrm>
          <a:prstGeom prst="rect">
            <a:avLst/>
          </a:prstGeom>
          <a:noFill/>
        </p:spPr>
        <p:txBody>
          <a:bodyPr wrap="square" rtlCol="0">
            <a:spAutoFit/>
          </a:bodyPr>
          <a:lstStyle/>
          <a:p>
            <a:r>
              <a:rPr lang="es-DO" sz="2400" b="1" dirty="0" smtClean="0"/>
              <a:t>www.aduanas.gob.do</a:t>
            </a:r>
            <a:endParaRPr lang="es-DO" b="1" dirty="0"/>
          </a:p>
        </p:txBody>
      </p:sp>
      <p:pic>
        <p:nvPicPr>
          <p:cNvPr id="6" name="Picture 14" descr="logo-final-dga"/>
          <p:cNvPicPr>
            <a:picLocks noChangeAspect="1" noChangeArrowheads="1"/>
          </p:cNvPicPr>
          <p:nvPr/>
        </p:nvPicPr>
        <p:blipFill>
          <a:blip r:embed="rId5" cstate="print"/>
          <a:srcRect/>
          <a:stretch>
            <a:fillRect/>
          </a:stretch>
        </p:blipFill>
        <p:spPr bwMode="auto">
          <a:xfrm>
            <a:off x="0" y="0"/>
            <a:ext cx="457739" cy="214290"/>
          </a:xfrm>
          <a:prstGeom prst="rect">
            <a:avLst/>
          </a:prstGeom>
          <a:noFill/>
          <a:ln w="9525">
            <a:noFill/>
            <a:miter lim="800000"/>
            <a:headEnd/>
            <a:tailEnd/>
          </a:ln>
        </p:spPr>
      </p:pic>
    </p:spTree>
    <p:extLst>
      <p:ext uri="{BB962C8B-B14F-4D97-AF65-F5344CB8AC3E}">
        <p14:creationId xmlns:p14="http://schemas.microsoft.com/office/powerpoint/2010/main" xmlns="" val="9340548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85804" y="348271"/>
            <a:ext cx="8229600" cy="723275"/>
          </a:xfrm>
        </p:spPr>
        <p:txBody>
          <a:bodyPr>
            <a:spAutoFit/>
          </a:bodyPr>
          <a:lstStyle/>
          <a:p>
            <a:pPr eaLnBrk="1" fontAlgn="auto" hangingPunct="1">
              <a:spcAft>
                <a:spcPts val="0"/>
              </a:spcAft>
              <a:defRPr/>
            </a:pPr>
            <a:r>
              <a:rPr lang="es-ES" dirty="0" smtClean="0">
                <a:solidFill>
                  <a:srgbClr val="000000"/>
                </a:solidFill>
                <a:latin typeface="Arial" charset="0"/>
              </a:rPr>
              <a:t>Uso de Nuevas Tecnologías</a:t>
            </a:r>
          </a:p>
        </p:txBody>
      </p:sp>
      <p:sp>
        <p:nvSpPr>
          <p:cNvPr id="18437" name="Rectangle 64"/>
          <p:cNvSpPr>
            <a:spLocks noChangeArrowheads="1"/>
          </p:cNvSpPr>
          <p:nvPr/>
        </p:nvSpPr>
        <p:spPr bwMode="auto">
          <a:xfrm>
            <a:off x="1033490" y="1142984"/>
            <a:ext cx="7396162" cy="1079490"/>
          </a:xfrm>
          <a:prstGeom prst="rect">
            <a:avLst/>
          </a:prstGeom>
          <a:noFill/>
          <a:ln w="9525" algn="ctr">
            <a:noFill/>
            <a:miter lim="800000"/>
            <a:headEnd/>
            <a:tailEnd/>
          </a:ln>
        </p:spPr>
        <p:txBody>
          <a:bodyPr lIns="0" tIns="0" rIns="0" bIns="0"/>
          <a:lstStyle/>
          <a:p>
            <a:r>
              <a:rPr lang="es-DO" altLang="ko-KR" sz="2400" b="1" dirty="0">
                <a:solidFill>
                  <a:schemeClr val="tx2"/>
                </a:solidFill>
                <a:ea typeface="HY헤드라인M" pitchFamily="18" charset="-127"/>
              </a:rPr>
              <a:t>Conexión en todo el territorio nacional:</a:t>
            </a:r>
          </a:p>
          <a:p>
            <a:r>
              <a:rPr lang="es-DO" altLang="ko-KR" sz="2400" b="1" dirty="0" smtClean="0">
                <a:solidFill>
                  <a:schemeClr val="tx2"/>
                </a:solidFill>
                <a:ea typeface="Batang" pitchFamily="18" charset="-127"/>
              </a:rPr>
              <a:t>Puertos –  Aeropuertos – Pasos Fronterizos –Depósitos – Zonas Francas, otras entidades oficiales y privadas</a:t>
            </a:r>
            <a:endParaRPr lang="es-DO" altLang="ko-KR" sz="2400" dirty="0">
              <a:solidFill>
                <a:schemeClr val="tx2"/>
              </a:solidFill>
              <a:ea typeface="Batang" pitchFamily="18" charset="-127"/>
            </a:endParaRPr>
          </a:p>
        </p:txBody>
      </p:sp>
      <p:pic>
        <p:nvPicPr>
          <p:cNvPr id="33" name="32 Imagen" descr="rd-mapa1.jpg"/>
          <p:cNvPicPr>
            <a:picLocks noChangeAspect="1"/>
          </p:cNvPicPr>
          <p:nvPr/>
        </p:nvPicPr>
        <p:blipFill>
          <a:blip r:embed="rId3" cstate="print"/>
          <a:srcRect/>
          <a:stretch>
            <a:fillRect/>
          </a:stretch>
        </p:blipFill>
        <p:spPr bwMode="auto">
          <a:xfrm>
            <a:off x="1000125" y="2428898"/>
            <a:ext cx="7143750" cy="4286250"/>
          </a:xfrm>
          <a:prstGeom prst="rect">
            <a:avLst/>
          </a:prstGeom>
          <a:noFill/>
          <a:ln w="9525">
            <a:noFill/>
            <a:miter lim="800000"/>
            <a:headEnd/>
            <a:tailEnd/>
          </a:ln>
        </p:spPr>
      </p:pic>
      <p:pic>
        <p:nvPicPr>
          <p:cNvPr id="18439" name="6 Imagen" descr="Logo_SIGA_RD.jpg"/>
          <p:cNvPicPr>
            <a:picLocks noChangeAspect="1"/>
          </p:cNvPicPr>
          <p:nvPr/>
        </p:nvPicPr>
        <p:blipFill>
          <a:blip r:embed="rId4" cstate="print"/>
          <a:srcRect/>
          <a:stretch>
            <a:fillRect/>
          </a:stretch>
        </p:blipFill>
        <p:spPr bwMode="auto">
          <a:xfrm>
            <a:off x="7510494" y="71414"/>
            <a:ext cx="1562100" cy="303213"/>
          </a:xfrm>
          <a:prstGeom prst="rect">
            <a:avLst/>
          </a:prstGeom>
          <a:noFill/>
          <a:ln w="9525">
            <a:noFill/>
            <a:miter lim="800000"/>
            <a:headEnd/>
            <a:tailEnd/>
          </a:ln>
        </p:spPr>
      </p:pic>
      <p:pic>
        <p:nvPicPr>
          <p:cNvPr id="7" name="Picture 14" descr="logo-final-dga"/>
          <p:cNvPicPr>
            <a:picLocks noChangeAspect="1" noChangeArrowheads="1"/>
          </p:cNvPicPr>
          <p:nvPr/>
        </p:nvPicPr>
        <p:blipFill>
          <a:blip r:embed="rId5"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out)">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1506" name="Picture 2" descr="http://mopades.com/images/mapa.JPG"/>
          <p:cNvPicPr>
            <a:picLocks noChangeAspect="1" noChangeArrowheads="1"/>
          </p:cNvPicPr>
          <p:nvPr/>
        </p:nvPicPr>
        <p:blipFill>
          <a:blip r:embed="rId2" cstate="print"/>
          <a:srcRect/>
          <a:stretch>
            <a:fillRect/>
          </a:stretch>
        </p:blipFill>
        <p:spPr bwMode="auto">
          <a:xfrm>
            <a:off x="571472" y="1033481"/>
            <a:ext cx="8116916" cy="5038725"/>
          </a:xfrm>
          <a:prstGeom prst="rect">
            <a:avLst/>
          </a:prstGeom>
          <a:noFill/>
          <a:ln w="9525">
            <a:noFill/>
            <a:miter lim="800000"/>
            <a:headEnd/>
            <a:tailEnd/>
          </a:ln>
        </p:spPr>
      </p:pic>
      <p:sp>
        <p:nvSpPr>
          <p:cNvPr id="3" name="Rectangle 4"/>
          <p:cNvSpPr>
            <a:spLocks noChangeArrowheads="1"/>
          </p:cNvSpPr>
          <p:nvPr/>
        </p:nvSpPr>
        <p:spPr bwMode="auto">
          <a:xfrm>
            <a:off x="1071538" y="0"/>
            <a:ext cx="8072462" cy="104644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algn="ctr">
              <a:defRPr/>
            </a:pPr>
            <a:r>
              <a:rPr lang="es-ES" sz="2000" b="1" dirty="0" smtClean="0">
                <a:solidFill>
                  <a:srgbClr val="002060"/>
                </a:solidFill>
              </a:rPr>
              <a:t>Las Administraciones Aduaneras (colecturías)</a:t>
            </a:r>
            <a:endParaRPr lang="es-ES" sz="2000" b="1" dirty="0">
              <a:solidFill>
                <a:srgbClr val="002060"/>
              </a:solidFill>
            </a:endParaRPr>
          </a:p>
          <a:p>
            <a:pPr algn="ctr">
              <a:defRPr/>
            </a:pPr>
            <a:r>
              <a:rPr lang="es-ES" sz="2000" b="1" dirty="0">
                <a:solidFill>
                  <a:srgbClr val="002060"/>
                </a:solidFill>
              </a:rPr>
              <a:t>39 ventanas y puertas </a:t>
            </a:r>
            <a:r>
              <a:rPr lang="es-ES" sz="2000" b="1" dirty="0" smtClean="0">
                <a:solidFill>
                  <a:schemeClr val="accent2"/>
                </a:solidFill>
              </a:rPr>
              <a:t>Habilitadas (sin incluir Almacenes Fiscales y otros)</a:t>
            </a:r>
            <a:endParaRPr lang="es-ES" sz="2000" b="1" dirty="0">
              <a:solidFill>
                <a:srgbClr val="002060"/>
              </a:solidFill>
            </a:endParaRPr>
          </a:p>
          <a:p>
            <a:pPr algn="ctr">
              <a:defRPr/>
            </a:pPr>
            <a:r>
              <a:rPr lang="es-ES" sz="2200" b="1" dirty="0">
                <a:solidFill>
                  <a:srgbClr val="002060"/>
                </a:solidFill>
              </a:rPr>
              <a:t> </a:t>
            </a:r>
            <a:endParaRPr lang="es-ES" sz="2200" b="1" dirty="0">
              <a:solidFill>
                <a:srgbClr val="002060"/>
              </a:solidFill>
              <a:latin typeface="+mn-lt"/>
            </a:endParaRPr>
          </a:p>
        </p:txBody>
      </p:sp>
      <p:sp>
        <p:nvSpPr>
          <p:cNvPr id="4" name="Rectangle 4"/>
          <p:cNvSpPr>
            <a:spLocks noChangeArrowheads="1"/>
          </p:cNvSpPr>
          <p:nvPr/>
        </p:nvSpPr>
        <p:spPr bwMode="auto">
          <a:xfrm>
            <a:off x="285750" y="5929313"/>
            <a:ext cx="8143875" cy="28575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defRPr/>
            </a:pPr>
            <a:r>
              <a:rPr lang="es-ES" sz="1200" b="1" dirty="0">
                <a:solidFill>
                  <a:srgbClr val="002060"/>
                </a:solidFill>
              </a:rPr>
              <a:t>Aeropuertos                                </a:t>
            </a:r>
            <a:r>
              <a:rPr lang="es-ES" sz="1200" b="1" dirty="0">
                <a:solidFill>
                  <a:srgbClr val="002060"/>
                </a:solidFill>
                <a:latin typeface="+mn-lt"/>
              </a:rPr>
              <a:t>Puertos                                  Puntos Fronterizos                          Marinas </a:t>
            </a:r>
          </a:p>
        </p:txBody>
      </p:sp>
      <p:pic>
        <p:nvPicPr>
          <p:cNvPr id="21509" name="Picture 4" descr="http://www.108links.com/images/jenish/aircraft.jpg"/>
          <p:cNvPicPr>
            <a:picLocks noChangeAspect="1" noChangeArrowheads="1"/>
          </p:cNvPicPr>
          <p:nvPr/>
        </p:nvPicPr>
        <p:blipFill>
          <a:blip r:embed="rId3" cstate="print"/>
          <a:srcRect/>
          <a:stretch>
            <a:fillRect/>
          </a:stretch>
        </p:blipFill>
        <p:spPr bwMode="auto">
          <a:xfrm>
            <a:off x="1214414" y="6143627"/>
            <a:ext cx="1001148" cy="642959"/>
          </a:xfrm>
          <a:prstGeom prst="rect">
            <a:avLst/>
          </a:prstGeom>
          <a:noFill/>
          <a:ln w="9525">
            <a:noFill/>
            <a:miter lim="800000"/>
            <a:headEnd/>
            <a:tailEnd/>
          </a:ln>
        </p:spPr>
      </p:pic>
      <p:pic>
        <p:nvPicPr>
          <p:cNvPr id="21510" name="Picture 4" descr="http://www.108links.com/images/jenish/aircraft.jpg"/>
          <p:cNvPicPr>
            <a:picLocks noChangeAspect="1" noChangeArrowheads="1"/>
          </p:cNvPicPr>
          <p:nvPr/>
        </p:nvPicPr>
        <p:blipFill>
          <a:blip r:embed="rId4" cstate="print"/>
          <a:srcRect/>
          <a:stretch>
            <a:fillRect/>
          </a:stretch>
        </p:blipFill>
        <p:spPr bwMode="auto">
          <a:xfrm>
            <a:off x="5286380" y="4143380"/>
            <a:ext cx="460375" cy="295275"/>
          </a:xfrm>
          <a:prstGeom prst="rect">
            <a:avLst/>
          </a:prstGeom>
          <a:noFill/>
          <a:ln w="9525">
            <a:noFill/>
            <a:miter lim="800000"/>
            <a:headEnd/>
            <a:tailEnd/>
          </a:ln>
        </p:spPr>
      </p:pic>
      <p:pic>
        <p:nvPicPr>
          <p:cNvPr id="21511" name="Picture 4" descr="http://www.108links.com/images/jenish/aircraft.jpg"/>
          <p:cNvPicPr>
            <a:picLocks noChangeAspect="1" noChangeArrowheads="1"/>
          </p:cNvPicPr>
          <p:nvPr/>
        </p:nvPicPr>
        <p:blipFill>
          <a:blip r:embed="rId3" cstate="print"/>
          <a:srcRect/>
          <a:stretch>
            <a:fillRect/>
          </a:stretch>
        </p:blipFill>
        <p:spPr bwMode="auto">
          <a:xfrm>
            <a:off x="3071802" y="928670"/>
            <a:ext cx="571500" cy="366712"/>
          </a:xfrm>
          <a:prstGeom prst="rect">
            <a:avLst/>
          </a:prstGeom>
          <a:noFill/>
          <a:ln w="9525">
            <a:noFill/>
            <a:miter lim="800000"/>
            <a:headEnd/>
            <a:tailEnd/>
          </a:ln>
        </p:spPr>
      </p:pic>
      <p:pic>
        <p:nvPicPr>
          <p:cNvPr id="21512" name="Picture 4" descr="http://www.108links.com/images/jenish/aircraft.jpg"/>
          <p:cNvPicPr>
            <a:picLocks noChangeAspect="1" noChangeArrowheads="1"/>
          </p:cNvPicPr>
          <p:nvPr/>
        </p:nvPicPr>
        <p:blipFill>
          <a:blip r:embed="rId5" cstate="print"/>
          <a:srcRect/>
          <a:stretch>
            <a:fillRect/>
          </a:stretch>
        </p:blipFill>
        <p:spPr bwMode="auto">
          <a:xfrm>
            <a:off x="6000750" y="1760538"/>
            <a:ext cx="500063" cy="320675"/>
          </a:xfrm>
          <a:prstGeom prst="rect">
            <a:avLst/>
          </a:prstGeom>
          <a:noFill/>
          <a:ln w="9525">
            <a:noFill/>
            <a:miter lim="800000"/>
            <a:headEnd/>
            <a:tailEnd/>
          </a:ln>
        </p:spPr>
      </p:pic>
      <p:pic>
        <p:nvPicPr>
          <p:cNvPr id="21513" name="Picture 4" descr="http://www.108links.com/images/jenish/aircraft.jpg"/>
          <p:cNvPicPr>
            <a:picLocks noChangeAspect="1" noChangeArrowheads="1"/>
          </p:cNvPicPr>
          <p:nvPr/>
        </p:nvPicPr>
        <p:blipFill>
          <a:blip r:embed="rId3" cstate="print"/>
          <a:srcRect/>
          <a:stretch>
            <a:fillRect/>
          </a:stretch>
        </p:blipFill>
        <p:spPr bwMode="auto">
          <a:xfrm>
            <a:off x="3143240" y="1928802"/>
            <a:ext cx="571500" cy="366713"/>
          </a:xfrm>
          <a:prstGeom prst="rect">
            <a:avLst/>
          </a:prstGeom>
          <a:noFill/>
          <a:ln w="9525">
            <a:noFill/>
            <a:miter lim="800000"/>
            <a:headEnd/>
            <a:tailEnd/>
          </a:ln>
        </p:spPr>
      </p:pic>
      <p:pic>
        <p:nvPicPr>
          <p:cNvPr id="21514" name="Picture 4" descr="http://www.108links.com/images/jenish/aircraft.jpg"/>
          <p:cNvPicPr>
            <a:picLocks noChangeAspect="1" noChangeArrowheads="1"/>
          </p:cNvPicPr>
          <p:nvPr/>
        </p:nvPicPr>
        <p:blipFill>
          <a:blip r:embed="rId4" cstate="print"/>
          <a:srcRect/>
          <a:stretch>
            <a:fillRect/>
          </a:stretch>
        </p:blipFill>
        <p:spPr bwMode="auto">
          <a:xfrm>
            <a:off x="7000875" y="3929063"/>
            <a:ext cx="460375" cy="295275"/>
          </a:xfrm>
          <a:prstGeom prst="rect">
            <a:avLst/>
          </a:prstGeom>
          <a:noFill/>
          <a:ln w="9525">
            <a:noFill/>
            <a:miter lim="800000"/>
            <a:headEnd/>
            <a:tailEnd/>
          </a:ln>
        </p:spPr>
      </p:pic>
      <p:pic>
        <p:nvPicPr>
          <p:cNvPr id="21515" name="Picture 10" descr="http://logisticakallpaperu.com/images/barco.jpg"/>
          <p:cNvPicPr>
            <a:picLocks noChangeAspect="1" noChangeArrowheads="1"/>
          </p:cNvPicPr>
          <p:nvPr/>
        </p:nvPicPr>
        <p:blipFill>
          <a:blip r:embed="rId6" cstate="print"/>
          <a:srcRect/>
          <a:stretch>
            <a:fillRect/>
          </a:stretch>
        </p:blipFill>
        <p:spPr bwMode="auto">
          <a:xfrm>
            <a:off x="2809862" y="6143644"/>
            <a:ext cx="1047758" cy="571504"/>
          </a:xfrm>
          <a:prstGeom prst="rect">
            <a:avLst/>
          </a:prstGeom>
          <a:noFill/>
          <a:ln w="9525">
            <a:noFill/>
            <a:miter lim="800000"/>
            <a:headEnd/>
            <a:tailEnd/>
          </a:ln>
        </p:spPr>
      </p:pic>
      <p:pic>
        <p:nvPicPr>
          <p:cNvPr id="21516" name="Picture 12" descr="http://www.panoramadiario.com/uploads/pics/frontera_dominico-_haitiana_grande_entrada.jpg"/>
          <p:cNvPicPr>
            <a:picLocks noChangeAspect="1" noChangeArrowheads="1"/>
          </p:cNvPicPr>
          <p:nvPr/>
        </p:nvPicPr>
        <p:blipFill>
          <a:blip r:embed="rId7" cstate="print"/>
          <a:srcRect/>
          <a:stretch>
            <a:fillRect/>
          </a:stretch>
        </p:blipFill>
        <p:spPr bwMode="auto">
          <a:xfrm>
            <a:off x="5214942" y="6121419"/>
            <a:ext cx="785818" cy="593729"/>
          </a:xfrm>
          <a:prstGeom prst="rect">
            <a:avLst/>
          </a:prstGeom>
          <a:noFill/>
          <a:ln w="9525">
            <a:noFill/>
            <a:miter lim="800000"/>
            <a:headEnd/>
            <a:tailEnd/>
          </a:ln>
        </p:spPr>
      </p:pic>
      <p:pic>
        <p:nvPicPr>
          <p:cNvPr id="21517" name="Picture 14" descr="http://inversionesaides.com/images/ilus_marina.jpg"/>
          <p:cNvPicPr>
            <a:picLocks noChangeAspect="1" noChangeArrowheads="1"/>
          </p:cNvPicPr>
          <p:nvPr/>
        </p:nvPicPr>
        <p:blipFill>
          <a:blip r:embed="rId8" cstate="print"/>
          <a:srcRect/>
          <a:stretch>
            <a:fillRect/>
          </a:stretch>
        </p:blipFill>
        <p:spPr bwMode="auto">
          <a:xfrm>
            <a:off x="6723083" y="6143648"/>
            <a:ext cx="849313" cy="571500"/>
          </a:xfrm>
          <a:prstGeom prst="rect">
            <a:avLst/>
          </a:prstGeom>
          <a:noFill/>
          <a:ln w="9525">
            <a:noFill/>
            <a:miter lim="800000"/>
            <a:headEnd/>
            <a:tailEnd/>
          </a:ln>
        </p:spPr>
      </p:pic>
      <p:pic>
        <p:nvPicPr>
          <p:cNvPr id="21518" name="Picture 4" descr="http://www.108links.com/images/jenish/aircraft.jpg"/>
          <p:cNvPicPr>
            <a:picLocks noChangeAspect="1" noChangeArrowheads="1"/>
          </p:cNvPicPr>
          <p:nvPr/>
        </p:nvPicPr>
        <p:blipFill>
          <a:blip r:embed="rId9" cstate="print"/>
          <a:srcRect/>
          <a:stretch>
            <a:fillRect/>
          </a:stretch>
        </p:blipFill>
        <p:spPr bwMode="auto">
          <a:xfrm>
            <a:off x="4857752" y="4286256"/>
            <a:ext cx="444500" cy="285750"/>
          </a:xfrm>
          <a:prstGeom prst="rect">
            <a:avLst/>
          </a:prstGeom>
          <a:noFill/>
          <a:ln w="9525">
            <a:noFill/>
            <a:miter lim="800000"/>
            <a:headEnd/>
            <a:tailEnd/>
          </a:ln>
        </p:spPr>
      </p:pic>
      <p:pic>
        <p:nvPicPr>
          <p:cNvPr id="21519" name="Picture 4" descr="http://www.108links.com/images/jenish/aircraft.jpg"/>
          <p:cNvPicPr>
            <a:picLocks noChangeAspect="1" noChangeArrowheads="1"/>
          </p:cNvPicPr>
          <p:nvPr/>
        </p:nvPicPr>
        <p:blipFill>
          <a:blip r:embed="rId5" cstate="print"/>
          <a:srcRect/>
          <a:stretch>
            <a:fillRect/>
          </a:stretch>
        </p:blipFill>
        <p:spPr bwMode="auto">
          <a:xfrm>
            <a:off x="2428875" y="4714875"/>
            <a:ext cx="500063" cy="320675"/>
          </a:xfrm>
          <a:prstGeom prst="rect">
            <a:avLst/>
          </a:prstGeom>
          <a:noFill/>
          <a:ln w="9525">
            <a:noFill/>
            <a:miter lim="800000"/>
            <a:headEnd/>
            <a:tailEnd/>
          </a:ln>
        </p:spPr>
      </p:pic>
      <p:pic>
        <p:nvPicPr>
          <p:cNvPr id="21520" name="Picture 4" descr="http://www.108links.com/images/jenish/aircraft.jpg"/>
          <p:cNvPicPr>
            <a:picLocks noChangeAspect="1" noChangeArrowheads="1"/>
          </p:cNvPicPr>
          <p:nvPr/>
        </p:nvPicPr>
        <p:blipFill>
          <a:blip r:embed="rId3" cstate="print"/>
          <a:srcRect/>
          <a:stretch>
            <a:fillRect/>
          </a:stretch>
        </p:blipFill>
        <p:spPr bwMode="auto">
          <a:xfrm>
            <a:off x="8286776" y="3857628"/>
            <a:ext cx="603250" cy="387350"/>
          </a:xfrm>
          <a:prstGeom prst="rect">
            <a:avLst/>
          </a:prstGeom>
          <a:noFill/>
          <a:ln w="9525">
            <a:noFill/>
            <a:miter lim="800000"/>
            <a:headEnd/>
            <a:tailEnd/>
          </a:ln>
        </p:spPr>
      </p:pic>
      <p:pic>
        <p:nvPicPr>
          <p:cNvPr id="21521" name="Picture 14" descr="http://inversionesaides.com/images/ilus_marina.jpg"/>
          <p:cNvPicPr>
            <a:picLocks noChangeAspect="1" noChangeArrowheads="1"/>
          </p:cNvPicPr>
          <p:nvPr/>
        </p:nvPicPr>
        <p:blipFill>
          <a:blip r:embed="rId10" cstate="print"/>
          <a:srcRect/>
          <a:stretch>
            <a:fillRect/>
          </a:stretch>
        </p:blipFill>
        <p:spPr bwMode="auto">
          <a:xfrm>
            <a:off x="8358214" y="4214818"/>
            <a:ext cx="528638" cy="355600"/>
          </a:xfrm>
          <a:prstGeom prst="rect">
            <a:avLst/>
          </a:prstGeom>
          <a:noFill/>
          <a:ln w="9525">
            <a:noFill/>
            <a:miter lim="800000"/>
            <a:headEnd/>
            <a:tailEnd/>
          </a:ln>
        </p:spPr>
      </p:pic>
      <p:pic>
        <p:nvPicPr>
          <p:cNvPr id="21522" name="Picture 14" descr="http://inversionesaides.com/images/ilus_marina.jpg"/>
          <p:cNvPicPr>
            <a:picLocks noChangeAspect="1" noChangeArrowheads="1"/>
          </p:cNvPicPr>
          <p:nvPr/>
        </p:nvPicPr>
        <p:blipFill>
          <a:blip r:embed="rId11" cstate="print"/>
          <a:srcRect/>
          <a:stretch>
            <a:fillRect/>
          </a:stretch>
        </p:blipFill>
        <p:spPr bwMode="auto">
          <a:xfrm>
            <a:off x="3571868" y="1142984"/>
            <a:ext cx="357188" cy="241300"/>
          </a:xfrm>
          <a:prstGeom prst="rect">
            <a:avLst/>
          </a:prstGeom>
          <a:noFill/>
          <a:ln w="9525">
            <a:noFill/>
            <a:miter lim="800000"/>
            <a:headEnd/>
            <a:tailEnd/>
          </a:ln>
        </p:spPr>
      </p:pic>
      <p:pic>
        <p:nvPicPr>
          <p:cNvPr id="21523" name="Picture 14" descr="http://inversionesaides.com/images/ilus_marina.jpg"/>
          <p:cNvPicPr>
            <a:picLocks noChangeAspect="1" noChangeArrowheads="1"/>
          </p:cNvPicPr>
          <p:nvPr/>
        </p:nvPicPr>
        <p:blipFill>
          <a:blip r:embed="rId12" cstate="print"/>
          <a:srcRect/>
          <a:stretch>
            <a:fillRect/>
          </a:stretch>
        </p:blipFill>
        <p:spPr bwMode="auto">
          <a:xfrm>
            <a:off x="7215206" y="4357694"/>
            <a:ext cx="423863" cy="285750"/>
          </a:xfrm>
          <a:prstGeom prst="rect">
            <a:avLst/>
          </a:prstGeom>
          <a:noFill/>
          <a:ln w="9525">
            <a:noFill/>
            <a:miter lim="800000"/>
            <a:headEnd/>
            <a:tailEnd/>
          </a:ln>
        </p:spPr>
      </p:pic>
      <p:pic>
        <p:nvPicPr>
          <p:cNvPr id="21524" name="Picture 14" descr="http://inversionesaides.com/images/ilus_marina.jpg"/>
          <p:cNvPicPr>
            <a:picLocks noChangeAspect="1" noChangeArrowheads="1"/>
          </p:cNvPicPr>
          <p:nvPr/>
        </p:nvPicPr>
        <p:blipFill>
          <a:blip r:embed="rId13" cstate="print"/>
          <a:srcRect/>
          <a:stretch>
            <a:fillRect/>
          </a:stretch>
        </p:blipFill>
        <p:spPr bwMode="auto">
          <a:xfrm>
            <a:off x="2285984" y="714356"/>
            <a:ext cx="428625" cy="288925"/>
          </a:xfrm>
          <a:prstGeom prst="rect">
            <a:avLst/>
          </a:prstGeom>
          <a:noFill/>
          <a:ln w="9525">
            <a:noFill/>
            <a:miter lim="800000"/>
            <a:headEnd/>
            <a:tailEnd/>
          </a:ln>
        </p:spPr>
      </p:pic>
      <p:pic>
        <p:nvPicPr>
          <p:cNvPr id="21525" name="Picture 14" descr="http://inversionesaides.com/images/ilus_marina.jpg"/>
          <p:cNvPicPr>
            <a:picLocks noChangeAspect="1" noChangeArrowheads="1"/>
          </p:cNvPicPr>
          <p:nvPr/>
        </p:nvPicPr>
        <p:blipFill>
          <a:blip r:embed="rId12" cstate="print"/>
          <a:srcRect/>
          <a:stretch>
            <a:fillRect/>
          </a:stretch>
        </p:blipFill>
        <p:spPr bwMode="auto">
          <a:xfrm>
            <a:off x="5786446" y="4214818"/>
            <a:ext cx="423862" cy="285750"/>
          </a:xfrm>
          <a:prstGeom prst="rect">
            <a:avLst/>
          </a:prstGeom>
          <a:noFill/>
          <a:ln w="9525">
            <a:noFill/>
            <a:miter lim="800000"/>
            <a:headEnd/>
            <a:tailEnd/>
          </a:ln>
        </p:spPr>
      </p:pic>
      <p:pic>
        <p:nvPicPr>
          <p:cNvPr id="21526" name="Picture 14" descr="http://inversionesaides.com/images/ilus_marina.jpg"/>
          <p:cNvPicPr>
            <a:picLocks noChangeAspect="1" noChangeArrowheads="1"/>
          </p:cNvPicPr>
          <p:nvPr/>
        </p:nvPicPr>
        <p:blipFill>
          <a:blip r:embed="rId12" cstate="print"/>
          <a:srcRect/>
          <a:stretch>
            <a:fillRect/>
          </a:stretch>
        </p:blipFill>
        <p:spPr bwMode="auto">
          <a:xfrm>
            <a:off x="5286380" y="4429132"/>
            <a:ext cx="423862" cy="285750"/>
          </a:xfrm>
          <a:prstGeom prst="rect">
            <a:avLst/>
          </a:prstGeom>
          <a:noFill/>
          <a:ln w="9525">
            <a:noFill/>
            <a:miter lim="800000"/>
            <a:headEnd/>
            <a:tailEnd/>
          </a:ln>
        </p:spPr>
      </p:pic>
      <p:pic>
        <p:nvPicPr>
          <p:cNvPr id="21527" name="Picture 14" descr="http://inversionesaides.com/images/ilus_marina.jpg"/>
          <p:cNvPicPr>
            <a:picLocks noChangeAspect="1" noChangeArrowheads="1"/>
          </p:cNvPicPr>
          <p:nvPr/>
        </p:nvPicPr>
        <p:blipFill>
          <a:blip r:embed="rId12" cstate="print"/>
          <a:srcRect/>
          <a:stretch>
            <a:fillRect/>
          </a:stretch>
        </p:blipFill>
        <p:spPr bwMode="auto">
          <a:xfrm>
            <a:off x="5715008" y="4429132"/>
            <a:ext cx="423862" cy="285750"/>
          </a:xfrm>
          <a:prstGeom prst="rect">
            <a:avLst/>
          </a:prstGeom>
          <a:noFill/>
          <a:ln w="9525">
            <a:noFill/>
            <a:miter lim="800000"/>
            <a:headEnd/>
            <a:tailEnd/>
          </a:ln>
        </p:spPr>
      </p:pic>
      <p:pic>
        <p:nvPicPr>
          <p:cNvPr id="21528" name="Picture 14" descr="http://inversionesaides.com/images/ilus_marina.jpg"/>
          <p:cNvPicPr>
            <a:picLocks noChangeAspect="1" noChangeArrowheads="1"/>
          </p:cNvPicPr>
          <p:nvPr/>
        </p:nvPicPr>
        <p:blipFill>
          <a:blip r:embed="rId12" cstate="print"/>
          <a:srcRect/>
          <a:stretch>
            <a:fillRect/>
          </a:stretch>
        </p:blipFill>
        <p:spPr bwMode="auto">
          <a:xfrm>
            <a:off x="7500958" y="4643446"/>
            <a:ext cx="423863" cy="285750"/>
          </a:xfrm>
          <a:prstGeom prst="rect">
            <a:avLst/>
          </a:prstGeom>
          <a:noFill/>
          <a:ln w="9525">
            <a:noFill/>
            <a:miter lim="800000"/>
            <a:headEnd/>
            <a:tailEnd/>
          </a:ln>
        </p:spPr>
      </p:pic>
      <p:pic>
        <p:nvPicPr>
          <p:cNvPr id="21529" name="Picture 10" descr="http://logisticakallpaperu.com/images/barco.jpg"/>
          <p:cNvPicPr>
            <a:picLocks noChangeAspect="1" noChangeArrowheads="1"/>
          </p:cNvPicPr>
          <p:nvPr/>
        </p:nvPicPr>
        <p:blipFill>
          <a:blip r:embed="rId14" cstate="print"/>
          <a:srcRect/>
          <a:stretch>
            <a:fillRect/>
          </a:stretch>
        </p:blipFill>
        <p:spPr bwMode="auto">
          <a:xfrm>
            <a:off x="5143504" y="4643446"/>
            <a:ext cx="428625" cy="233363"/>
          </a:xfrm>
          <a:prstGeom prst="rect">
            <a:avLst/>
          </a:prstGeom>
          <a:noFill/>
          <a:ln w="9525">
            <a:noFill/>
            <a:miter lim="800000"/>
            <a:headEnd/>
            <a:tailEnd/>
          </a:ln>
        </p:spPr>
      </p:pic>
      <p:pic>
        <p:nvPicPr>
          <p:cNvPr id="21530" name="Picture 10" descr="http://logisticakallpaperu.com/images/barco.jpg"/>
          <p:cNvPicPr>
            <a:picLocks noChangeAspect="1" noChangeArrowheads="1"/>
          </p:cNvPicPr>
          <p:nvPr/>
        </p:nvPicPr>
        <p:blipFill>
          <a:blip r:embed="rId15" cstate="print"/>
          <a:srcRect/>
          <a:stretch>
            <a:fillRect/>
          </a:stretch>
        </p:blipFill>
        <p:spPr bwMode="auto">
          <a:xfrm>
            <a:off x="5929322" y="4714884"/>
            <a:ext cx="393700" cy="214313"/>
          </a:xfrm>
          <a:prstGeom prst="rect">
            <a:avLst/>
          </a:prstGeom>
          <a:noFill/>
          <a:ln w="9525">
            <a:noFill/>
            <a:miter lim="800000"/>
            <a:headEnd/>
            <a:tailEnd/>
          </a:ln>
        </p:spPr>
      </p:pic>
      <p:pic>
        <p:nvPicPr>
          <p:cNvPr id="21531" name="Picture 10" descr="http://logisticakallpaperu.com/images/barco.jpg"/>
          <p:cNvPicPr>
            <a:picLocks noChangeAspect="1" noChangeArrowheads="1"/>
          </p:cNvPicPr>
          <p:nvPr/>
        </p:nvPicPr>
        <p:blipFill>
          <a:blip r:embed="rId14" cstate="print"/>
          <a:srcRect/>
          <a:stretch>
            <a:fillRect/>
          </a:stretch>
        </p:blipFill>
        <p:spPr bwMode="auto">
          <a:xfrm>
            <a:off x="5429256" y="4786322"/>
            <a:ext cx="428625" cy="233362"/>
          </a:xfrm>
          <a:prstGeom prst="rect">
            <a:avLst/>
          </a:prstGeom>
          <a:noFill/>
          <a:ln w="9525">
            <a:noFill/>
            <a:miter lim="800000"/>
            <a:headEnd/>
            <a:tailEnd/>
          </a:ln>
        </p:spPr>
      </p:pic>
      <p:pic>
        <p:nvPicPr>
          <p:cNvPr id="21532" name="Picture 10" descr="http://logisticakallpaperu.com/images/barco.jpg"/>
          <p:cNvPicPr>
            <a:picLocks noChangeAspect="1" noChangeArrowheads="1"/>
          </p:cNvPicPr>
          <p:nvPr/>
        </p:nvPicPr>
        <p:blipFill>
          <a:blip r:embed="rId16" cstate="print"/>
          <a:srcRect/>
          <a:stretch>
            <a:fillRect/>
          </a:stretch>
        </p:blipFill>
        <p:spPr bwMode="auto">
          <a:xfrm>
            <a:off x="5786446" y="4929198"/>
            <a:ext cx="357187" cy="195262"/>
          </a:xfrm>
          <a:prstGeom prst="rect">
            <a:avLst/>
          </a:prstGeom>
          <a:noFill/>
          <a:ln w="9525">
            <a:noFill/>
            <a:miter lim="800000"/>
            <a:headEnd/>
            <a:tailEnd/>
          </a:ln>
        </p:spPr>
      </p:pic>
      <p:pic>
        <p:nvPicPr>
          <p:cNvPr id="21533" name="Picture 10" descr="http://logisticakallpaperu.com/images/barco.jpg"/>
          <p:cNvPicPr>
            <a:picLocks noChangeAspect="1" noChangeArrowheads="1"/>
          </p:cNvPicPr>
          <p:nvPr/>
        </p:nvPicPr>
        <p:blipFill>
          <a:blip r:embed="rId17" cstate="print"/>
          <a:srcRect/>
          <a:stretch>
            <a:fillRect/>
          </a:stretch>
        </p:blipFill>
        <p:spPr bwMode="auto">
          <a:xfrm>
            <a:off x="5500694" y="5143512"/>
            <a:ext cx="571500" cy="311150"/>
          </a:xfrm>
          <a:prstGeom prst="rect">
            <a:avLst/>
          </a:prstGeom>
          <a:noFill/>
          <a:ln w="9525">
            <a:noFill/>
            <a:miter lim="800000"/>
            <a:headEnd/>
            <a:tailEnd/>
          </a:ln>
        </p:spPr>
      </p:pic>
      <p:pic>
        <p:nvPicPr>
          <p:cNvPr id="21534" name="Picture 10" descr="http://logisticakallpaperu.com/images/barco.jpg"/>
          <p:cNvPicPr>
            <a:picLocks noChangeAspect="1" noChangeArrowheads="1"/>
          </p:cNvPicPr>
          <p:nvPr/>
        </p:nvPicPr>
        <p:blipFill>
          <a:blip r:embed="rId18" cstate="print"/>
          <a:srcRect/>
          <a:stretch>
            <a:fillRect/>
          </a:stretch>
        </p:blipFill>
        <p:spPr bwMode="auto">
          <a:xfrm>
            <a:off x="6500826" y="4286256"/>
            <a:ext cx="441325" cy="239712"/>
          </a:xfrm>
          <a:prstGeom prst="rect">
            <a:avLst/>
          </a:prstGeom>
          <a:noFill/>
          <a:ln w="9525">
            <a:noFill/>
            <a:miter lim="800000"/>
            <a:headEnd/>
            <a:tailEnd/>
          </a:ln>
        </p:spPr>
      </p:pic>
      <p:pic>
        <p:nvPicPr>
          <p:cNvPr id="21535" name="Picture 10" descr="http://logisticakallpaperu.com/images/barco.jpg"/>
          <p:cNvPicPr>
            <a:picLocks noChangeAspect="1" noChangeArrowheads="1"/>
          </p:cNvPicPr>
          <p:nvPr/>
        </p:nvPicPr>
        <p:blipFill>
          <a:blip r:embed="rId17" cstate="print"/>
          <a:srcRect/>
          <a:stretch>
            <a:fillRect/>
          </a:stretch>
        </p:blipFill>
        <p:spPr bwMode="auto">
          <a:xfrm>
            <a:off x="6715140" y="4786322"/>
            <a:ext cx="571500" cy="311150"/>
          </a:xfrm>
          <a:prstGeom prst="rect">
            <a:avLst/>
          </a:prstGeom>
          <a:noFill/>
          <a:ln w="9525">
            <a:noFill/>
            <a:miter lim="800000"/>
            <a:headEnd/>
            <a:tailEnd/>
          </a:ln>
        </p:spPr>
      </p:pic>
      <p:pic>
        <p:nvPicPr>
          <p:cNvPr id="21536" name="Picture 12" descr="http://www.panoramadiario.com/uploads/pics/frontera_dominico-_haitiana_grande_entrada.jpg"/>
          <p:cNvPicPr>
            <a:picLocks noChangeAspect="1" noChangeArrowheads="1"/>
          </p:cNvPicPr>
          <p:nvPr/>
        </p:nvPicPr>
        <p:blipFill>
          <a:blip r:embed="rId19" cstate="print"/>
          <a:srcRect/>
          <a:stretch>
            <a:fillRect/>
          </a:stretch>
        </p:blipFill>
        <p:spPr bwMode="auto">
          <a:xfrm>
            <a:off x="785786" y="1857364"/>
            <a:ext cx="454025" cy="342900"/>
          </a:xfrm>
          <a:prstGeom prst="rect">
            <a:avLst/>
          </a:prstGeom>
          <a:noFill/>
          <a:ln w="9525">
            <a:noFill/>
            <a:miter lim="800000"/>
            <a:headEnd/>
            <a:tailEnd/>
          </a:ln>
        </p:spPr>
      </p:pic>
      <p:pic>
        <p:nvPicPr>
          <p:cNvPr id="21537" name="Picture 12" descr="http://www.panoramadiario.com/uploads/pics/frontera_dominico-_haitiana_grande_entrada.jpg"/>
          <p:cNvPicPr>
            <a:picLocks noChangeAspect="1" noChangeArrowheads="1"/>
          </p:cNvPicPr>
          <p:nvPr/>
        </p:nvPicPr>
        <p:blipFill>
          <a:blip r:embed="rId19" cstate="print"/>
          <a:srcRect/>
          <a:stretch>
            <a:fillRect/>
          </a:stretch>
        </p:blipFill>
        <p:spPr bwMode="auto">
          <a:xfrm>
            <a:off x="571472" y="3786190"/>
            <a:ext cx="454025" cy="342900"/>
          </a:xfrm>
          <a:prstGeom prst="rect">
            <a:avLst/>
          </a:prstGeom>
          <a:noFill/>
          <a:ln w="9525">
            <a:noFill/>
            <a:miter lim="800000"/>
            <a:headEnd/>
            <a:tailEnd/>
          </a:ln>
        </p:spPr>
      </p:pic>
      <p:pic>
        <p:nvPicPr>
          <p:cNvPr id="21538" name="Picture 10" descr="http://logisticakallpaperu.com/images/barco.jpg"/>
          <p:cNvPicPr>
            <a:picLocks noChangeAspect="1" noChangeArrowheads="1"/>
          </p:cNvPicPr>
          <p:nvPr/>
        </p:nvPicPr>
        <p:blipFill>
          <a:blip r:embed="rId20" cstate="print"/>
          <a:srcRect/>
          <a:stretch>
            <a:fillRect/>
          </a:stretch>
        </p:blipFill>
        <p:spPr bwMode="auto">
          <a:xfrm>
            <a:off x="785786" y="928670"/>
            <a:ext cx="654050" cy="357188"/>
          </a:xfrm>
          <a:prstGeom prst="rect">
            <a:avLst/>
          </a:prstGeom>
          <a:noFill/>
          <a:ln w="9525">
            <a:noFill/>
            <a:miter lim="800000"/>
            <a:headEnd/>
            <a:tailEnd/>
          </a:ln>
        </p:spPr>
      </p:pic>
      <p:pic>
        <p:nvPicPr>
          <p:cNvPr id="21539" name="Picture 10" descr="http://logisticakallpaperu.com/images/barco.jpg"/>
          <p:cNvPicPr>
            <a:picLocks noChangeAspect="1" noChangeArrowheads="1"/>
          </p:cNvPicPr>
          <p:nvPr/>
        </p:nvPicPr>
        <p:blipFill>
          <a:blip r:embed="rId21" cstate="print"/>
          <a:srcRect/>
          <a:stretch>
            <a:fillRect/>
          </a:stretch>
        </p:blipFill>
        <p:spPr bwMode="auto">
          <a:xfrm>
            <a:off x="2500298" y="5143512"/>
            <a:ext cx="523875" cy="285750"/>
          </a:xfrm>
          <a:prstGeom prst="rect">
            <a:avLst/>
          </a:prstGeom>
          <a:noFill/>
          <a:ln w="9525">
            <a:noFill/>
            <a:miter lim="800000"/>
            <a:headEnd/>
            <a:tailEnd/>
          </a:ln>
        </p:spPr>
      </p:pic>
      <p:pic>
        <p:nvPicPr>
          <p:cNvPr id="21540" name="Picture 12" descr="http://www.panoramadiario.com/uploads/pics/frontera_dominico-_haitiana_grande_entrada.jpg"/>
          <p:cNvPicPr>
            <a:picLocks noChangeAspect="1" noChangeArrowheads="1"/>
          </p:cNvPicPr>
          <p:nvPr/>
        </p:nvPicPr>
        <p:blipFill>
          <a:blip r:embed="rId19" cstate="print"/>
          <a:srcRect/>
          <a:stretch>
            <a:fillRect/>
          </a:stretch>
        </p:blipFill>
        <p:spPr bwMode="auto">
          <a:xfrm>
            <a:off x="785786" y="2643182"/>
            <a:ext cx="454025" cy="342900"/>
          </a:xfrm>
          <a:prstGeom prst="rect">
            <a:avLst/>
          </a:prstGeom>
          <a:noFill/>
          <a:ln w="9525">
            <a:noFill/>
            <a:miter lim="800000"/>
            <a:headEnd/>
            <a:tailEnd/>
          </a:ln>
        </p:spPr>
      </p:pic>
      <p:pic>
        <p:nvPicPr>
          <p:cNvPr id="21541" name="Picture 12" descr="http://www.panoramadiario.com/uploads/pics/frontera_dominico-_haitiana_grande_entrada.jpg"/>
          <p:cNvPicPr>
            <a:picLocks noChangeAspect="1" noChangeArrowheads="1"/>
          </p:cNvPicPr>
          <p:nvPr/>
        </p:nvPicPr>
        <p:blipFill>
          <a:blip r:embed="rId19" cstate="print"/>
          <a:srcRect/>
          <a:stretch>
            <a:fillRect/>
          </a:stretch>
        </p:blipFill>
        <p:spPr bwMode="auto">
          <a:xfrm>
            <a:off x="785786" y="5000636"/>
            <a:ext cx="454025" cy="342900"/>
          </a:xfrm>
          <a:prstGeom prst="rect">
            <a:avLst/>
          </a:prstGeom>
          <a:noFill/>
          <a:ln w="9525">
            <a:noFill/>
            <a:miter lim="800000"/>
            <a:headEnd/>
            <a:tailEnd/>
          </a:ln>
        </p:spPr>
      </p:pic>
      <p:pic>
        <p:nvPicPr>
          <p:cNvPr id="21542" name="Picture 10" descr="http://logisticakallpaperu.com/images/barco.jpg"/>
          <p:cNvPicPr>
            <a:picLocks noChangeAspect="1" noChangeArrowheads="1"/>
          </p:cNvPicPr>
          <p:nvPr/>
        </p:nvPicPr>
        <p:blipFill>
          <a:blip r:embed="rId17" cstate="print"/>
          <a:srcRect/>
          <a:stretch>
            <a:fillRect/>
          </a:stretch>
        </p:blipFill>
        <p:spPr bwMode="auto">
          <a:xfrm>
            <a:off x="6500813" y="1760538"/>
            <a:ext cx="571500" cy="311150"/>
          </a:xfrm>
          <a:prstGeom prst="rect">
            <a:avLst/>
          </a:prstGeom>
          <a:noFill/>
          <a:ln w="9525">
            <a:noFill/>
            <a:miter lim="800000"/>
            <a:headEnd/>
            <a:tailEnd/>
          </a:ln>
        </p:spPr>
      </p:pic>
      <p:pic>
        <p:nvPicPr>
          <p:cNvPr id="21543" name="Picture 10" descr="http://logisticakallpaperu.com/images/barco.jpg"/>
          <p:cNvPicPr>
            <a:picLocks noChangeAspect="1" noChangeArrowheads="1"/>
          </p:cNvPicPr>
          <p:nvPr/>
        </p:nvPicPr>
        <p:blipFill>
          <a:blip r:embed="rId22" cstate="print"/>
          <a:srcRect/>
          <a:stretch>
            <a:fillRect/>
          </a:stretch>
        </p:blipFill>
        <p:spPr bwMode="auto">
          <a:xfrm>
            <a:off x="6143636" y="4357694"/>
            <a:ext cx="500063" cy="273050"/>
          </a:xfrm>
          <a:prstGeom prst="rect">
            <a:avLst/>
          </a:prstGeom>
          <a:noFill/>
          <a:ln w="9525">
            <a:noFill/>
            <a:miter lim="800000"/>
            <a:headEnd/>
            <a:tailEnd/>
          </a:ln>
        </p:spPr>
      </p:pic>
      <p:pic>
        <p:nvPicPr>
          <p:cNvPr id="21544" name="Picture 10" descr="http://logisticakallpaperu.com/images/barco.jpg"/>
          <p:cNvPicPr>
            <a:picLocks noChangeAspect="1" noChangeArrowheads="1"/>
          </p:cNvPicPr>
          <p:nvPr/>
        </p:nvPicPr>
        <p:blipFill>
          <a:blip r:embed="rId17" cstate="print"/>
          <a:srcRect/>
          <a:stretch>
            <a:fillRect/>
          </a:stretch>
        </p:blipFill>
        <p:spPr bwMode="auto">
          <a:xfrm>
            <a:off x="3214678" y="4357694"/>
            <a:ext cx="571500" cy="311150"/>
          </a:xfrm>
          <a:prstGeom prst="rect">
            <a:avLst/>
          </a:prstGeom>
          <a:noFill/>
          <a:ln w="9525">
            <a:noFill/>
            <a:miter lim="800000"/>
            <a:headEnd/>
            <a:tailEnd/>
          </a:ln>
        </p:spPr>
      </p:pic>
      <p:pic>
        <p:nvPicPr>
          <p:cNvPr id="21546" name="Picture 10" descr="http://logisticakallpaperu.com/images/barco.jpg"/>
          <p:cNvPicPr>
            <a:picLocks noChangeAspect="1" noChangeArrowheads="1"/>
          </p:cNvPicPr>
          <p:nvPr/>
        </p:nvPicPr>
        <p:blipFill>
          <a:blip r:embed="rId21" cstate="print"/>
          <a:srcRect/>
          <a:stretch>
            <a:fillRect/>
          </a:stretch>
        </p:blipFill>
        <p:spPr bwMode="auto">
          <a:xfrm>
            <a:off x="2285984" y="5572140"/>
            <a:ext cx="523875" cy="285750"/>
          </a:xfrm>
          <a:prstGeom prst="rect">
            <a:avLst/>
          </a:prstGeom>
          <a:noFill/>
          <a:ln w="9525">
            <a:noFill/>
            <a:miter lim="800000"/>
            <a:headEnd/>
            <a:tailEnd/>
          </a:ln>
        </p:spPr>
      </p:pic>
      <p:pic>
        <p:nvPicPr>
          <p:cNvPr id="21547" name="Picture 10" descr="http://logisticakallpaperu.com/images/barco.jpg"/>
          <p:cNvPicPr>
            <a:picLocks noChangeAspect="1" noChangeArrowheads="1"/>
          </p:cNvPicPr>
          <p:nvPr/>
        </p:nvPicPr>
        <p:blipFill>
          <a:blip r:embed="rId21" cstate="print"/>
          <a:srcRect/>
          <a:stretch>
            <a:fillRect/>
          </a:stretch>
        </p:blipFill>
        <p:spPr bwMode="auto">
          <a:xfrm>
            <a:off x="2714612" y="857232"/>
            <a:ext cx="523875" cy="285750"/>
          </a:xfrm>
          <a:prstGeom prst="rect">
            <a:avLst/>
          </a:prstGeom>
          <a:noFill/>
          <a:ln w="9525">
            <a:noFill/>
            <a:miter lim="800000"/>
            <a:headEnd/>
            <a:tailEnd/>
          </a:ln>
        </p:spPr>
      </p:pic>
      <p:pic>
        <p:nvPicPr>
          <p:cNvPr id="21548" name="Picture 14" descr="http://inversionesaides.com/images/ilus_marina.jpg"/>
          <p:cNvPicPr>
            <a:picLocks noChangeAspect="1" noChangeArrowheads="1"/>
          </p:cNvPicPr>
          <p:nvPr/>
        </p:nvPicPr>
        <p:blipFill>
          <a:blip r:embed="rId23" cstate="print"/>
          <a:srcRect/>
          <a:stretch>
            <a:fillRect/>
          </a:stretch>
        </p:blipFill>
        <p:spPr bwMode="auto">
          <a:xfrm>
            <a:off x="2143108" y="1000108"/>
            <a:ext cx="322262" cy="217488"/>
          </a:xfrm>
          <a:prstGeom prst="rect">
            <a:avLst/>
          </a:prstGeom>
          <a:noFill/>
          <a:ln w="9525">
            <a:noFill/>
            <a:miter lim="800000"/>
            <a:headEnd/>
            <a:tailEnd/>
          </a:ln>
        </p:spPr>
      </p:pic>
      <p:pic>
        <p:nvPicPr>
          <p:cNvPr id="21549" name="Picture 14" descr="http://inversionesaides.com/images/ilus_marina.jpg"/>
          <p:cNvPicPr>
            <a:picLocks noChangeAspect="1" noChangeArrowheads="1"/>
          </p:cNvPicPr>
          <p:nvPr/>
        </p:nvPicPr>
        <p:blipFill>
          <a:blip r:embed="rId24" cstate="print"/>
          <a:srcRect/>
          <a:stretch>
            <a:fillRect/>
          </a:stretch>
        </p:blipFill>
        <p:spPr bwMode="auto">
          <a:xfrm>
            <a:off x="3786188" y="1058848"/>
            <a:ext cx="336550" cy="227012"/>
          </a:xfrm>
          <a:prstGeom prst="rect">
            <a:avLst/>
          </a:prstGeom>
          <a:noFill/>
          <a:ln w="9525">
            <a:noFill/>
            <a:miter lim="800000"/>
            <a:headEnd/>
            <a:tailEnd/>
          </a:ln>
        </p:spPr>
      </p:pic>
      <p:pic>
        <p:nvPicPr>
          <p:cNvPr id="21550" name="Picture 14" descr="http://inversionesaides.com/images/ilus_marina.jpg"/>
          <p:cNvPicPr>
            <a:picLocks noChangeAspect="1" noChangeArrowheads="1"/>
          </p:cNvPicPr>
          <p:nvPr/>
        </p:nvPicPr>
        <p:blipFill>
          <a:blip r:embed="rId12" cstate="print"/>
          <a:srcRect/>
          <a:stretch>
            <a:fillRect/>
          </a:stretch>
        </p:blipFill>
        <p:spPr bwMode="auto">
          <a:xfrm>
            <a:off x="4643438" y="4500570"/>
            <a:ext cx="423863" cy="285750"/>
          </a:xfrm>
          <a:prstGeom prst="rect">
            <a:avLst/>
          </a:prstGeom>
          <a:noFill/>
          <a:ln w="9525">
            <a:noFill/>
            <a:miter lim="800000"/>
            <a:headEnd/>
            <a:tailEnd/>
          </a:ln>
        </p:spPr>
      </p:pic>
      <p:pic>
        <p:nvPicPr>
          <p:cNvPr id="21551" name="Picture 14" descr="http://inversionesaides.com/images/ilus_marina.jpg"/>
          <p:cNvPicPr>
            <a:picLocks noChangeAspect="1" noChangeArrowheads="1"/>
          </p:cNvPicPr>
          <p:nvPr/>
        </p:nvPicPr>
        <p:blipFill>
          <a:blip r:embed="rId13" cstate="print"/>
          <a:srcRect/>
          <a:stretch>
            <a:fillRect/>
          </a:stretch>
        </p:blipFill>
        <p:spPr bwMode="auto">
          <a:xfrm>
            <a:off x="1428728" y="857232"/>
            <a:ext cx="428625" cy="288925"/>
          </a:xfrm>
          <a:prstGeom prst="rect">
            <a:avLst/>
          </a:prstGeom>
          <a:noFill/>
          <a:ln w="9525">
            <a:noFill/>
            <a:miter lim="800000"/>
            <a:headEnd/>
            <a:tailEnd/>
          </a:ln>
        </p:spPr>
      </p:pic>
      <p:pic>
        <p:nvPicPr>
          <p:cNvPr id="21552" name="Picture 14" descr="http://inversionesaides.com/images/ilus_marina.jpg"/>
          <p:cNvPicPr>
            <a:picLocks noChangeAspect="1" noChangeArrowheads="1"/>
          </p:cNvPicPr>
          <p:nvPr/>
        </p:nvPicPr>
        <p:blipFill>
          <a:blip r:embed="rId10" cstate="print"/>
          <a:srcRect/>
          <a:stretch>
            <a:fillRect/>
          </a:stretch>
        </p:blipFill>
        <p:spPr bwMode="auto">
          <a:xfrm>
            <a:off x="8358214" y="3429000"/>
            <a:ext cx="528637" cy="355600"/>
          </a:xfrm>
          <a:prstGeom prst="rect">
            <a:avLst/>
          </a:prstGeom>
          <a:noFill/>
          <a:ln w="9525">
            <a:noFill/>
            <a:miter lim="800000"/>
            <a:headEnd/>
            <a:tailEnd/>
          </a:ln>
        </p:spPr>
      </p:pic>
      <p:sp>
        <p:nvSpPr>
          <p:cNvPr id="50" name="Rectangle 4"/>
          <p:cNvSpPr>
            <a:spLocks noChangeArrowheads="1"/>
          </p:cNvSpPr>
          <p:nvPr/>
        </p:nvSpPr>
        <p:spPr bwMode="auto">
          <a:xfrm>
            <a:off x="7500938" y="6643688"/>
            <a:ext cx="1428750" cy="18466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algn="r">
              <a:defRPr/>
            </a:pPr>
            <a:r>
              <a:rPr lang="es-ES" sz="600" b="1" dirty="0">
                <a:solidFill>
                  <a:srgbClr val="002060"/>
                </a:solidFill>
                <a:latin typeface="+mn-lt"/>
              </a:rPr>
              <a:t>Melba A. </a:t>
            </a:r>
            <a:r>
              <a:rPr lang="es-ES" sz="600" b="1" dirty="0" err="1">
                <a:solidFill>
                  <a:srgbClr val="002060"/>
                </a:solidFill>
                <a:latin typeface="+mn-lt"/>
              </a:rPr>
              <a:t>Grullón</a:t>
            </a:r>
            <a:r>
              <a:rPr lang="es-ES" sz="600" b="1" dirty="0">
                <a:solidFill>
                  <a:srgbClr val="002060"/>
                </a:solidFill>
                <a:latin typeface="+mn-lt"/>
              </a:rPr>
              <a:t> </a:t>
            </a:r>
            <a:r>
              <a:rPr lang="es-ES" sz="600" b="1" dirty="0" err="1">
                <a:solidFill>
                  <a:srgbClr val="002060"/>
                </a:solidFill>
                <a:latin typeface="+mn-lt"/>
              </a:rPr>
              <a:t>Ubiñas</a:t>
            </a:r>
            <a:endParaRPr lang="es-ES" sz="600" b="1" dirty="0">
              <a:solidFill>
                <a:srgbClr val="002060"/>
              </a:solidFill>
              <a:latin typeface="+mn-lt"/>
            </a:endParaRPr>
          </a:p>
        </p:txBody>
      </p:sp>
      <p:pic>
        <p:nvPicPr>
          <p:cNvPr id="51" name="Picture 14" descr="logo-final-dga"/>
          <p:cNvPicPr>
            <a:picLocks noChangeAspect="1" noChangeArrowheads="1"/>
          </p:cNvPicPr>
          <p:nvPr/>
        </p:nvPicPr>
        <p:blipFill>
          <a:blip r:embed="rId25"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89856"/>
            <a:ext cx="8229600" cy="566936"/>
          </a:xfrm>
        </p:spPr>
        <p:txBody>
          <a:bodyPr>
            <a:normAutofit fontScale="90000"/>
          </a:bodyPr>
          <a:lstStyle/>
          <a:p>
            <a:pPr algn="ctr"/>
            <a:r>
              <a:rPr lang="es-ES" b="1" dirty="0" smtClean="0"/>
              <a:t>ALCANCE GENERAL</a:t>
            </a:r>
            <a:endParaRPr lang="es-ES"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260648"/>
            <a:ext cx="2339752" cy="454171"/>
          </a:xfrm>
          <a:prstGeom prst="rect">
            <a:avLst/>
          </a:prstGeom>
        </p:spPr>
      </p:pic>
      <p:sp>
        <p:nvSpPr>
          <p:cNvPr id="58" name="Rectangle 7"/>
          <p:cNvSpPr>
            <a:spLocks noChangeArrowheads="1"/>
          </p:cNvSpPr>
          <p:nvPr/>
        </p:nvSpPr>
        <p:spPr bwMode="auto">
          <a:xfrm>
            <a:off x="1214438" y="1916832"/>
            <a:ext cx="6634162" cy="3744913"/>
          </a:xfrm>
          <a:prstGeom prst="rect">
            <a:avLst/>
          </a:prstGeom>
          <a:gradFill rotWithShape="1">
            <a:gsLst>
              <a:gs pos="0">
                <a:srgbClr val="F8F8F8"/>
              </a:gs>
              <a:gs pos="100000">
                <a:srgbClr val="C0C0C0">
                  <a:alpha val="9500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s-DO" altLang="ko-KR" dirty="0">
              <a:solidFill>
                <a:prstClr val="black"/>
              </a:solidFill>
            </a:endParaRPr>
          </a:p>
        </p:txBody>
      </p:sp>
      <p:sp>
        <p:nvSpPr>
          <p:cNvPr id="59" name="Rectangle 8"/>
          <p:cNvSpPr>
            <a:spLocks noChangeArrowheads="1"/>
          </p:cNvSpPr>
          <p:nvPr/>
        </p:nvSpPr>
        <p:spPr bwMode="auto">
          <a:xfrm>
            <a:off x="4195763" y="5058495"/>
            <a:ext cx="3322637" cy="508000"/>
          </a:xfrm>
          <a:prstGeom prst="rect">
            <a:avLst/>
          </a:prstGeom>
          <a:solidFill>
            <a:srgbClr val="FFCC66">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endParaRPr lang="es-DO" altLang="ko-KR" sz="800" b="1" dirty="0">
              <a:solidFill>
                <a:srgbClr val="000000"/>
              </a:solidFill>
            </a:endParaRPr>
          </a:p>
        </p:txBody>
      </p:sp>
      <p:sp>
        <p:nvSpPr>
          <p:cNvPr id="60" name="Rectangle 9"/>
          <p:cNvSpPr>
            <a:spLocks noChangeArrowheads="1"/>
          </p:cNvSpPr>
          <p:nvPr/>
        </p:nvSpPr>
        <p:spPr bwMode="auto">
          <a:xfrm>
            <a:off x="1568450" y="4186957"/>
            <a:ext cx="2643188" cy="1379538"/>
          </a:xfrm>
          <a:prstGeom prst="rect">
            <a:avLst/>
          </a:prstGeom>
          <a:solidFill>
            <a:srgbClr val="FFCC66">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endParaRPr lang="es-DO" altLang="ko-KR" sz="800" b="1" dirty="0">
              <a:solidFill>
                <a:srgbClr val="000000"/>
              </a:solidFill>
            </a:endParaRPr>
          </a:p>
        </p:txBody>
      </p:sp>
      <p:sp>
        <p:nvSpPr>
          <p:cNvPr id="61" name="Rectangle 10"/>
          <p:cNvSpPr>
            <a:spLocks noChangeArrowheads="1"/>
          </p:cNvSpPr>
          <p:nvPr/>
        </p:nvSpPr>
        <p:spPr bwMode="auto">
          <a:xfrm>
            <a:off x="1568450" y="2178770"/>
            <a:ext cx="2543175" cy="1743075"/>
          </a:xfrm>
          <a:prstGeom prst="rect">
            <a:avLst/>
          </a:prstGeom>
          <a:solidFill>
            <a:srgbClr val="FFCC66">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endParaRPr lang="es-DO" altLang="ko-KR" sz="800" b="1" dirty="0">
              <a:solidFill>
                <a:srgbClr val="000000"/>
              </a:solidFill>
            </a:endParaRPr>
          </a:p>
        </p:txBody>
      </p:sp>
      <p:sp>
        <p:nvSpPr>
          <p:cNvPr id="62" name="Rectangle 11"/>
          <p:cNvSpPr>
            <a:spLocks noChangeArrowheads="1"/>
          </p:cNvSpPr>
          <p:nvPr/>
        </p:nvSpPr>
        <p:spPr bwMode="gray">
          <a:xfrm>
            <a:off x="1682750" y="3761507"/>
            <a:ext cx="2405063" cy="250825"/>
          </a:xfrm>
          <a:prstGeom prst="rect">
            <a:avLst/>
          </a:prstGeom>
          <a:solidFill>
            <a:srgbClr val="FFCC99">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99"/>
            </a:extrusionClr>
          </a:sp3d>
        </p:spPr>
        <p:txBody>
          <a:bodyPr wrap="none" lIns="92075" tIns="46038" rIns="92075" bIns="46038" anchor="ctr">
            <a:flatTx/>
          </a:bodyPr>
          <a:lstStyle/>
          <a:p>
            <a:pPr algn="ctr"/>
            <a:r>
              <a:rPr lang="es-DO" altLang="ko-KR" sz="800" b="1" dirty="0">
                <a:solidFill>
                  <a:prstClr val="black"/>
                </a:solidFill>
              </a:rPr>
              <a:t>Administración del Portal</a:t>
            </a:r>
          </a:p>
        </p:txBody>
      </p:sp>
      <p:sp>
        <p:nvSpPr>
          <p:cNvPr id="63" name="Rectangle 12"/>
          <p:cNvSpPr>
            <a:spLocks noChangeArrowheads="1"/>
          </p:cNvSpPr>
          <p:nvPr/>
        </p:nvSpPr>
        <p:spPr bwMode="gray">
          <a:xfrm>
            <a:off x="3719513" y="2437532"/>
            <a:ext cx="361950" cy="1262063"/>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vert="eaVert" wrap="none" lIns="92075" tIns="46038" rIns="92075" bIns="46038" anchor="ctr">
            <a:flatTx/>
          </a:bodyPr>
          <a:lstStyle/>
          <a:p>
            <a:r>
              <a:rPr lang="es-DO" altLang="ko-KR" sz="1600" b="1" dirty="0">
                <a:solidFill>
                  <a:prstClr val="black"/>
                </a:solidFill>
              </a:rPr>
              <a:t>e-Help Desk</a:t>
            </a:r>
          </a:p>
        </p:txBody>
      </p:sp>
      <p:sp>
        <p:nvSpPr>
          <p:cNvPr id="64" name="Rectangle 13"/>
          <p:cNvSpPr>
            <a:spLocks noChangeArrowheads="1"/>
          </p:cNvSpPr>
          <p:nvPr/>
        </p:nvSpPr>
        <p:spPr bwMode="gray">
          <a:xfrm>
            <a:off x="3159125" y="2407370"/>
            <a:ext cx="401638" cy="1262062"/>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vert="eaVert" wrap="none" lIns="92075" tIns="46038" rIns="92075" bIns="46038" anchor="ctr">
            <a:flatTx/>
          </a:bodyPr>
          <a:lstStyle/>
          <a:p>
            <a:pPr>
              <a:defRPr/>
            </a:pPr>
            <a:r>
              <a:rPr lang="es-DO" altLang="ko-KR" sz="900" b="1" dirty="0">
                <a:solidFill>
                  <a:prstClr val="black"/>
                </a:solidFill>
              </a:rPr>
              <a:t>Información de </a:t>
            </a:r>
            <a:r>
              <a:rPr lang="es-DO" altLang="ko-KR" sz="1000" b="1" dirty="0">
                <a:solidFill>
                  <a:prstClr val="black"/>
                </a:solidFill>
              </a:rPr>
              <a:t>Aduanas</a:t>
            </a:r>
            <a:endParaRPr lang="es-DO" altLang="ko-KR" sz="900" b="1" dirty="0">
              <a:solidFill>
                <a:prstClr val="black"/>
              </a:solidFill>
            </a:endParaRPr>
          </a:p>
        </p:txBody>
      </p:sp>
      <p:sp>
        <p:nvSpPr>
          <p:cNvPr id="65" name="Rectangle 14"/>
          <p:cNvSpPr>
            <a:spLocks noChangeArrowheads="1"/>
          </p:cNvSpPr>
          <p:nvPr/>
        </p:nvSpPr>
        <p:spPr bwMode="gray">
          <a:xfrm>
            <a:off x="2600325" y="2437532"/>
            <a:ext cx="403225" cy="1262063"/>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vert="eaVert" wrap="none" lIns="92075" tIns="46038" rIns="92075" bIns="46038" anchor="ctr">
            <a:flatTx/>
          </a:bodyPr>
          <a:lstStyle/>
          <a:p>
            <a:r>
              <a:rPr lang="es-DO" altLang="ko-KR" sz="1200" b="1" dirty="0">
                <a:solidFill>
                  <a:prstClr val="black"/>
                </a:solidFill>
              </a:rPr>
              <a:t>Servicio al Cliente</a:t>
            </a:r>
          </a:p>
        </p:txBody>
      </p:sp>
      <p:sp>
        <p:nvSpPr>
          <p:cNvPr id="66" name="Rectangle 15"/>
          <p:cNvSpPr>
            <a:spLocks noChangeArrowheads="1"/>
          </p:cNvSpPr>
          <p:nvPr/>
        </p:nvSpPr>
        <p:spPr bwMode="gray">
          <a:xfrm>
            <a:off x="2057400" y="2437532"/>
            <a:ext cx="414338" cy="1262063"/>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vert="eaVert" wrap="none" lIns="92075" tIns="46038" rIns="92075" bIns="46038" anchor="ctr">
            <a:flatTx/>
          </a:bodyPr>
          <a:lstStyle/>
          <a:p>
            <a:r>
              <a:rPr lang="es-DO" altLang="ko-KR" b="1" dirty="0">
                <a:solidFill>
                  <a:prstClr val="black"/>
                </a:solidFill>
              </a:rPr>
              <a:t>e-despacho</a:t>
            </a:r>
          </a:p>
        </p:txBody>
      </p:sp>
      <p:sp>
        <p:nvSpPr>
          <p:cNvPr id="67" name="Rectangle 16"/>
          <p:cNvSpPr>
            <a:spLocks noChangeArrowheads="1"/>
          </p:cNvSpPr>
          <p:nvPr/>
        </p:nvSpPr>
        <p:spPr bwMode="gray">
          <a:xfrm>
            <a:off x="1692275" y="2437532"/>
            <a:ext cx="206375" cy="1262063"/>
          </a:xfrm>
          <a:prstGeom prst="rect">
            <a:avLst/>
          </a:prstGeom>
          <a:solidFill>
            <a:srgbClr val="72FAD3">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72FAD3"/>
            </a:extrusionClr>
          </a:sp3d>
        </p:spPr>
        <p:txBody>
          <a:bodyPr vert="eaVert" wrap="none" lIns="92075" tIns="46038" rIns="92075" bIns="46038" anchor="ctr">
            <a:flatTx/>
          </a:bodyPr>
          <a:lstStyle/>
          <a:p>
            <a:r>
              <a:rPr lang="es-DO" altLang="ko-KR" sz="1400" b="1" dirty="0">
                <a:solidFill>
                  <a:prstClr val="black"/>
                </a:solidFill>
              </a:rPr>
              <a:t>Personalización</a:t>
            </a:r>
            <a:endParaRPr lang="es-DO" altLang="ko-KR" sz="1600" b="1" dirty="0">
              <a:solidFill>
                <a:prstClr val="black"/>
              </a:solidFill>
            </a:endParaRPr>
          </a:p>
        </p:txBody>
      </p:sp>
      <p:sp>
        <p:nvSpPr>
          <p:cNvPr id="68" name="Oval 17"/>
          <p:cNvSpPr>
            <a:spLocks noChangeArrowheads="1"/>
          </p:cNvSpPr>
          <p:nvPr/>
        </p:nvSpPr>
        <p:spPr bwMode="auto">
          <a:xfrm>
            <a:off x="1552575" y="1916832"/>
            <a:ext cx="2543175" cy="496888"/>
          </a:xfrm>
          <a:prstGeom prst="ellipse">
            <a:avLst/>
          </a:prstGeom>
          <a:solidFill>
            <a:srgbClr val="FFFFCC">
              <a:alpha val="50000"/>
            </a:srgbClr>
          </a:solidFill>
          <a:ln w="12700" algn="ctr">
            <a:noFill/>
            <a:round/>
            <a:headEnd/>
            <a:tailEnd/>
          </a:ln>
          <a:effectLst/>
        </p:spPr>
        <p:txBody>
          <a:bodyPr wrap="none" anchor="ctr"/>
          <a:lstStyle/>
          <a:p>
            <a:pPr algn="ctr">
              <a:defRPr/>
            </a:pPr>
            <a:r>
              <a:rPr lang="es-DO" altLang="ko-KR" b="1" dirty="0">
                <a:solidFill>
                  <a:prstClr val="black"/>
                </a:solidFill>
                <a:effectLst>
                  <a:outerShdw blurRad="38100" dist="38100" dir="2700000" algn="tl">
                    <a:srgbClr val="FFFFFF"/>
                  </a:outerShdw>
                </a:effectLst>
                <a:ea typeface="굴림" pitchFamily="50" charset="-127"/>
              </a:rPr>
              <a:t>Portal de Aduanas</a:t>
            </a:r>
          </a:p>
        </p:txBody>
      </p:sp>
      <p:sp>
        <p:nvSpPr>
          <p:cNvPr id="69" name="Rectangle 18"/>
          <p:cNvSpPr>
            <a:spLocks noChangeArrowheads="1"/>
          </p:cNvSpPr>
          <p:nvPr/>
        </p:nvSpPr>
        <p:spPr bwMode="auto">
          <a:xfrm>
            <a:off x="4278313" y="2172420"/>
            <a:ext cx="3240087" cy="955675"/>
          </a:xfrm>
          <a:prstGeom prst="rect">
            <a:avLst/>
          </a:prstGeom>
          <a:solidFill>
            <a:srgbClr val="FD8067">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D8067"/>
            </a:extrusionClr>
          </a:sp3d>
        </p:spPr>
        <p:txBody>
          <a:bodyPr wrap="none">
            <a:flatTx/>
          </a:bodyPr>
          <a:lstStyle/>
          <a:p>
            <a:endParaRPr lang="es-DO" altLang="ko-KR" sz="800" dirty="0">
              <a:solidFill>
                <a:prstClr val="black"/>
              </a:solidFill>
            </a:endParaRPr>
          </a:p>
        </p:txBody>
      </p:sp>
      <p:sp>
        <p:nvSpPr>
          <p:cNvPr id="70" name="Rectangle 19"/>
          <p:cNvSpPr>
            <a:spLocks noChangeArrowheads="1"/>
          </p:cNvSpPr>
          <p:nvPr/>
        </p:nvSpPr>
        <p:spPr bwMode="gray">
          <a:xfrm>
            <a:off x="1749425" y="5309320"/>
            <a:ext cx="5599113" cy="209550"/>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400" b="1" dirty="0">
                <a:solidFill>
                  <a:prstClr val="black"/>
                </a:solidFill>
              </a:rPr>
              <a:t>XML Web Service Interface</a:t>
            </a:r>
          </a:p>
        </p:txBody>
      </p:sp>
      <p:sp>
        <p:nvSpPr>
          <p:cNvPr id="71" name="Rectangle 20"/>
          <p:cNvSpPr>
            <a:spLocks noChangeArrowheads="1"/>
          </p:cNvSpPr>
          <p:nvPr/>
        </p:nvSpPr>
        <p:spPr bwMode="gray">
          <a:xfrm>
            <a:off x="3817938" y="5115645"/>
            <a:ext cx="3513137" cy="161925"/>
          </a:xfrm>
          <a:prstGeom prst="rect">
            <a:avLst/>
          </a:prstGeom>
          <a:solidFill>
            <a:srgbClr val="FFCC99">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99"/>
            </a:extrusionClr>
          </a:sp3d>
        </p:spPr>
        <p:txBody>
          <a:bodyPr vert="eaVert" wrap="none" lIns="92075" tIns="46038" rIns="92075" bIns="46038" anchor="ctr">
            <a:flatTx/>
          </a:bodyPr>
          <a:lstStyle/>
          <a:p>
            <a:pPr algn="ctr"/>
            <a:endParaRPr lang="es-DO" altLang="ko-KR" sz="800" b="1" dirty="0">
              <a:solidFill>
                <a:prstClr val="black"/>
              </a:solidFill>
            </a:endParaRPr>
          </a:p>
        </p:txBody>
      </p:sp>
      <p:sp>
        <p:nvSpPr>
          <p:cNvPr id="72" name="Rectangle 21"/>
          <p:cNvSpPr>
            <a:spLocks noChangeArrowheads="1"/>
          </p:cNvSpPr>
          <p:nvPr/>
        </p:nvSpPr>
        <p:spPr bwMode="gray">
          <a:xfrm>
            <a:off x="3636963" y="4566370"/>
            <a:ext cx="473075" cy="711200"/>
          </a:xfrm>
          <a:prstGeom prst="rect">
            <a:avLst/>
          </a:prstGeom>
          <a:solidFill>
            <a:srgbClr val="FFCC99">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99"/>
            </a:extrusionClr>
          </a:sp3d>
        </p:spPr>
        <p:txBody>
          <a:bodyPr vert="eaVert" wrap="none" lIns="92075" tIns="46038" rIns="92075" bIns="46038" anchor="ctr">
            <a:flatTx/>
          </a:bodyPr>
          <a:lstStyle/>
          <a:p>
            <a:pPr algn="ctr"/>
            <a:r>
              <a:rPr lang="es-DO" altLang="ko-KR" sz="1100" b="1" dirty="0">
                <a:solidFill>
                  <a:prstClr val="black"/>
                </a:solidFill>
              </a:rPr>
              <a:t>Mapper for</a:t>
            </a:r>
          </a:p>
          <a:p>
            <a:pPr algn="ctr"/>
            <a:r>
              <a:rPr lang="es-DO" altLang="ko-KR" sz="1100" b="1" dirty="0">
                <a:solidFill>
                  <a:prstClr val="black"/>
                </a:solidFill>
              </a:rPr>
              <a:t>Customs</a:t>
            </a:r>
          </a:p>
        </p:txBody>
      </p:sp>
      <p:sp>
        <p:nvSpPr>
          <p:cNvPr id="73" name="Rectangle 22"/>
          <p:cNvSpPr>
            <a:spLocks noChangeArrowheads="1"/>
          </p:cNvSpPr>
          <p:nvPr/>
        </p:nvSpPr>
        <p:spPr bwMode="auto">
          <a:xfrm>
            <a:off x="4278313" y="3277320"/>
            <a:ext cx="3240087" cy="1725612"/>
          </a:xfrm>
          <a:prstGeom prst="rect">
            <a:avLst/>
          </a:prstGeom>
          <a:solidFill>
            <a:srgbClr val="FD8067">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D8067"/>
            </a:extrusionClr>
          </a:sp3d>
        </p:spPr>
        <p:txBody>
          <a:bodyPr wrap="none">
            <a:flatTx/>
          </a:bodyPr>
          <a:lstStyle/>
          <a:p>
            <a:endParaRPr lang="es-DO" altLang="ko-KR" sz="800" dirty="0">
              <a:solidFill>
                <a:prstClr val="black"/>
              </a:solidFill>
            </a:endParaRPr>
          </a:p>
        </p:txBody>
      </p:sp>
      <p:sp>
        <p:nvSpPr>
          <p:cNvPr id="74" name="Rectangle 23"/>
          <p:cNvSpPr>
            <a:spLocks noChangeArrowheads="1"/>
          </p:cNvSpPr>
          <p:nvPr/>
        </p:nvSpPr>
        <p:spPr bwMode="gray">
          <a:xfrm>
            <a:off x="5718175" y="3605932"/>
            <a:ext cx="1754188" cy="1365250"/>
          </a:xfrm>
          <a:prstGeom prst="rect">
            <a:avLst/>
          </a:prstGeom>
          <a:solidFill>
            <a:srgbClr val="969696">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969696"/>
            </a:extrusionClr>
          </a:sp3d>
        </p:spPr>
        <p:txBody>
          <a:bodyPr wrap="none" lIns="0" tIns="46038" rIns="0" bIns="46038" anchor="ctr">
            <a:flatTx/>
          </a:bodyPr>
          <a:lstStyle/>
          <a:p>
            <a:pPr lvl="1"/>
            <a:r>
              <a:rPr lang="es-DO" altLang="ko-KR" sz="800" b="1" dirty="0">
                <a:solidFill>
                  <a:prstClr val="black"/>
                </a:solidFill>
              </a:rPr>
              <a:t>Administración</a:t>
            </a:r>
            <a:r>
              <a:rPr lang="es-DO" altLang="ko-KR" sz="800" b="1" dirty="0">
                <a:solidFill>
                  <a:prstClr val="white"/>
                </a:solidFill>
              </a:rPr>
              <a:t> </a:t>
            </a:r>
          </a:p>
          <a:p>
            <a:pPr lvl="1"/>
            <a:endParaRPr lang="es-DO" altLang="ko-KR" sz="800" b="1" dirty="0">
              <a:solidFill>
                <a:prstClr val="white"/>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a:p>
            <a:pPr lvl="1"/>
            <a:endParaRPr lang="es-DO" altLang="ko-KR" sz="800" b="1" dirty="0">
              <a:solidFill>
                <a:srgbClr val="F1BBCD"/>
              </a:solidFill>
            </a:endParaRPr>
          </a:p>
        </p:txBody>
      </p:sp>
      <p:sp>
        <p:nvSpPr>
          <p:cNvPr id="75" name="Rectangle 24"/>
          <p:cNvSpPr>
            <a:spLocks noChangeArrowheads="1"/>
          </p:cNvSpPr>
          <p:nvPr/>
        </p:nvSpPr>
        <p:spPr bwMode="gray">
          <a:xfrm>
            <a:off x="4319588" y="3651970"/>
            <a:ext cx="1211262" cy="1360487"/>
          </a:xfrm>
          <a:prstGeom prst="rect">
            <a:avLst/>
          </a:prstGeom>
          <a:solidFill>
            <a:srgbClr val="FFCC99">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FFCC99"/>
            </a:extrusionClr>
          </a:sp3d>
        </p:spPr>
        <p:txBody>
          <a:bodyPr wrap="none" lIns="92075" tIns="46038" rIns="92075" bIns="46038" anchor="ctr">
            <a:flatTx/>
          </a:bodyPr>
          <a:lstStyle/>
          <a:p>
            <a:pPr algn="ctr"/>
            <a:r>
              <a:rPr lang="es-DO" altLang="ko-KR" sz="800" b="1" dirty="0">
                <a:solidFill>
                  <a:prstClr val="black"/>
                </a:solidFill>
              </a:rPr>
              <a:t>Manejo de Riesgo</a:t>
            </a: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a:p>
            <a:pPr algn="ctr"/>
            <a:endParaRPr lang="es-DO" altLang="ko-KR" sz="800" b="1" dirty="0">
              <a:solidFill>
                <a:prstClr val="black"/>
              </a:solidFill>
            </a:endParaRPr>
          </a:p>
        </p:txBody>
      </p:sp>
      <p:sp>
        <p:nvSpPr>
          <p:cNvPr id="76" name="Rectangle 25"/>
          <p:cNvSpPr>
            <a:spLocks noChangeArrowheads="1"/>
          </p:cNvSpPr>
          <p:nvPr/>
        </p:nvSpPr>
        <p:spPr bwMode="gray">
          <a:xfrm>
            <a:off x="5756275" y="3802782"/>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defRPr/>
            </a:pPr>
            <a:r>
              <a:rPr lang="es-DO" altLang="ko-KR" sz="750" b="1" dirty="0">
                <a:solidFill>
                  <a:srgbClr val="000000"/>
                </a:solidFill>
              </a:rPr>
              <a:t>Importación</a:t>
            </a:r>
          </a:p>
        </p:txBody>
      </p:sp>
      <p:sp>
        <p:nvSpPr>
          <p:cNvPr id="77" name="Rectangle 26"/>
          <p:cNvSpPr>
            <a:spLocks noChangeArrowheads="1"/>
          </p:cNvSpPr>
          <p:nvPr/>
        </p:nvSpPr>
        <p:spPr bwMode="gray">
          <a:xfrm>
            <a:off x="6326188" y="3801195"/>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defRPr/>
            </a:pPr>
            <a:r>
              <a:rPr lang="es-DO" altLang="ko-KR" sz="750" b="1" dirty="0">
                <a:solidFill>
                  <a:srgbClr val="000000"/>
                </a:solidFill>
              </a:rPr>
              <a:t>Exportación</a:t>
            </a:r>
          </a:p>
        </p:txBody>
      </p:sp>
      <p:sp>
        <p:nvSpPr>
          <p:cNvPr id="78" name="Rectangle 27"/>
          <p:cNvSpPr>
            <a:spLocks noChangeArrowheads="1"/>
          </p:cNvSpPr>
          <p:nvPr/>
        </p:nvSpPr>
        <p:spPr bwMode="gray">
          <a:xfrm>
            <a:off x="5757863" y="4048845"/>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Carga Imp</a:t>
            </a:r>
          </a:p>
        </p:txBody>
      </p:sp>
      <p:sp>
        <p:nvSpPr>
          <p:cNvPr id="79" name="Rectangle 28"/>
          <p:cNvSpPr>
            <a:spLocks noChangeArrowheads="1"/>
          </p:cNvSpPr>
          <p:nvPr/>
        </p:nvSpPr>
        <p:spPr bwMode="gray">
          <a:xfrm>
            <a:off x="6327775" y="4053607"/>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Carga Exp</a:t>
            </a:r>
          </a:p>
        </p:txBody>
      </p:sp>
      <p:sp>
        <p:nvSpPr>
          <p:cNvPr id="80" name="Rectangle 29"/>
          <p:cNvSpPr>
            <a:spLocks noChangeArrowheads="1"/>
          </p:cNvSpPr>
          <p:nvPr/>
        </p:nvSpPr>
        <p:spPr bwMode="gray">
          <a:xfrm>
            <a:off x="4478338" y="3828182"/>
            <a:ext cx="1022350" cy="21590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Selectividad de Carga</a:t>
            </a:r>
          </a:p>
        </p:txBody>
      </p:sp>
      <p:sp>
        <p:nvSpPr>
          <p:cNvPr id="81" name="Rectangle 30"/>
          <p:cNvSpPr>
            <a:spLocks noChangeArrowheads="1"/>
          </p:cNvSpPr>
          <p:nvPr/>
        </p:nvSpPr>
        <p:spPr bwMode="gray">
          <a:xfrm>
            <a:off x="4495800" y="4702895"/>
            <a:ext cx="1022350" cy="21590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Dimensión de Riesgo</a:t>
            </a:r>
          </a:p>
        </p:txBody>
      </p:sp>
      <p:sp>
        <p:nvSpPr>
          <p:cNvPr id="82" name="Rectangle 31"/>
          <p:cNvSpPr>
            <a:spLocks noChangeArrowheads="1"/>
          </p:cNvSpPr>
          <p:nvPr/>
        </p:nvSpPr>
        <p:spPr bwMode="gray">
          <a:xfrm>
            <a:off x="4486275" y="4113932"/>
            <a:ext cx="1022350" cy="21590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Perfil de la Empresa</a:t>
            </a:r>
          </a:p>
        </p:txBody>
      </p:sp>
      <p:sp>
        <p:nvSpPr>
          <p:cNvPr id="83" name="Rectangle 32"/>
          <p:cNvSpPr>
            <a:spLocks noChangeArrowheads="1"/>
          </p:cNvSpPr>
          <p:nvPr/>
        </p:nvSpPr>
        <p:spPr bwMode="gray">
          <a:xfrm>
            <a:off x="4486275" y="4404445"/>
            <a:ext cx="1022350" cy="21590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Adm de Riesgo</a:t>
            </a:r>
          </a:p>
        </p:txBody>
      </p:sp>
      <p:sp>
        <p:nvSpPr>
          <p:cNvPr id="84" name="Rectangle 33"/>
          <p:cNvSpPr>
            <a:spLocks noChangeArrowheads="1"/>
          </p:cNvSpPr>
          <p:nvPr/>
        </p:nvSpPr>
        <p:spPr bwMode="gray">
          <a:xfrm>
            <a:off x="6858000" y="3802782"/>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defRPr/>
            </a:pPr>
            <a:r>
              <a:rPr lang="es-DO" altLang="ko-KR" sz="750" b="1" dirty="0">
                <a:solidFill>
                  <a:srgbClr val="000000"/>
                </a:solidFill>
              </a:rPr>
              <a:t>Recaudación</a:t>
            </a:r>
          </a:p>
        </p:txBody>
      </p:sp>
      <p:sp>
        <p:nvSpPr>
          <p:cNvPr id="85" name="Rectangle 34"/>
          <p:cNvSpPr>
            <a:spLocks noChangeArrowheads="1"/>
          </p:cNvSpPr>
          <p:nvPr/>
        </p:nvSpPr>
        <p:spPr bwMode="gray">
          <a:xfrm>
            <a:off x="6886575" y="4053607"/>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Auditoria</a:t>
            </a:r>
          </a:p>
        </p:txBody>
      </p:sp>
      <p:sp>
        <p:nvSpPr>
          <p:cNvPr id="86" name="Rectangle 35"/>
          <p:cNvSpPr>
            <a:spLocks noChangeArrowheads="1"/>
          </p:cNvSpPr>
          <p:nvPr/>
        </p:nvSpPr>
        <p:spPr bwMode="gray">
          <a:xfrm>
            <a:off x="5756275" y="4291732"/>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Llegada</a:t>
            </a:r>
          </a:p>
        </p:txBody>
      </p:sp>
      <p:sp>
        <p:nvSpPr>
          <p:cNvPr id="87" name="Rectangle 36"/>
          <p:cNvSpPr>
            <a:spLocks noChangeArrowheads="1"/>
          </p:cNvSpPr>
          <p:nvPr/>
        </p:nvSpPr>
        <p:spPr bwMode="gray">
          <a:xfrm>
            <a:off x="6326188" y="4291732"/>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Salida</a:t>
            </a:r>
          </a:p>
        </p:txBody>
      </p:sp>
      <p:sp>
        <p:nvSpPr>
          <p:cNvPr id="88" name="Rectangle 37"/>
          <p:cNvSpPr>
            <a:spLocks noChangeArrowheads="1"/>
          </p:cNvSpPr>
          <p:nvPr/>
        </p:nvSpPr>
        <p:spPr bwMode="gray">
          <a:xfrm>
            <a:off x="6886575" y="4290145"/>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Investigación</a:t>
            </a:r>
          </a:p>
        </p:txBody>
      </p:sp>
      <p:sp>
        <p:nvSpPr>
          <p:cNvPr id="89" name="Rectangle 38"/>
          <p:cNvSpPr>
            <a:spLocks noChangeArrowheads="1"/>
          </p:cNvSpPr>
          <p:nvPr/>
        </p:nvSpPr>
        <p:spPr bwMode="gray">
          <a:xfrm>
            <a:off x="5756275" y="4531445"/>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Estadísticas</a:t>
            </a:r>
          </a:p>
        </p:txBody>
      </p:sp>
      <p:sp>
        <p:nvSpPr>
          <p:cNvPr id="90" name="Rectangle 39"/>
          <p:cNvSpPr>
            <a:spLocks noChangeArrowheads="1"/>
          </p:cNvSpPr>
          <p:nvPr/>
        </p:nvSpPr>
        <p:spPr bwMode="gray">
          <a:xfrm>
            <a:off x="6327775" y="4531445"/>
            <a:ext cx="10890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Zona Franca Especial</a:t>
            </a:r>
          </a:p>
        </p:txBody>
      </p:sp>
      <p:sp>
        <p:nvSpPr>
          <p:cNvPr id="91" name="Rectangle 40"/>
          <p:cNvSpPr>
            <a:spLocks noChangeArrowheads="1"/>
          </p:cNvSpPr>
          <p:nvPr/>
        </p:nvSpPr>
        <p:spPr bwMode="gray">
          <a:xfrm>
            <a:off x="5764213" y="4758457"/>
            <a:ext cx="5302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Reporte</a:t>
            </a:r>
          </a:p>
        </p:txBody>
      </p:sp>
      <p:sp>
        <p:nvSpPr>
          <p:cNvPr id="92" name="Rectangle 41"/>
          <p:cNvSpPr>
            <a:spLocks noChangeArrowheads="1"/>
          </p:cNvSpPr>
          <p:nvPr/>
        </p:nvSpPr>
        <p:spPr bwMode="gray">
          <a:xfrm>
            <a:off x="6326188" y="4758457"/>
            <a:ext cx="1089025" cy="171450"/>
          </a:xfrm>
          <a:prstGeom prst="rect">
            <a:avLst/>
          </a:prstGeom>
          <a:solidFill>
            <a:srgbClr val="EEFA98">
              <a:alpha val="94901"/>
            </a:srgbClr>
          </a:solidFill>
          <a:ln w="9525">
            <a:miter lim="800000"/>
            <a:headEnd/>
            <a:tailEnd/>
          </a:ln>
          <a:scene3d>
            <a:camera prst="legacyObliqueTopLeft"/>
            <a:lightRig rig="legacyFlat3" dir="t"/>
          </a:scene3d>
          <a:sp3d extrusionH="49200" prstMaterial="legacyMatte">
            <a:bevelT w="13500" h="13500" prst="angle"/>
            <a:bevelB w="13500" h="13500" prst="angle"/>
            <a:extrusionClr>
              <a:srgbClr val="EEFA98"/>
            </a:extrusionClr>
          </a:sp3d>
        </p:spPr>
        <p:txBody>
          <a:bodyPr wrap="none" lIns="92075" tIns="46038" rIns="92075" bIns="46038" anchor="ctr">
            <a:flatTx/>
          </a:bodyPr>
          <a:lstStyle/>
          <a:p>
            <a:pPr algn="ctr"/>
            <a:r>
              <a:rPr lang="es-DO" altLang="ko-KR" sz="800" b="1" dirty="0">
                <a:solidFill>
                  <a:srgbClr val="000000"/>
                </a:solidFill>
              </a:rPr>
              <a:t>Gestión de Origen</a:t>
            </a:r>
          </a:p>
        </p:txBody>
      </p:sp>
      <p:sp>
        <p:nvSpPr>
          <p:cNvPr id="93" name="Oval 42"/>
          <p:cNvSpPr>
            <a:spLocks noChangeArrowheads="1"/>
          </p:cNvSpPr>
          <p:nvPr/>
        </p:nvSpPr>
        <p:spPr bwMode="auto">
          <a:xfrm>
            <a:off x="4705350" y="3063007"/>
            <a:ext cx="2543175" cy="496888"/>
          </a:xfrm>
          <a:prstGeom prst="ellipse">
            <a:avLst/>
          </a:prstGeom>
          <a:solidFill>
            <a:srgbClr val="FFFFCC">
              <a:alpha val="50000"/>
            </a:srgbClr>
          </a:solidFill>
          <a:ln w="12700" algn="ctr">
            <a:noFill/>
            <a:round/>
            <a:headEnd/>
            <a:tailEnd/>
          </a:ln>
          <a:effectLst/>
        </p:spPr>
        <p:txBody>
          <a:bodyPr wrap="none" anchor="ctr"/>
          <a:lstStyle/>
          <a:p>
            <a:pPr algn="ctr">
              <a:defRPr/>
            </a:pPr>
            <a:r>
              <a:rPr lang="es-DO" altLang="ko-KR" sz="1200" b="1" dirty="0">
                <a:solidFill>
                  <a:prstClr val="black"/>
                </a:solidFill>
                <a:effectLst>
                  <a:outerShdw blurRad="38100" dist="38100" dir="2700000" algn="tl">
                    <a:srgbClr val="FFFFFF"/>
                  </a:outerShdw>
                </a:effectLst>
                <a:ea typeface="굴림" pitchFamily="50" charset="-127"/>
              </a:rPr>
              <a:t>Sistema de Información de Adm de Aduanas</a:t>
            </a:r>
          </a:p>
        </p:txBody>
      </p:sp>
      <p:sp>
        <p:nvSpPr>
          <p:cNvPr id="94" name="Rectangle 43"/>
          <p:cNvSpPr>
            <a:spLocks noChangeArrowheads="1"/>
          </p:cNvSpPr>
          <p:nvPr/>
        </p:nvSpPr>
        <p:spPr bwMode="gray">
          <a:xfrm>
            <a:off x="1749425" y="5068020"/>
            <a:ext cx="1801813" cy="209550"/>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400" b="1" dirty="0">
                <a:solidFill>
                  <a:prstClr val="black"/>
                </a:solidFill>
              </a:rPr>
              <a:t>FTP Interface</a:t>
            </a:r>
          </a:p>
        </p:txBody>
      </p:sp>
      <p:sp>
        <p:nvSpPr>
          <p:cNvPr id="95" name="Rectangle 44"/>
          <p:cNvSpPr>
            <a:spLocks noChangeArrowheads="1"/>
          </p:cNvSpPr>
          <p:nvPr/>
        </p:nvSpPr>
        <p:spPr bwMode="gray">
          <a:xfrm>
            <a:off x="1747838" y="4818782"/>
            <a:ext cx="1801812" cy="209550"/>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400" b="1" dirty="0">
                <a:solidFill>
                  <a:prstClr val="black"/>
                </a:solidFill>
              </a:rPr>
              <a:t>SMTP Interface</a:t>
            </a:r>
          </a:p>
        </p:txBody>
      </p:sp>
      <p:sp>
        <p:nvSpPr>
          <p:cNvPr id="96" name="Rectangle 45"/>
          <p:cNvSpPr>
            <a:spLocks noChangeArrowheads="1"/>
          </p:cNvSpPr>
          <p:nvPr/>
        </p:nvSpPr>
        <p:spPr bwMode="gray">
          <a:xfrm>
            <a:off x="1739900" y="4563195"/>
            <a:ext cx="1801813" cy="209550"/>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400" b="1" dirty="0">
                <a:solidFill>
                  <a:prstClr val="black"/>
                </a:solidFill>
              </a:rPr>
              <a:t>EDI Interface</a:t>
            </a:r>
          </a:p>
        </p:txBody>
      </p:sp>
      <p:sp>
        <p:nvSpPr>
          <p:cNvPr id="97" name="Oval 46"/>
          <p:cNvSpPr>
            <a:spLocks noChangeArrowheads="1"/>
          </p:cNvSpPr>
          <p:nvPr/>
        </p:nvSpPr>
        <p:spPr bwMode="auto">
          <a:xfrm>
            <a:off x="1568450" y="4069482"/>
            <a:ext cx="2543175" cy="496888"/>
          </a:xfrm>
          <a:prstGeom prst="ellipse">
            <a:avLst/>
          </a:prstGeom>
          <a:solidFill>
            <a:srgbClr val="FFFFCC">
              <a:alpha val="50000"/>
            </a:srgbClr>
          </a:solidFill>
          <a:ln w="12700" algn="ctr">
            <a:noFill/>
            <a:round/>
            <a:headEnd/>
            <a:tailEnd/>
          </a:ln>
          <a:effectLst/>
        </p:spPr>
        <p:txBody>
          <a:bodyPr wrap="none" anchor="ctr"/>
          <a:lstStyle/>
          <a:p>
            <a:pPr algn="ctr">
              <a:defRPr/>
            </a:pPr>
            <a:r>
              <a:rPr lang="es-DO" altLang="ko-KR" sz="2000" b="1" dirty="0">
                <a:solidFill>
                  <a:prstClr val="black"/>
                </a:solidFill>
                <a:effectLst>
                  <a:outerShdw blurRad="38100" dist="38100" dir="2700000" algn="tl">
                    <a:srgbClr val="FFFFFF"/>
                  </a:outerShdw>
                </a:effectLst>
              </a:rPr>
              <a:t>Customs</a:t>
            </a:r>
            <a:r>
              <a:rPr lang="es-DO" altLang="ko-KR" sz="1200" b="1" dirty="0">
                <a:solidFill>
                  <a:prstClr val="black"/>
                </a:solidFill>
                <a:effectLst>
                  <a:outerShdw blurRad="38100" dist="38100" dir="2700000" algn="tl">
                    <a:srgbClr val="FFFFFF"/>
                  </a:outerShdw>
                </a:effectLst>
              </a:rPr>
              <a:t> </a:t>
            </a:r>
            <a:r>
              <a:rPr lang="es-DO" altLang="ko-KR" sz="2000" b="1" dirty="0">
                <a:solidFill>
                  <a:prstClr val="black"/>
                </a:solidFill>
                <a:effectLst>
                  <a:outerShdw blurRad="38100" dist="38100" dir="2700000" algn="tl">
                    <a:srgbClr val="FFFFFF"/>
                  </a:outerShdw>
                </a:effectLst>
              </a:rPr>
              <a:t>Interface</a:t>
            </a:r>
            <a:endParaRPr lang="es-DO" altLang="ko-KR" sz="1200" b="1" dirty="0">
              <a:solidFill>
                <a:prstClr val="black"/>
              </a:solidFill>
              <a:effectLst>
                <a:outerShdw blurRad="38100" dist="38100" dir="2700000" algn="tl">
                  <a:srgbClr val="FFFFFF"/>
                </a:outerShdw>
              </a:effectLst>
            </a:endParaRPr>
          </a:p>
        </p:txBody>
      </p:sp>
      <p:sp>
        <p:nvSpPr>
          <p:cNvPr id="98" name="Rectangle 47"/>
          <p:cNvSpPr>
            <a:spLocks noChangeArrowheads="1"/>
          </p:cNvSpPr>
          <p:nvPr/>
        </p:nvSpPr>
        <p:spPr bwMode="gray">
          <a:xfrm>
            <a:off x="5951538" y="2804245"/>
            <a:ext cx="1444625" cy="220662"/>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100" b="1" dirty="0">
                <a:solidFill>
                  <a:prstClr val="black"/>
                </a:solidFill>
              </a:rPr>
              <a:t>Adm de Inventario</a:t>
            </a:r>
          </a:p>
        </p:txBody>
      </p:sp>
      <p:sp>
        <p:nvSpPr>
          <p:cNvPr id="99" name="Rectangle 48"/>
          <p:cNvSpPr>
            <a:spLocks noChangeArrowheads="1"/>
          </p:cNvSpPr>
          <p:nvPr/>
        </p:nvSpPr>
        <p:spPr bwMode="gray">
          <a:xfrm>
            <a:off x="4422775" y="2794720"/>
            <a:ext cx="1455738" cy="220662"/>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200" b="1" dirty="0">
                <a:solidFill>
                  <a:prstClr val="black"/>
                </a:solidFill>
              </a:rPr>
              <a:t>Sistema Financiero</a:t>
            </a:r>
          </a:p>
        </p:txBody>
      </p:sp>
      <p:sp>
        <p:nvSpPr>
          <p:cNvPr id="100" name="Rectangle 49"/>
          <p:cNvSpPr>
            <a:spLocks noChangeArrowheads="1"/>
          </p:cNvSpPr>
          <p:nvPr/>
        </p:nvSpPr>
        <p:spPr bwMode="gray">
          <a:xfrm>
            <a:off x="6483350" y="2485157"/>
            <a:ext cx="908050" cy="228600"/>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100" b="1" dirty="0">
                <a:solidFill>
                  <a:prstClr val="black"/>
                </a:solidFill>
              </a:rPr>
              <a:t>Adm. Pagos</a:t>
            </a:r>
          </a:p>
        </p:txBody>
      </p:sp>
      <p:sp>
        <p:nvSpPr>
          <p:cNvPr id="101" name="Rectangle 50"/>
          <p:cNvSpPr>
            <a:spLocks noChangeArrowheads="1"/>
          </p:cNvSpPr>
          <p:nvPr/>
        </p:nvSpPr>
        <p:spPr bwMode="gray">
          <a:xfrm>
            <a:off x="5548313" y="2485157"/>
            <a:ext cx="862012" cy="228600"/>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1000" b="1" dirty="0">
                <a:solidFill>
                  <a:prstClr val="black"/>
                </a:solidFill>
              </a:rPr>
              <a:t>Adm. RRHH</a:t>
            </a:r>
          </a:p>
        </p:txBody>
      </p:sp>
      <p:sp>
        <p:nvSpPr>
          <p:cNvPr id="102" name="Rectangle 51"/>
          <p:cNvSpPr>
            <a:spLocks noChangeArrowheads="1"/>
          </p:cNvSpPr>
          <p:nvPr/>
        </p:nvSpPr>
        <p:spPr bwMode="gray">
          <a:xfrm>
            <a:off x="4422775" y="2470870"/>
            <a:ext cx="1039813" cy="242887"/>
          </a:xfrm>
          <a:prstGeom prst="rect">
            <a:avLst/>
          </a:prstGeom>
          <a:solidFill>
            <a:srgbClr val="CCFFFF">
              <a:alpha val="94901"/>
            </a:srgbClr>
          </a:solidFill>
          <a:ln w="9525">
            <a:miter lim="800000"/>
            <a:headEnd/>
            <a:tailEnd/>
          </a:ln>
          <a:scene3d>
            <a:camera prst="legacyObliqueTopLeft"/>
            <a:lightRig rig="legacyFlat3" dir="t"/>
          </a:scene3d>
          <a:sp3d extrusionH="125400" prstMaterial="legacyMatte">
            <a:bevelT w="13500" h="13500" prst="angle"/>
            <a:bevelB w="13500" h="13500" prst="angle"/>
            <a:extrusionClr>
              <a:srgbClr val="CCFFFF"/>
            </a:extrusionClr>
          </a:sp3d>
        </p:spPr>
        <p:txBody>
          <a:bodyPr wrap="none" lIns="92075" tIns="46038" rIns="92075" bIns="46038" anchor="ctr">
            <a:flatTx/>
          </a:bodyPr>
          <a:lstStyle/>
          <a:p>
            <a:r>
              <a:rPr lang="es-DO" altLang="ko-KR" sz="900" b="1" dirty="0">
                <a:solidFill>
                  <a:prstClr val="black"/>
                </a:solidFill>
              </a:rPr>
              <a:t>Adm. Organización.</a:t>
            </a:r>
          </a:p>
        </p:txBody>
      </p:sp>
      <p:sp>
        <p:nvSpPr>
          <p:cNvPr id="103" name="Oval 52"/>
          <p:cNvSpPr>
            <a:spLocks noChangeArrowheads="1"/>
          </p:cNvSpPr>
          <p:nvPr/>
        </p:nvSpPr>
        <p:spPr bwMode="auto">
          <a:xfrm>
            <a:off x="4705350" y="1953345"/>
            <a:ext cx="2543175" cy="496887"/>
          </a:xfrm>
          <a:prstGeom prst="ellipse">
            <a:avLst/>
          </a:prstGeom>
          <a:solidFill>
            <a:srgbClr val="FFFFCC">
              <a:alpha val="50000"/>
            </a:srgbClr>
          </a:solidFill>
          <a:ln w="12700" algn="ctr">
            <a:noFill/>
            <a:round/>
            <a:headEnd/>
            <a:tailEnd/>
          </a:ln>
          <a:effectLst/>
        </p:spPr>
        <p:txBody>
          <a:bodyPr wrap="none" anchor="ctr"/>
          <a:lstStyle/>
          <a:p>
            <a:pPr algn="ctr">
              <a:defRPr/>
            </a:pPr>
            <a:r>
              <a:rPr lang="es-DO" altLang="ko-KR" b="1" dirty="0">
                <a:solidFill>
                  <a:prstClr val="black"/>
                </a:solidFill>
                <a:effectLst>
                  <a:outerShdw blurRad="38100" dist="38100" dir="2700000" algn="tl">
                    <a:srgbClr val="FFFFFF"/>
                  </a:outerShdw>
                </a:effectLst>
                <a:ea typeface="굴림" pitchFamily="50" charset="-127"/>
              </a:rPr>
              <a:t>BackOffice de Aduanas</a:t>
            </a:r>
          </a:p>
        </p:txBody>
      </p:sp>
      <p:sp>
        <p:nvSpPr>
          <p:cNvPr id="104" name="AutoShape 53"/>
          <p:cNvSpPr>
            <a:spLocks noChangeArrowheads="1"/>
          </p:cNvSpPr>
          <p:nvPr/>
        </p:nvSpPr>
        <p:spPr bwMode="auto">
          <a:xfrm>
            <a:off x="339725" y="1916832"/>
            <a:ext cx="757238" cy="3744913"/>
          </a:xfrm>
          <a:prstGeom prst="roundRect">
            <a:avLst>
              <a:gd name="adj" fmla="val 7412"/>
            </a:avLst>
          </a:prstGeom>
          <a:solidFill>
            <a:srgbClr val="F6B9A8">
              <a:alpha val="9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s-DO" altLang="ko-KR" sz="1600" dirty="0">
                <a:solidFill>
                  <a:prstClr val="black"/>
                </a:solidFill>
              </a:rPr>
              <a:t>Usuario</a:t>
            </a:r>
            <a:endParaRPr lang="es-DO" altLang="ko-KR" sz="1400" dirty="0">
              <a:solidFill>
                <a:prstClr val="black"/>
              </a:solidFill>
            </a:endParaRPr>
          </a:p>
          <a:p>
            <a:pPr algn="ctr"/>
            <a:r>
              <a:rPr lang="es-DO" altLang="ko-KR" sz="1600" dirty="0">
                <a:solidFill>
                  <a:prstClr val="black"/>
                </a:solidFill>
              </a:rPr>
              <a:t>Externo</a:t>
            </a:r>
            <a:endParaRPr lang="es-DO" altLang="ko-KR" sz="1400" dirty="0">
              <a:solidFill>
                <a:prstClr val="black"/>
              </a:solidFill>
            </a:endParaRPr>
          </a:p>
        </p:txBody>
      </p:sp>
      <p:sp>
        <p:nvSpPr>
          <p:cNvPr id="105" name="AutoShape 54"/>
          <p:cNvSpPr>
            <a:spLocks noChangeArrowheads="1"/>
          </p:cNvSpPr>
          <p:nvPr/>
        </p:nvSpPr>
        <p:spPr bwMode="auto">
          <a:xfrm>
            <a:off x="7956550" y="1916832"/>
            <a:ext cx="757238" cy="3744913"/>
          </a:xfrm>
          <a:prstGeom prst="roundRect">
            <a:avLst>
              <a:gd name="adj" fmla="val 7412"/>
            </a:avLst>
          </a:prstGeom>
          <a:solidFill>
            <a:srgbClr val="F6B9A8">
              <a:alpha val="94901"/>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s-DO" altLang="ko-KR" sz="1600" dirty="0">
                <a:solidFill>
                  <a:prstClr val="black"/>
                </a:solidFill>
              </a:rPr>
              <a:t>Oficial de</a:t>
            </a:r>
          </a:p>
          <a:p>
            <a:pPr algn="ctr"/>
            <a:r>
              <a:rPr lang="es-DO" altLang="ko-KR" sz="1600" dirty="0">
                <a:solidFill>
                  <a:prstClr val="black"/>
                </a:solidFill>
              </a:rPr>
              <a:t>Aduanas</a:t>
            </a:r>
          </a:p>
        </p:txBody>
      </p:sp>
      <p:sp>
        <p:nvSpPr>
          <p:cNvPr id="106" name="AutoShape 55"/>
          <p:cNvSpPr>
            <a:spLocks noChangeArrowheads="1"/>
          </p:cNvSpPr>
          <p:nvPr/>
        </p:nvSpPr>
        <p:spPr bwMode="auto">
          <a:xfrm>
            <a:off x="339725" y="5769695"/>
            <a:ext cx="8374063" cy="393700"/>
          </a:xfrm>
          <a:prstGeom prst="roundRect">
            <a:avLst>
              <a:gd name="adj" fmla="val 7412"/>
            </a:avLst>
          </a:prstGeom>
          <a:solidFill>
            <a:srgbClr val="FFFF00">
              <a:alpha val="95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lgn="ctr"/>
            <a:r>
              <a:rPr lang="es-DO" altLang="ko-KR" sz="2800" dirty="0">
                <a:solidFill>
                  <a:srgbClr val="002060"/>
                </a:solidFill>
              </a:rPr>
              <a:t>Otras Instituciones del Gobierno</a:t>
            </a:r>
          </a:p>
        </p:txBody>
      </p:sp>
      <p:pic>
        <p:nvPicPr>
          <p:cNvPr id="55" name="Picture 14" descr="logo-final-dga"/>
          <p:cNvPicPr>
            <a:picLocks noChangeAspect="1" noChangeArrowheads="1"/>
          </p:cNvPicPr>
          <p:nvPr/>
        </p:nvPicPr>
        <p:blipFill>
          <a:blip r:embed="rId4" cstate="print"/>
          <a:srcRect/>
          <a:stretch>
            <a:fillRect/>
          </a:stretch>
        </p:blipFill>
        <p:spPr bwMode="auto">
          <a:xfrm>
            <a:off x="8686293" y="6643710"/>
            <a:ext cx="457739" cy="214290"/>
          </a:xfrm>
          <a:prstGeom prst="rect">
            <a:avLst/>
          </a:prstGeom>
          <a:noFill/>
          <a:ln w="9525">
            <a:noFill/>
            <a:miter lim="800000"/>
            <a:headEnd/>
            <a:tailEnd/>
          </a:ln>
        </p:spPr>
      </p:pic>
    </p:spTree>
    <p:extLst>
      <p:ext uri="{BB962C8B-B14F-4D97-AF65-F5344CB8AC3E}">
        <p14:creationId xmlns:p14="http://schemas.microsoft.com/office/powerpoint/2010/main" xmlns="" val="21519440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00042"/>
            <a:ext cx="8229600" cy="792088"/>
          </a:xfrm>
        </p:spPr>
        <p:txBody>
          <a:bodyPr>
            <a:normAutofit/>
          </a:bodyPr>
          <a:lstStyle/>
          <a:p>
            <a:r>
              <a:rPr lang="es-ES" b="1" dirty="0" smtClean="0"/>
              <a:t>Características Generales</a:t>
            </a:r>
            <a:endParaRPr lang="es-ES"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75212" y="214290"/>
            <a:ext cx="1854506" cy="359980"/>
          </a:xfrm>
          <a:prstGeom prst="rect">
            <a:avLst/>
          </a:prstGeom>
        </p:spPr>
      </p:pic>
      <p:pic>
        <p:nvPicPr>
          <p:cNvPr id="13" name="7 Imagen" descr="aduanas-siga.jpg"/>
          <p:cNvPicPr>
            <a:picLocks noChangeAspect="1"/>
          </p:cNvPicPr>
          <p:nvPr/>
        </p:nvPicPr>
        <p:blipFill>
          <a:blip r:embed="rId4" cstate="print">
            <a:lum bright="28000" contrast="-62000"/>
          </a:blip>
          <a:stretch>
            <a:fillRect/>
          </a:stretch>
        </p:blipFill>
        <p:spPr>
          <a:xfrm>
            <a:off x="714348" y="1690694"/>
            <a:ext cx="6938953" cy="445295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18" name="Diagram 17"/>
          <p:cNvGraphicFramePr/>
          <p:nvPr/>
        </p:nvGraphicFramePr>
        <p:xfrm>
          <a:off x="428596" y="2214554"/>
          <a:ext cx="83058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14" descr="logo-final-dga"/>
          <p:cNvPicPr>
            <a:picLocks noChangeAspect="1" noChangeArrowheads="1"/>
          </p:cNvPicPr>
          <p:nvPr/>
        </p:nvPicPr>
        <p:blipFill>
          <a:blip r:embed="rId9" cstate="print"/>
          <a:srcRect/>
          <a:stretch>
            <a:fillRect/>
          </a:stretch>
        </p:blipFill>
        <p:spPr bwMode="auto">
          <a:xfrm>
            <a:off x="8686293" y="6643710"/>
            <a:ext cx="457739" cy="214290"/>
          </a:xfrm>
          <a:prstGeom prst="rect">
            <a:avLst/>
          </a:prstGeom>
          <a:noFill/>
          <a:ln w="9525">
            <a:noFill/>
            <a:miter lim="800000"/>
            <a:headEnd/>
            <a:tailEnd/>
          </a:ln>
        </p:spPr>
      </p:pic>
      <p:pic>
        <p:nvPicPr>
          <p:cNvPr id="104450" name="Picture 2" descr="http://t2.gstatic.com/images?q=tbn:ANd9GcTSPaiSvS1oBs1AtfPNwxNa09RSEKNcWJLojV1_k_gKE245xL8mdGtcbuY">
            <a:hlinkClick r:id="rId10"/>
          </p:cNvPr>
          <p:cNvPicPr>
            <a:picLocks noChangeAspect="1" noChangeArrowheads="1"/>
          </p:cNvPicPr>
          <p:nvPr/>
        </p:nvPicPr>
        <p:blipFill>
          <a:blip r:embed="rId11"/>
          <a:srcRect/>
          <a:stretch>
            <a:fillRect/>
          </a:stretch>
        </p:blipFill>
        <p:spPr bwMode="auto">
          <a:xfrm>
            <a:off x="7858148" y="2928935"/>
            <a:ext cx="1285852" cy="1071570"/>
          </a:xfrm>
          <a:prstGeom prst="rect">
            <a:avLst/>
          </a:prstGeom>
          <a:noFill/>
        </p:spPr>
      </p:pic>
    </p:spTree>
    <p:extLst>
      <p:ext uri="{BB962C8B-B14F-4D97-AF65-F5344CB8AC3E}">
        <p14:creationId xmlns:p14="http://schemas.microsoft.com/office/powerpoint/2010/main" xmlns="" val="14876906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260648"/>
            <a:ext cx="2339752" cy="454171"/>
          </a:xfrm>
          <a:prstGeom prst="rect">
            <a:avLst/>
          </a:prstGeom>
        </p:spPr>
      </p:pic>
      <p:pic>
        <p:nvPicPr>
          <p:cNvPr id="7" name="7 Imagen" descr="aduanas-siga.jpg"/>
          <p:cNvPicPr>
            <a:picLocks noChangeAspect="1"/>
          </p:cNvPicPr>
          <p:nvPr/>
        </p:nvPicPr>
        <p:blipFill>
          <a:blip r:embed="rId4" cstate="print"/>
          <a:stretch>
            <a:fillRect/>
          </a:stretch>
        </p:blipFill>
        <p:spPr>
          <a:xfrm>
            <a:off x="1338265" y="2361317"/>
            <a:ext cx="5974185" cy="383382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8" name="Diagram 7"/>
          <p:cNvGraphicFramePr/>
          <p:nvPr>
            <p:extLst>
              <p:ext uri="{D42A27DB-BD31-4B8C-83A1-F6EECF244321}">
                <p14:modId xmlns:p14="http://schemas.microsoft.com/office/powerpoint/2010/main" xmlns="" val="441893253"/>
              </p:ext>
            </p:extLst>
          </p:nvPr>
        </p:nvGraphicFramePr>
        <p:xfrm>
          <a:off x="533400" y="2461344"/>
          <a:ext cx="83058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itle 2"/>
          <p:cNvSpPr txBox="1">
            <a:spLocks/>
          </p:cNvSpPr>
          <p:nvPr/>
        </p:nvSpPr>
        <p:spPr>
          <a:xfrm>
            <a:off x="457200" y="714356"/>
            <a:ext cx="8229600" cy="792088"/>
          </a:xfrm>
          <a:prstGeom prst="rect">
            <a:avLst/>
          </a:prstGeom>
        </p:spPr>
        <p:txBody>
          <a:bodyPr vert="horz" lIns="0" rIns="0" bIns="0" anchor="b">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s-ES" b="1" dirty="0" smtClean="0"/>
              <a:t>Características Generales</a:t>
            </a:r>
            <a:endParaRPr lang="es-ES" b="1" dirty="0"/>
          </a:p>
        </p:txBody>
      </p:sp>
      <p:pic>
        <p:nvPicPr>
          <p:cNvPr id="11" name="Picture 14" descr="logo-final-dga"/>
          <p:cNvPicPr>
            <a:picLocks noChangeAspect="1" noChangeArrowheads="1"/>
          </p:cNvPicPr>
          <p:nvPr/>
        </p:nvPicPr>
        <p:blipFill>
          <a:blip r:embed="rId9" cstate="print"/>
          <a:srcRect/>
          <a:stretch>
            <a:fillRect/>
          </a:stretch>
        </p:blipFill>
        <p:spPr bwMode="auto">
          <a:xfrm>
            <a:off x="8686293" y="6643710"/>
            <a:ext cx="457739" cy="214290"/>
          </a:xfrm>
          <a:prstGeom prst="rect">
            <a:avLst/>
          </a:prstGeom>
          <a:noFill/>
          <a:ln w="9525">
            <a:noFill/>
            <a:miter lim="800000"/>
            <a:headEnd/>
            <a:tailEnd/>
          </a:ln>
        </p:spPr>
      </p:pic>
    </p:spTree>
    <p:extLst>
      <p:ext uri="{BB962C8B-B14F-4D97-AF65-F5344CB8AC3E}">
        <p14:creationId xmlns:p14="http://schemas.microsoft.com/office/powerpoint/2010/main" xmlns="" val="33764770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7" name="Picture 5" descr="Ver imagen en tamaño completo">
            <a:hlinkClick r:id="rId4"/>
          </p:cNvPr>
          <p:cNvPicPr>
            <a:picLocks noChangeAspect="1" noChangeArrowheads="1"/>
          </p:cNvPicPr>
          <p:nvPr/>
        </p:nvPicPr>
        <p:blipFill>
          <a:blip r:embed="rId5">
            <a:lum bright="57000" contrast="-79000"/>
          </a:blip>
          <a:srcRect/>
          <a:stretch>
            <a:fillRect/>
          </a:stretch>
        </p:blipFill>
        <p:spPr bwMode="auto">
          <a:xfrm>
            <a:off x="0" y="0"/>
            <a:ext cx="9139565" cy="6858000"/>
          </a:xfrm>
          <a:prstGeom prst="rect">
            <a:avLst/>
          </a:prstGeom>
          <a:noFill/>
        </p:spPr>
      </p:pic>
      <p:sp>
        <p:nvSpPr>
          <p:cNvPr id="3" name="Title 2"/>
          <p:cNvSpPr>
            <a:spLocks noGrp="1"/>
          </p:cNvSpPr>
          <p:nvPr>
            <p:ph type="title"/>
          </p:nvPr>
        </p:nvSpPr>
        <p:spPr>
          <a:xfrm>
            <a:off x="457200" y="218288"/>
            <a:ext cx="8229600" cy="638944"/>
          </a:xfrm>
        </p:spPr>
        <p:txBody>
          <a:bodyPr>
            <a:normAutofit fontScale="90000"/>
          </a:bodyPr>
          <a:lstStyle/>
          <a:p>
            <a:r>
              <a:rPr lang="es-ES" b="1" dirty="0" smtClean="0"/>
              <a:t>Ventanilla Única</a:t>
            </a:r>
            <a:endParaRPr lang="es-ES" b="1" dirty="0"/>
          </a:p>
        </p:txBody>
      </p:sp>
      <p:pic>
        <p:nvPicPr>
          <p:cNvPr id="10" name="Picture 9"/>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575278" y="-24"/>
            <a:ext cx="1568754" cy="304512"/>
          </a:xfrm>
          <a:prstGeom prst="rect">
            <a:avLst/>
          </a:prstGeom>
        </p:spPr>
      </p:pic>
      <p:pic>
        <p:nvPicPr>
          <p:cNvPr id="7" name="Picture 56" descr="empty-red-rectangle"/>
          <p:cNvPicPr preferRelativeResize="0">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69013" y="2493218"/>
            <a:ext cx="2922587" cy="421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18" descr="empty-red-rectangle"/>
          <p:cNvPicPr preferRelativeResize="0">
            <a:picLocks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81000" y="2493218"/>
            <a:ext cx="2759075"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 Box 37"/>
          <p:cNvSpPr txBox="1">
            <a:spLocks noChangeArrowheads="1"/>
          </p:cNvSpPr>
          <p:nvPr/>
        </p:nvSpPr>
        <p:spPr bwMode="auto">
          <a:xfrm>
            <a:off x="409575" y="2083643"/>
            <a:ext cx="46545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latinLnBrk="0"/>
            <a:r>
              <a:rPr kumimoji="0" lang="es-DO" altLang="ko-KR" sz="1400">
                <a:solidFill>
                  <a:schemeClr val="bg1"/>
                </a:solidFill>
                <a:ea typeface="휴먼엑스포" pitchFamily="18" charset="-127"/>
              </a:rPr>
              <a:t>Advantage – Single Window</a:t>
            </a:r>
          </a:p>
        </p:txBody>
      </p:sp>
      <p:pic>
        <p:nvPicPr>
          <p:cNvPr id="13" name="Picture 76" descr="mnz044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54075" y="3393380"/>
            <a:ext cx="461121" cy="3393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Rectangle 11"/>
          <p:cNvSpPr>
            <a:spLocks noChangeArrowheads="1"/>
          </p:cNvSpPr>
          <p:nvPr/>
        </p:nvSpPr>
        <p:spPr bwMode="auto">
          <a:xfrm>
            <a:off x="579415" y="4967300"/>
            <a:ext cx="849313" cy="247650"/>
          </a:xfrm>
          <a:prstGeom prst="rect">
            <a:avLst/>
          </a:prstGeom>
          <a:noFill/>
          <a:ln w="22225" algn="ctr">
            <a:noFill/>
            <a:miter lim="800000"/>
            <a:headEnd/>
            <a:tailEnd/>
          </a:ln>
          <a:effectLst/>
        </p:spPr>
        <p:txBody>
          <a:bodyPr wrap="none" anchor="ctr"/>
          <a:lstStyle/>
          <a:p>
            <a:pPr>
              <a:defRPr/>
            </a:pPr>
            <a:r>
              <a:rPr lang="es-DO" altLang="ko-KR" sz="1200" b="1" dirty="0" err="1" smtClean="0">
                <a:effectLst>
                  <a:outerShdw blurRad="38100" dist="38100" dir="2700000" algn="tl">
                    <a:srgbClr val="C0C0C0"/>
                  </a:outerShdw>
                </a:effectLst>
                <a:ea typeface="바탕" pitchFamily="18" charset="-127"/>
                <a:cs typeface="HY태고딕"/>
              </a:rPr>
              <a:t>Consolidador</a:t>
            </a:r>
            <a:endParaRPr lang="es-DO" altLang="ko-KR" sz="1200" b="1" dirty="0">
              <a:effectLst>
                <a:outerShdw blurRad="38100" dist="38100" dir="2700000" algn="tl">
                  <a:srgbClr val="C0C0C0"/>
                </a:outerShdw>
              </a:effectLst>
              <a:ea typeface="바탕" pitchFamily="18" charset="-127"/>
              <a:cs typeface="HY태고딕"/>
            </a:endParaRPr>
          </a:p>
        </p:txBody>
      </p:sp>
      <p:pic>
        <p:nvPicPr>
          <p:cNvPr id="15" name="Picture 86" descr="stk311276rkn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914376" y="2875807"/>
            <a:ext cx="228600" cy="3352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3"/>
          <p:cNvSpPr>
            <a:spLocks noChangeArrowheads="1"/>
          </p:cNvSpPr>
          <p:nvPr/>
        </p:nvSpPr>
        <p:spPr bwMode="auto">
          <a:xfrm>
            <a:off x="733425" y="3140968"/>
            <a:ext cx="849313" cy="247650"/>
          </a:xfrm>
          <a:prstGeom prst="rect">
            <a:avLst/>
          </a:prstGeom>
          <a:noFill/>
          <a:ln w="22225" algn="ctr">
            <a:noFill/>
            <a:miter lim="800000"/>
            <a:headEnd/>
            <a:tailEnd/>
          </a:ln>
          <a:effectLst/>
        </p:spPr>
        <p:txBody>
          <a:bodyPr wrap="none" anchor="ctr"/>
          <a:lstStyle/>
          <a:p>
            <a:pPr>
              <a:defRPr/>
            </a:pPr>
            <a:r>
              <a:rPr lang="es-DO" altLang="ko-KR" sz="1100" b="1" dirty="0">
                <a:effectLst>
                  <a:outerShdw blurRad="38100" dist="38100" dir="2700000" algn="tl">
                    <a:srgbClr val="C0C0C0"/>
                  </a:outerShdw>
                </a:effectLst>
                <a:ea typeface="바탕" pitchFamily="18" charset="-127"/>
                <a:cs typeface="HY태고딕"/>
              </a:rPr>
              <a:t>Aerolíneas</a:t>
            </a:r>
          </a:p>
        </p:txBody>
      </p:sp>
      <p:sp>
        <p:nvSpPr>
          <p:cNvPr id="17" name="Rectangle 14"/>
          <p:cNvSpPr>
            <a:spLocks noChangeArrowheads="1"/>
          </p:cNvSpPr>
          <p:nvPr/>
        </p:nvSpPr>
        <p:spPr bwMode="auto">
          <a:xfrm>
            <a:off x="577850" y="2637681"/>
            <a:ext cx="1279506" cy="219815"/>
          </a:xfrm>
          <a:prstGeom prst="rect">
            <a:avLst/>
          </a:prstGeom>
          <a:noFill/>
          <a:ln w="22225" algn="ctr">
            <a:noFill/>
            <a:miter lim="800000"/>
            <a:headEnd/>
            <a:tailEnd/>
          </a:ln>
          <a:effectLst/>
        </p:spPr>
        <p:txBody>
          <a:bodyPr wrap="none" anchor="ctr"/>
          <a:lstStyle/>
          <a:p>
            <a:pPr>
              <a:defRPr/>
            </a:pPr>
            <a:r>
              <a:rPr lang="es-DO" altLang="ko-KR" sz="1050" b="1" dirty="0">
                <a:effectLst>
                  <a:outerShdw blurRad="38100" dist="38100" dir="2700000" algn="tl">
                    <a:srgbClr val="C0C0C0"/>
                  </a:outerShdw>
                </a:effectLst>
                <a:ea typeface="바탕" pitchFamily="18" charset="-127"/>
                <a:cs typeface="HY태고딕"/>
              </a:rPr>
              <a:t>Líneas embarcadoras</a:t>
            </a:r>
          </a:p>
        </p:txBody>
      </p:sp>
      <p:grpSp>
        <p:nvGrpSpPr>
          <p:cNvPr id="4" name="Group 15"/>
          <p:cNvGrpSpPr>
            <a:grpSpLocks/>
          </p:cNvGrpSpPr>
          <p:nvPr/>
        </p:nvGrpSpPr>
        <p:grpSpPr bwMode="auto">
          <a:xfrm>
            <a:off x="817563" y="4525292"/>
            <a:ext cx="595312" cy="414338"/>
            <a:chOff x="4824" y="1554"/>
            <a:chExt cx="451" cy="351"/>
          </a:xfrm>
        </p:grpSpPr>
        <p:pic>
          <p:nvPicPr>
            <p:cNvPr id="19" name="Picture 16" descr="PC new"/>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24" y="1554"/>
              <a:ext cx="259" cy="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7" descr="사람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127" y="1706"/>
              <a:ext cx="148"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 name="Picture 19"/>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940175" y="3447306"/>
            <a:ext cx="666750"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20"/>
          <p:cNvGrpSpPr>
            <a:grpSpLocks/>
          </p:cNvGrpSpPr>
          <p:nvPr/>
        </p:nvGrpSpPr>
        <p:grpSpPr bwMode="auto">
          <a:xfrm>
            <a:off x="4095750" y="4349006"/>
            <a:ext cx="1154113" cy="831850"/>
            <a:chOff x="1622" y="2381"/>
            <a:chExt cx="1807" cy="1416"/>
          </a:xfrm>
        </p:grpSpPr>
        <p:pic>
          <p:nvPicPr>
            <p:cNvPr id="23" name="Picture 21"/>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1622" y="2381"/>
              <a:ext cx="1799" cy="1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2" descr="Globe sm"/>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2201" y="2518"/>
              <a:ext cx="652" cy="8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3" descr="ServerProcess01"/>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2676" y="2964"/>
              <a:ext cx="753" cy="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4" descr="stocks line graph chart icon"/>
            <p:cNvPicPr>
              <a:picLocks noChangeAspect="1" noChangeArrowheads="1"/>
            </p:cNvPicPr>
            <p:nvPr/>
          </p:nvPicPr>
          <p:blipFill>
            <a:blip r:embed="rId16" cstate="print">
              <a:extLst>
                <a:ext uri="{28A0092B-C50C-407E-A947-70E740481C1C}">
                  <a14:useLocalDpi xmlns="" xmlns:a14="http://schemas.microsoft.com/office/drawing/2010/main" val="0"/>
                </a:ext>
              </a:extLst>
            </a:blip>
            <a:srcRect/>
            <a:stretch>
              <a:fillRect/>
            </a:stretch>
          </p:blipFill>
          <p:spPr bwMode="auto">
            <a:xfrm>
              <a:off x="2293" y="3183"/>
              <a:ext cx="450" cy="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5" descr="XP icon window"/>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2274" y="2789"/>
              <a:ext cx="363" cy="3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6" descr="developer Tools toolbox"/>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1845" y="2618"/>
              <a:ext cx="437" cy="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9" name="Picture 27"/>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4662488" y="3447306"/>
            <a:ext cx="666750" cy="582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 name="Oval 28"/>
          <p:cNvSpPr>
            <a:spLocks noChangeArrowheads="1"/>
          </p:cNvSpPr>
          <p:nvPr/>
        </p:nvSpPr>
        <p:spPr bwMode="auto">
          <a:xfrm>
            <a:off x="3981450" y="3171081"/>
            <a:ext cx="1347788" cy="280987"/>
          </a:xfrm>
          <a:prstGeom prst="ellipse">
            <a:avLst/>
          </a:prstGeom>
          <a:gradFill rotWithShape="1">
            <a:gsLst>
              <a:gs pos="0">
                <a:srgbClr val="CC99FF"/>
              </a:gs>
              <a:gs pos="100000">
                <a:srgbClr val="FFFFFF"/>
              </a:gs>
            </a:gsLst>
            <a:lin ang="5400000" scaled="1"/>
          </a:gradFill>
          <a:ln w="22225" algn="ctr">
            <a:noFill/>
            <a:round/>
            <a:headEnd/>
            <a:tailEnd/>
          </a:ln>
          <a:effectLst/>
        </p:spPr>
        <p:txBody>
          <a:bodyPr wrap="none" anchor="ctr"/>
          <a:lstStyle/>
          <a:p>
            <a:pPr algn="ctr">
              <a:defRPr/>
            </a:pPr>
            <a:r>
              <a:rPr lang="es-DO" altLang="ko-KR" sz="1200" b="1" dirty="0">
                <a:effectLst>
                  <a:outerShdw blurRad="38100" dist="38100" dir="2700000" algn="tl">
                    <a:srgbClr val="FFFFFF"/>
                  </a:outerShdw>
                </a:effectLst>
                <a:ea typeface="굴림" pitchFamily="50" charset="-127"/>
                <a:cs typeface="+mn-cs"/>
              </a:rPr>
              <a:t>Ventanilla </a:t>
            </a:r>
            <a:r>
              <a:rPr lang="es-DO" altLang="ko-KR" sz="1200" b="1" dirty="0" err="1">
                <a:effectLst>
                  <a:outerShdw blurRad="38100" dist="38100" dir="2700000" algn="tl">
                    <a:srgbClr val="FFFFFF"/>
                  </a:outerShdw>
                </a:effectLst>
                <a:ea typeface="굴림" pitchFamily="50" charset="-127"/>
                <a:cs typeface="+mn-cs"/>
              </a:rPr>
              <a:t>Unica</a:t>
            </a:r>
            <a:endParaRPr lang="es-DO" altLang="ko-KR" sz="1200" b="1" dirty="0">
              <a:effectLst>
                <a:outerShdw blurRad="38100" dist="38100" dir="2700000" algn="tl">
                  <a:srgbClr val="FFFFFF"/>
                </a:outerShdw>
              </a:effectLst>
              <a:ea typeface="굴림" pitchFamily="50" charset="-127"/>
              <a:cs typeface="+mn-cs"/>
            </a:endParaRPr>
          </a:p>
        </p:txBody>
      </p:sp>
      <p:sp>
        <p:nvSpPr>
          <p:cNvPr id="31" name="Oval 29"/>
          <p:cNvSpPr>
            <a:spLocks noChangeArrowheads="1"/>
          </p:cNvSpPr>
          <p:nvPr/>
        </p:nvSpPr>
        <p:spPr bwMode="auto">
          <a:xfrm>
            <a:off x="4059238" y="4148981"/>
            <a:ext cx="1347787" cy="280987"/>
          </a:xfrm>
          <a:prstGeom prst="ellipse">
            <a:avLst/>
          </a:prstGeom>
          <a:gradFill rotWithShape="1">
            <a:gsLst>
              <a:gs pos="0">
                <a:srgbClr val="CC99FF"/>
              </a:gs>
              <a:gs pos="100000">
                <a:srgbClr val="FFFFFF"/>
              </a:gs>
            </a:gsLst>
            <a:lin ang="5400000" scaled="1"/>
          </a:gradFill>
          <a:ln w="22225" algn="ctr">
            <a:noFill/>
            <a:round/>
            <a:headEnd/>
            <a:tailEnd/>
          </a:ln>
          <a:effectLst/>
        </p:spPr>
        <p:txBody>
          <a:bodyPr wrap="none" anchor="ctr"/>
          <a:lstStyle/>
          <a:p>
            <a:pPr algn="ctr">
              <a:defRPr/>
            </a:pPr>
            <a:r>
              <a:rPr lang="es-DO" altLang="ko-KR" sz="1200" b="1">
                <a:effectLst>
                  <a:outerShdw blurRad="38100" dist="38100" dir="2700000" algn="tl">
                    <a:srgbClr val="FFFFFF"/>
                  </a:outerShdw>
                </a:effectLst>
                <a:ea typeface="굴림" pitchFamily="50" charset="-127"/>
                <a:cs typeface="+mn-cs"/>
              </a:rPr>
              <a:t>DGA</a:t>
            </a:r>
          </a:p>
        </p:txBody>
      </p:sp>
      <p:pic>
        <p:nvPicPr>
          <p:cNvPr id="32" name="Picture 33" descr="arrow 12 green arrow light edges"/>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2105025" y="4085481"/>
            <a:ext cx="1752600" cy="417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5" descr="arrow 12 blue arrow light edges"/>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1955800" y="3059956"/>
            <a:ext cx="1863725"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81" descr="01350054"/>
          <p:cNvPicPr>
            <a:picLocks noChangeAspect="1" noChangeArrowheads="1"/>
          </p:cNvPicPr>
          <p:nvPr/>
        </p:nvPicPr>
        <p:blipFill>
          <a:blip r:embed="rId21" cstate="print">
            <a:extLst>
              <a:ext uri="{28A0092B-C50C-407E-A947-70E740481C1C}">
                <a14:useLocalDpi xmlns="" xmlns:a14="http://schemas.microsoft.com/office/drawing/2010/main" val="0"/>
              </a:ext>
            </a:extLst>
          </a:blip>
          <a:srcRect/>
          <a:stretch>
            <a:fillRect/>
          </a:stretch>
        </p:blipFill>
        <p:spPr bwMode="auto">
          <a:xfrm>
            <a:off x="7518400" y="3786190"/>
            <a:ext cx="468313" cy="43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83" descr="j0223456"/>
          <p:cNvPicPr preferRelativeResize="0">
            <a:picLocks noChangeArrowheads="1"/>
          </p:cNvPicPr>
          <p:nvPr/>
        </p:nvPicPr>
        <p:blipFill>
          <a:blip r:embed="rId22" cstate="print">
            <a:extLst>
              <a:ext uri="{28A0092B-C50C-407E-A947-70E740481C1C}">
                <a14:useLocalDpi xmlns="" xmlns:a14="http://schemas.microsoft.com/office/drawing/2010/main" val="0"/>
              </a:ext>
            </a:extLst>
          </a:blip>
          <a:srcRect/>
          <a:stretch>
            <a:fillRect/>
          </a:stretch>
        </p:blipFill>
        <p:spPr bwMode="auto">
          <a:xfrm>
            <a:off x="6973888" y="2714620"/>
            <a:ext cx="669946" cy="716809"/>
          </a:xfrm>
          <a:prstGeom prst="rect">
            <a:avLst/>
          </a:prstGeom>
          <a:solidFill>
            <a:srgbClr val="DDFFF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37" name="Picture 88" descr="j0089266"/>
          <p:cNvPicPr preferRelativeResize="0">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7572396" y="4500570"/>
            <a:ext cx="587375" cy="547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95" descr="j0089266"/>
          <p:cNvPicPr preferRelativeResize="0">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8128029" y="3071810"/>
            <a:ext cx="587375"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09" descr="j0089266"/>
          <p:cNvPicPr preferRelativeResize="0">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7358082" y="5286388"/>
            <a:ext cx="587375" cy="547688"/>
          </a:xfrm>
          <a:prstGeom prst="rect">
            <a:avLst/>
          </a:prstGeom>
          <a:solidFill>
            <a:srgbClr val="DDFFFF"/>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40" name="Picture 130" descr="j0089266"/>
          <p:cNvPicPr preferRelativeResize="0">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6627831" y="5788868"/>
            <a:ext cx="587375"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57"/>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257425" y="2713881"/>
            <a:ext cx="3587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58"/>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257425" y="3609231"/>
            <a:ext cx="381000"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59"/>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257425" y="5522168"/>
            <a:ext cx="3492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 name="Rectangle 60"/>
          <p:cNvSpPr>
            <a:spLocks noChangeArrowheads="1"/>
          </p:cNvSpPr>
          <p:nvPr/>
        </p:nvSpPr>
        <p:spPr bwMode="auto">
          <a:xfrm>
            <a:off x="1876425" y="3155206"/>
            <a:ext cx="12922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lgn="ctr">
                <a:solidFill>
                  <a:srgbClr val="000000"/>
                </a:solidFill>
                <a:miter lim="800000"/>
                <a:headEnd/>
                <a:tailEnd/>
              </a14:hiddenLine>
            </a:ext>
          </a:extLst>
        </p:spPr>
        <p:txBody>
          <a:bodyPr wrap="none">
            <a:spAutoFit/>
          </a:bodyPr>
          <a:lstStyle/>
          <a:p>
            <a:pPr algn="ctr"/>
            <a:r>
              <a:rPr lang="es-DO" altLang="ko-KR" sz="1000" b="1">
                <a:ea typeface="HY태고딕"/>
                <a:cs typeface="HY태고딕"/>
              </a:rPr>
              <a:t>MANIFIESTO</a:t>
            </a:r>
          </a:p>
          <a:p>
            <a:pPr algn="ctr"/>
            <a:r>
              <a:rPr lang="es-DO" altLang="ko-KR" sz="1000" b="1">
                <a:ea typeface="HY태고딕"/>
                <a:cs typeface="HY태고딕"/>
              </a:rPr>
              <a:t>INTERNACIONAL</a:t>
            </a:r>
          </a:p>
        </p:txBody>
      </p:sp>
      <p:sp>
        <p:nvSpPr>
          <p:cNvPr id="50" name="Rectangle 61"/>
          <p:cNvSpPr>
            <a:spLocks noChangeArrowheads="1"/>
          </p:cNvSpPr>
          <p:nvPr/>
        </p:nvSpPr>
        <p:spPr bwMode="auto">
          <a:xfrm>
            <a:off x="1800225" y="4074368"/>
            <a:ext cx="13462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lgn="ctr">
                <a:solidFill>
                  <a:srgbClr val="000000"/>
                </a:solidFill>
                <a:miter lim="800000"/>
                <a:headEnd/>
                <a:tailEnd/>
              </a14:hiddenLine>
            </a:ext>
          </a:extLst>
        </p:spPr>
        <p:txBody>
          <a:bodyPr wrap="none">
            <a:spAutoFit/>
          </a:bodyPr>
          <a:lstStyle/>
          <a:p>
            <a:pPr algn="ctr"/>
            <a:r>
              <a:rPr lang="es-DO" altLang="ko-KR" sz="1000" b="1">
                <a:ea typeface="HY태고딕"/>
                <a:cs typeface="HY태고딕"/>
              </a:rPr>
              <a:t>REPORTE</a:t>
            </a:r>
          </a:p>
          <a:p>
            <a:pPr algn="ctr"/>
            <a:r>
              <a:rPr lang="es-DO" altLang="ko-KR" sz="1000" b="1">
                <a:ea typeface="HY태고딕"/>
                <a:cs typeface="HY태고딕"/>
              </a:rPr>
              <a:t>SALIDA/LLEGADA</a:t>
            </a:r>
          </a:p>
        </p:txBody>
      </p:sp>
      <p:sp>
        <p:nvSpPr>
          <p:cNvPr id="51" name="Rectangle 63"/>
          <p:cNvSpPr>
            <a:spLocks noChangeArrowheads="1"/>
          </p:cNvSpPr>
          <p:nvPr/>
        </p:nvSpPr>
        <p:spPr bwMode="auto">
          <a:xfrm>
            <a:off x="7015164" y="3357562"/>
            <a:ext cx="485794" cy="248397"/>
          </a:xfrm>
          <a:prstGeom prst="rect">
            <a:avLst/>
          </a:prstGeom>
          <a:noFill/>
          <a:ln w="22225" algn="ctr">
            <a:noFill/>
            <a:miter lim="800000"/>
            <a:headEnd/>
            <a:tailEnd/>
          </a:ln>
          <a:effectLst/>
        </p:spPr>
        <p:txBody>
          <a:bodyPr wrap="none" anchor="ctr"/>
          <a:lstStyle/>
          <a:p>
            <a:pPr>
              <a:defRPr/>
            </a:pPr>
            <a:r>
              <a:rPr lang="es-DO" altLang="ko-KR" sz="1050" b="1" dirty="0">
                <a:effectLst>
                  <a:outerShdw blurRad="38100" dist="38100" dir="2700000" algn="tl">
                    <a:srgbClr val="C0C0C0"/>
                  </a:outerShdw>
                </a:effectLst>
                <a:ea typeface="바탕" pitchFamily="18" charset="-127"/>
                <a:cs typeface="HY태고딕"/>
              </a:rPr>
              <a:t>CESA</a:t>
            </a:r>
          </a:p>
        </p:txBody>
      </p:sp>
      <p:sp>
        <p:nvSpPr>
          <p:cNvPr id="52" name="Rectangle 64"/>
          <p:cNvSpPr>
            <a:spLocks noChangeArrowheads="1"/>
          </p:cNvSpPr>
          <p:nvPr/>
        </p:nvSpPr>
        <p:spPr bwMode="auto">
          <a:xfrm>
            <a:off x="7556501" y="4214818"/>
            <a:ext cx="515961" cy="276979"/>
          </a:xfrm>
          <a:prstGeom prst="rect">
            <a:avLst/>
          </a:prstGeom>
          <a:noFill/>
          <a:ln w="22225" algn="ctr">
            <a:noFill/>
            <a:miter lim="800000"/>
            <a:headEnd/>
            <a:tailEnd/>
          </a:ln>
          <a:effectLst/>
        </p:spPr>
        <p:txBody>
          <a:bodyPr wrap="none" anchor="ctr"/>
          <a:lstStyle/>
          <a:p>
            <a:pPr>
              <a:defRPr/>
            </a:pPr>
            <a:r>
              <a:rPr lang="es-DO" altLang="ko-KR" sz="1100" b="1" dirty="0">
                <a:effectLst>
                  <a:outerShdw blurRad="38100" dist="38100" dir="2700000" algn="tl">
                    <a:srgbClr val="C0C0C0"/>
                  </a:outerShdw>
                </a:effectLst>
                <a:ea typeface="바탕" pitchFamily="18" charset="-127"/>
                <a:cs typeface="HY태고딕"/>
              </a:rPr>
              <a:t>CESEP</a:t>
            </a:r>
          </a:p>
        </p:txBody>
      </p:sp>
      <p:sp>
        <p:nvSpPr>
          <p:cNvPr id="53" name="Rectangle 65"/>
          <p:cNvSpPr>
            <a:spLocks noChangeArrowheads="1"/>
          </p:cNvSpPr>
          <p:nvPr/>
        </p:nvSpPr>
        <p:spPr bwMode="auto">
          <a:xfrm>
            <a:off x="8072462" y="3571876"/>
            <a:ext cx="849313" cy="247650"/>
          </a:xfrm>
          <a:prstGeom prst="rect">
            <a:avLst/>
          </a:prstGeom>
          <a:noFill/>
          <a:ln w="22225" algn="ctr">
            <a:noFill/>
            <a:miter lim="800000"/>
            <a:headEnd/>
            <a:tailEnd/>
          </a:ln>
          <a:effectLst/>
        </p:spPr>
        <p:txBody>
          <a:bodyPr wrap="none" anchor="ctr"/>
          <a:lstStyle/>
          <a:p>
            <a:pPr>
              <a:defRPr/>
            </a:pPr>
            <a:r>
              <a:rPr lang="es-DO" altLang="ko-KR" sz="1050" b="1" dirty="0">
                <a:effectLst>
                  <a:outerShdw blurRad="38100" dist="38100" dir="2700000" algn="tl">
                    <a:srgbClr val="C0C0C0"/>
                  </a:outerShdw>
                </a:effectLst>
                <a:ea typeface="바탕" pitchFamily="18" charset="-127"/>
                <a:cs typeface="HY태고딕"/>
              </a:rPr>
              <a:t>DNCD</a:t>
            </a:r>
          </a:p>
        </p:txBody>
      </p:sp>
      <p:sp>
        <p:nvSpPr>
          <p:cNvPr id="54" name="Rectangle 66"/>
          <p:cNvSpPr>
            <a:spLocks noChangeArrowheads="1"/>
          </p:cNvSpPr>
          <p:nvPr/>
        </p:nvSpPr>
        <p:spPr bwMode="auto">
          <a:xfrm>
            <a:off x="7627938" y="5000636"/>
            <a:ext cx="849312" cy="247650"/>
          </a:xfrm>
          <a:prstGeom prst="rect">
            <a:avLst/>
          </a:prstGeom>
          <a:noFill/>
          <a:ln w="22225" algn="ctr">
            <a:noFill/>
            <a:miter lim="800000"/>
            <a:headEnd/>
            <a:tailEnd/>
          </a:ln>
          <a:effectLst/>
        </p:spPr>
        <p:txBody>
          <a:bodyPr wrap="none" anchor="ctr"/>
          <a:lstStyle/>
          <a:p>
            <a:pPr>
              <a:defRPr/>
            </a:pPr>
            <a:r>
              <a:rPr lang="es-DO" altLang="ko-KR" sz="1100" b="1" dirty="0">
                <a:effectLst>
                  <a:outerShdw blurRad="38100" dist="38100" dir="2700000" algn="tl">
                    <a:srgbClr val="C0C0C0"/>
                  </a:outerShdw>
                </a:effectLst>
                <a:ea typeface="바탕" pitchFamily="18" charset="-127"/>
                <a:cs typeface="+mn-cs"/>
              </a:rPr>
              <a:t>Estación cuarentena</a:t>
            </a:r>
          </a:p>
        </p:txBody>
      </p:sp>
      <p:sp>
        <p:nvSpPr>
          <p:cNvPr id="55" name="Rectangle 67"/>
          <p:cNvSpPr>
            <a:spLocks noChangeArrowheads="1"/>
          </p:cNvSpPr>
          <p:nvPr/>
        </p:nvSpPr>
        <p:spPr bwMode="auto">
          <a:xfrm>
            <a:off x="7151711" y="5753118"/>
            <a:ext cx="849313" cy="247650"/>
          </a:xfrm>
          <a:prstGeom prst="rect">
            <a:avLst/>
          </a:prstGeom>
          <a:noFill/>
          <a:ln w="22225" algn="ctr">
            <a:noFill/>
            <a:miter lim="800000"/>
            <a:headEnd/>
            <a:tailEnd/>
          </a:ln>
          <a:effectLst/>
        </p:spPr>
        <p:txBody>
          <a:bodyPr wrap="none" anchor="ctr"/>
          <a:lstStyle/>
          <a:p>
            <a:pPr>
              <a:defRPr/>
            </a:pPr>
            <a:r>
              <a:rPr lang="es-DO" altLang="ko-KR" sz="1050" b="1" dirty="0" smtClean="0">
                <a:effectLst>
                  <a:outerShdw blurRad="38100" dist="38100" dir="2700000" algn="tl">
                    <a:srgbClr val="C0C0C0"/>
                  </a:outerShdw>
                </a:effectLst>
                <a:ea typeface="바탕" pitchFamily="18" charset="-127"/>
                <a:cs typeface="HY태고딕"/>
              </a:rPr>
              <a:t>Medio Ambiente / Aduana Verde</a:t>
            </a:r>
            <a:endParaRPr lang="es-DO" altLang="ko-KR" sz="1050" b="1" dirty="0">
              <a:effectLst>
                <a:outerShdw blurRad="38100" dist="38100" dir="2700000" algn="tl">
                  <a:srgbClr val="C0C0C0"/>
                </a:outerShdw>
              </a:effectLst>
              <a:ea typeface="바탕" pitchFamily="18" charset="-127"/>
              <a:cs typeface="HY태고딕"/>
            </a:endParaRPr>
          </a:p>
        </p:txBody>
      </p:sp>
      <p:sp>
        <p:nvSpPr>
          <p:cNvPr id="56" name="Rectangle 68"/>
          <p:cNvSpPr>
            <a:spLocks noChangeArrowheads="1"/>
          </p:cNvSpPr>
          <p:nvPr/>
        </p:nvSpPr>
        <p:spPr bwMode="auto">
          <a:xfrm>
            <a:off x="6497638" y="6279406"/>
            <a:ext cx="1717700" cy="292866"/>
          </a:xfrm>
          <a:prstGeom prst="rect">
            <a:avLst/>
          </a:prstGeom>
          <a:noFill/>
          <a:ln w="22225" algn="ctr">
            <a:noFill/>
            <a:miter lim="800000"/>
            <a:headEnd/>
            <a:tailEnd/>
          </a:ln>
          <a:effectLst/>
        </p:spPr>
        <p:txBody>
          <a:bodyPr wrap="none" anchor="ctr"/>
          <a:lstStyle/>
          <a:p>
            <a:pPr>
              <a:defRPr/>
            </a:pPr>
            <a:r>
              <a:rPr lang="es-DO" altLang="ko-KR" sz="1100" b="1" dirty="0" smtClean="0">
                <a:effectLst>
                  <a:outerShdw blurRad="38100" dist="38100" dir="2700000" algn="tl">
                    <a:srgbClr val="C0C0C0"/>
                  </a:outerShdw>
                </a:effectLst>
                <a:ea typeface="바탕" pitchFamily="18" charset="-127"/>
                <a:cs typeface="HY태고딕"/>
              </a:rPr>
              <a:t>Agricultura  / Salud</a:t>
            </a:r>
            <a:endParaRPr lang="es-DO" altLang="ko-KR" sz="1100" b="1" dirty="0">
              <a:effectLst>
                <a:outerShdw blurRad="38100" dist="38100" dir="2700000" algn="tl">
                  <a:srgbClr val="C0C0C0"/>
                </a:outerShdw>
              </a:effectLst>
              <a:ea typeface="바탕" pitchFamily="18" charset="-127"/>
              <a:cs typeface="HY태고딕"/>
            </a:endParaRPr>
          </a:p>
        </p:txBody>
      </p:sp>
      <p:sp>
        <p:nvSpPr>
          <p:cNvPr id="57" name="Rectangle 11"/>
          <p:cNvSpPr>
            <a:spLocks noChangeArrowheads="1"/>
          </p:cNvSpPr>
          <p:nvPr/>
        </p:nvSpPr>
        <p:spPr bwMode="auto">
          <a:xfrm>
            <a:off x="436539" y="5773068"/>
            <a:ext cx="1635131" cy="227700"/>
          </a:xfrm>
          <a:prstGeom prst="rect">
            <a:avLst/>
          </a:prstGeom>
          <a:noFill/>
          <a:ln w="22225" algn="ctr">
            <a:noFill/>
            <a:miter lim="800000"/>
            <a:headEnd/>
            <a:tailEnd/>
          </a:ln>
          <a:effectLst/>
        </p:spPr>
        <p:txBody>
          <a:bodyPr wrap="none" anchor="ctr"/>
          <a:lstStyle/>
          <a:p>
            <a:pPr>
              <a:defRPr/>
            </a:pPr>
            <a:r>
              <a:rPr lang="es-DO" altLang="ko-KR" sz="1050" b="1" dirty="0" smtClean="0">
                <a:effectLst>
                  <a:outerShdw blurRad="38100" dist="38100" dir="2700000" algn="tl">
                    <a:srgbClr val="C0C0C0"/>
                  </a:outerShdw>
                </a:effectLst>
                <a:ea typeface="바탕" pitchFamily="18" charset="-127"/>
                <a:cs typeface="HY태고딕"/>
              </a:rPr>
              <a:t>Importador / Exportador</a:t>
            </a:r>
            <a:endParaRPr lang="es-DO" altLang="ko-KR" sz="1050" b="1" dirty="0">
              <a:effectLst>
                <a:outerShdw blurRad="38100" dist="38100" dir="2700000" algn="tl">
                  <a:srgbClr val="C0C0C0"/>
                </a:outerShdw>
              </a:effectLst>
              <a:ea typeface="바탕" pitchFamily="18" charset="-127"/>
              <a:cs typeface="HY태고딕"/>
            </a:endParaRPr>
          </a:p>
        </p:txBody>
      </p:sp>
      <p:grpSp>
        <p:nvGrpSpPr>
          <p:cNvPr id="6" name="Group 15"/>
          <p:cNvGrpSpPr>
            <a:grpSpLocks/>
          </p:cNvGrpSpPr>
          <p:nvPr/>
        </p:nvGrpSpPr>
        <p:grpSpPr bwMode="auto">
          <a:xfrm>
            <a:off x="817563" y="5372116"/>
            <a:ext cx="595312" cy="414338"/>
            <a:chOff x="4824" y="1554"/>
            <a:chExt cx="451" cy="351"/>
          </a:xfrm>
        </p:grpSpPr>
        <p:pic>
          <p:nvPicPr>
            <p:cNvPr id="59" name="Picture 16" descr="PC new"/>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24" y="1554"/>
              <a:ext cx="259" cy="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17" descr="사람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127" y="1706"/>
              <a:ext cx="148"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61" name="Picture 130" descr="j0089266"/>
          <p:cNvPicPr preferRelativeResize="0">
            <a:picLocks noChangeArrowheads="1"/>
          </p:cNvPicPr>
          <p:nvPr/>
        </p:nvPicPr>
        <p:blipFill>
          <a:blip r:embed="rId23" cstate="print">
            <a:extLst>
              <a:ext uri="{28A0092B-C50C-407E-A947-70E740481C1C}">
                <a14:useLocalDpi xmlns="" xmlns:a14="http://schemas.microsoft.com/office/drawing/2010/main" val="0"/>
              </a:ext>
            </a:extLst>
          </a:blip>
          <a:srcRect/>
          <a:stretch>
            <a:fillRect/>
          </a:stretch>
        </p:blipFill>
        <p:spPr bwMode="auto">
          <a:xfrm>
            <a:off x="857224" y="6056465"/>
            <a:ext cx="399955" cy="372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 name="Rectangle 68"/>
          <p:cNvSpPr>
            <a:spLocks noChangeArrowheads="1"/>
          </p:cNvSpPr>
          <p:nvPr/>
        </p:nvSpPr>
        <p:spPr bwMode="auto">
          <a:xfrm>
            <a:off x="428596" y="6421140"/>
            <a:ext cx="1927212" cy="294008"/>
          </a:xfrm>
          <a:prstGeom prst="rect">
            <a:avLst/>
          </a:prstGeom>
          <a:noFill/>
          <a:ln w="22225" algn="ctr">
            <a:noFill/>
            <a:miter lim="800000"/>
            <a:headEnd/>
            <a:tailEnd/>
          </a:ln>
          <a:effectLst/>
        </p:spPr>
        <p:txBody>
          <a:bodyPr wrap="none" anchor="ctr"/>
          <a:lstStyle/>
          <a:p>
            <a:pPr>
              <a:defRPr/>
            </a:pPr>
            <a:r>
              <a:rPr lang="es-DO" altLang="ko-KR" sz="1100" b="1" dirty="0">
                <a:effectLst>
                  <a:outerShdw blurRad="38100" dist="38100" dir="2700000" algn="tl">
                    <a:srgbClr val="C0C0C0"/>
                  </a:outerShdw>
                </a:effectLst>
                <a:ea typeface="바탕" pitchFamily="18" charset="-127"/>
                <a:cs typeface="HY태고딕"/>
              </a:rPr>
              <a:t>Aduanas de </a:t>
            </a:r>
            <a:r>
              <a:rPr lang="es-DO" altLang="ko-KR" sz="1100" b="1" dirty="0" smtClean="0">
                <a:effectLst>
                  <a:outerShdw blurRad="38100" dist="38100" dir="2700000" algn="tl">
                    <a:srgbClr val="C0C0C0"/>
                  </a:outerShdw>
                </a:effectLst>
                <a:ea typeface="바탕" pitchFamily="18" charset="-127"/>
                <a:cs typeface="HY태고딕"/>
              </a:rPr>
              <a:t>otros países</a:t>
            </a:r>
            <a:endParaRPr lang="es-DO" altLang="ko-KR" sz="1100" b="1" dirty="0">
              <a:effectLst>
                <a:outerShdw blurRad="38100" dist="38100" dir="2700000" algn="tl">
                  <a:srgbClr val="C0C0C0"/>
                </a:outerShdw>
              </a:effectLst>
              <a:ea typeface="바탕" pitchFamily="18" charset="-127"/>
              <a:cs typeface="HY태고딕"/>
            </a:endParaRPr>
          </a:p>
        </p:txBody>
      </p:sp>
      <p:graphicFrame>
        <p:nvGraphicFramePr>
          <p:cNvPr id="63" name="Object 162"/>
          <p:cNvGraphicFramePr>
            <a:graphicFrameLocks noChangeAspect="1"/>
          </p:cNvGraphicFramePr>
          <p:nvPr>
            <p:extLst>
              <p:ext uri="{D42A27DB-BD31-4B8C-83A1-F6EECF244321}">
                <p14:modId xmlns="" xmlns:p14="http://schemas.microsoft.com/office/powerpoint/2010/main" val="2407516839"/>
              </p:ext>
            </p:extLst>
          </p:nvPr>
        </p:nvGraphicFramePr>
        <p:xfrm>
          <a:off x="304800" y="1071546"/>
          <a:ext cx="341313" cy="341313"/>
        </p:xfrm>
        <a:graphic>
          <a:graphicData uri="http://schemas.openxmlformats.org/presentationml/2006/ole">
            <p:oleObj spid="_x0000_s100354" name="Image" r:id="rId25" imgW="1207201" imgH="1207201" progId="">
              <p:embed/>
            </p:oleObj>
          </a:graphicData>
        </a:graphic>
      </p:graphicFrame>
      <p:graphicFrame>
        <p:nvGraphicFramePr>
          <p:cNvPr id="64" name="Object 64"/>
          <p:cNvGraphicFramePr>
            <a:graphicFrameLocks noChangeAspect="1"/>
          </p:cNvGraphicFramePr>
          <p:nvPr>
            <p:extLst>
              <p:ext uri="{D42A27DB-BD31-4B8C-83A1-F6EECF244321}">
                <p14:modId xmlns="" xmlns:p14="http://schemas.microsoft.com/office/powerpoint/2010/main" val="841357171"/>
              </p:ext>
            </p:extLst>
          </p:nvPr>
        </p:nvGraphicFramePr>
        <p:xfrm>
          <a:off x="285720" y="1571612"/>
          <a:ext cx="341313" cy="341313"/>
        </p:xfrm>
        <a:graphic>
          <a:graphicData uri="http://schemas.openxmlformats.org/presentationml/2006/ole">
            <p:oleObj spid="_x0000_s100355" name="Image" r:id="rId26" imgW="1207201" imgH="1207201" progId="">
              <p:embed/>
            </p:oleObj>
          </a:graphicData>
        </a:graphic>
      </p:graphicFrame>
      <p:sp>
        <p:nvSpPr>
          <p:cNvPr id="65" name="Text Box 30"/>
          <p:cNvSpPr txBox="1">
            <a:spLocks noChangeArrowheads="1"/>
          </p:cNvSpPr>
          <p:nvPr/>
        </p:nvSpPr>
        <p:spPr bwMode="auto">
          <a:xfrm>
            <a:off x="714348" y="1142984"/>
            <a:ext cx="692948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eaLnBrk="1" hangingPunct="1">
              <a:spcBef>
                <a:spcPct val="50000"/>
              </a:spcBef>
              <a:buClr>
                <a:srgbClr val="FF9900"/>
              </a:buClr>
              <a:buFont typeface="Wingdings" pitchFamily="2" charset="2"/>
              <a:buNone/>
            </a:pPr>
            <a:r>
              <a:rPr kumimoji="0" lang="es-DO" altLang="ko-KR" sz="2000" b="1" dirty="0">
                <a:ea typeface="휴먼엑스포" pitchFamily="18" charset="-127"/>
              </a:rPr>
              <a:t>Punto de entrada único de </a:t>
            </a:r>
            <a:r>
              <a:rPr kumimoji="0" lang="es-DO" altLang="ko-KR" sz="2000" b="1" dirty="0" smtClean="0">
                <a:ea typeface="휴먼엑스포" pitchFamily="18" charset="-127"/>
              </a:rPr>
              <a:t>Importación / Exportación</a:t>
            </a:r>
            <a:endParaRPr kumimoji="0" lang="es-DO" altLang="ko-KR" sz="2000" b="1" dirty="0">
              <a:ea typeface="휴먼엑스포" pitchFamily="18" charset="-127"/>
            </a:endParaRPr>
          </a:p>
        </p:txBody>
      </p:sp>
      <p:sp>
        <p:nvSpPr>
          <p:cNvPr id="66" name="Text Box 30"/>
          <p:cNvSpPr txBox="1">
            <a:spLocks noChangeArrowheads="1"/>
          </p:cNvSpPr>
          <p:nvPr/>
        </p:nvSpPr>
        <p:spPr bwMode="auto">
          <a:xfrm>
            <a:off x="714348" y="1643050"/>
            <a:ext cx="8143932"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eaLnBrk="1" hangingPunct="1">
              <a:spcBef>
                <a:spcPct val="50000"/>
              </a:spcBef>
              <a:buClr>
                <a:srgbClr val="FF9900"/>
              </a:buClr>
              <a:buFont typeface="Wingdings" pitchFamily="2" charset="2"/>
              <a:buNone/>
            </a:pPr>
            <a:r>
              <a:rPr kumimoji="0" lang="es-DO" altLang="ko-KR" sz="2000" b="1" dirty="0">
                <a:ea typeface="휴먼엑스포" pitchFamily="18" charset="-127"/>
              </a:rPr>
              <a:t>Punto de entrada único de datos con otros </a:t>
            </a:r>
            <a:r>
              <a:rPr kumimoji="0" lang="es-DO" altLang="ko-KR" sz="2000" b="1" dirty="0" smtClean="0">
                <a:ea typeface="휴먼엑스포" pitchFamily="18" charset="-127"/>
              </a:rPr>
              <a:t>Países </a:t>
            </a:r>
            <a:r>
              <a:rPr kumimoji="0" lang="es-DO" altLang="ko-KR" sz="2000" b="1" dirty="0">
                <a:ea typeface="휴먼엑스포" pitchFamily="18" charset="-127"/>
              </a:rPr>
              <a:t>/ </a:t>
            </a:r>
            <a:r>
              <a:rPr kumimoji="0" lang="es-DO" altLang="ko-KR" sz="2000" b="1" dirty="0" smtClean="0">
                <a:ea typeface="휴먼엑스포" pitchFamily="18" charset="-127"/>
              </a:rPr>
              <a:t>Empresas</a:t>
            </a:r>
            <a:endParaRPr kumimoji="0" lang="es-DO" altLang="ko-KR" sz="2000" b="1" dirty="0">
              <a:ea typeface="휴먼엑스포" pitchFamily="18" charset="-127"/>
            </a:endParaRPr>
          </a:p>
        </p:txBody>
      </p:sp>
      <p:pic>
        <p:nvPicPr>
          <p:cNvPr id="67" name="Picture 35" descr="arrow 12 blue arrow light edges"/>
          <p:cNvPicPr>
            <a:picLocks noChangeAspect="1" noChangeArrowheads="1"/>
          </p:cNvPicPr>
          <p:nvPr/>
        </p:nvPicPr>
        <p:blipFill>
          <a:blip r:embed="rId20" cstate="print">
            <a:extLst>
              <a:ext uri="{28A0092B-C50C-407E-A947-70E740481C1C}">
                <a14:useLocalDpi xmlns="" xmlns:a14="http://schemas.microsoft.com/office/drawing/2010/main" val="0"/>
              </a:ext>
            </a:extLst>
          </a:blip>
          <a:srcRect/>
          <a:stretch>
            <a:fillRect/>
          </a:stretch>
        </p:blipFill>
        <p:spPr bwMode="auto">
          <a:xfrm>
            <a:off x="2028825" y="4945906"/>
            <a:ext cx="1863725" cy="511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 name="Picture 57"/>
          <p:cNvPicPr>
            <a:picLocks noChangeAspect="1" noChangeArrowheads="1"/>
          </p:cNvPicPr>
          <p:nvPr/>
        </p:nvPicPr>
        <p:blipFill>
          <a:blip r:embed="rId24" cstate="print">
            <a:extLst>
              <a:ext uri="{28A0092B-C50C-407E-A947-70E740481C1C}">
                <a14:useLocalDpi xmlns="" xmlns:a14="http://schemas.microsoft.com/office/drawing/2010/main" val="0"/>
              </a:ext>
            </a:extLst>
          </a:blip>
          <a:srcRect/>
          <a:stretch>
            <a:fillRect/>
          </a:stretch>
        </p:blipFill>
        <p:spPr bwMode="auto">
          <a:xfrm>
            <a:off x="2257425" y="4606181"/>
            <a:ext cx="358775" cy="469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Rectangle 61"/>
          <p:cNvSpPr>
            <a:spLocks noChangeArrowheads="1"/>
          </p:cNvSpPr>
          <p:nvPr/>
        </p:nvSpPr>
        <p:spPr bwMode="auto">
          <a:xfrm>
            <a:off x="2024063" y="5060206"/>
            <a:ext cx="11604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lgn="ctr">
                <a:solidFill>
                  <a:srgbClr val="000000"/>
                </a:solidFill>
                <a:miter lim="800000"/>
                <a:headEnd/>
                <a:tailEnd/>
              </a14:hiddenLine>
            </a:ext>
          </a:extLst>
        </p:spPr>
        <p:txBody>
          <a:bodyPr wrap="none">
            <a:spAutoFit/>
          </a:bodyPr>
          <a:lstStyle/>
          <a:p>
            <a:pPr algn="ctr"/>
            <a:r>
              <a:rPr lang="es-DO" altLang="ko-KR" sz="1000" b="1">
                <a:ea typeface="HY태고딕"/>
                <a:cs typeface="HY태고딕"/>
              </a:rPr>
              <a:t>INFORMACION</a:t>
            </a:r>
          </a:p>
          <a:p>
            <a:pPr algn="ctr"/>
            <a:r>
              <a:rPr lang="es-DO" altLang="ko-KR" sz="1000" b="1">
                <a:ea typeface="HY태고딕"/>
                <a:cs typeface="HY태고딕"/>
              </a:rPr>
              <a:t>INMIGRACION</a:t>
            </a:r>
          </a:p>
        </p:txBody>
      </p:sp>
      <p:pic>
        <p:nvPicPr>
          <p:cNvPr id="70" name="Picture 33" descr="arrow 12 green arrow light edges"/>
          <p:cNvPicPr>
            <a:picLocks noChangeAspect="1" noChangeArrowheads="1"/>
          </p:cNvPicPr>
          <p:nvPr/>
        </p:nvPicPr>
        <p:blipFill>
          <a:blip r:embed="rId19" cstate="print">
            <a:extLst>
              <a:ext uri="{28A0092B-C50C-407E-A947-70E740481C1C}">
                <a14:useLocalDpi xmlns="" xmlns:a14="http://schemas.microsoft.com/office/drawing/2010/main" val="0"/>
              </a:ext>
            </a:extLst>
          </a:blip>
          <a:srcRect/>
          <a:stretch>
            <a:fillRect/>
          </a:stretch>
        </p:blipFill>
        <p:spPr bwMode="auto">
          <a:xfrm>
            <a:off x="2105025" y="5953968"/>
            <a:ext cx="1752600"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18" descr="empty-blue-rectangle"/>
          <p:cNvPicPr preferRelativeResize="0">
            <a:picLocks noChangeArrowheads="1"/>
          </p:cNvPicPr>
          <p:nvPr/>
        </p:nvPicPr>
        <p:blipFill>
          <a:blip r:embed="rId27" cstate="print">
            <a:extLst>
              <a:ext uri="{28A0092B-C50C-407E-A947-70E740481C1C}">
                <a14:useLocalDpi xmlns="" xmlns:a14="http://schemas.microsoft.com/office/drawing/2010/main" val="0"/>
              </a:ext>
            </a:extLst>
          </a:blip>
          <a:srcRect/>
          <a:stretch>
            <a:fillRect/>
          </a:stretch>
        </p:blipFill>
        <p:spPr bwMode="auto">
          <a:xfrm>
            <a:off x="3733800" y="2540843"/>
            <a:ext cx="1871663" cy="378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2" name="Rectangle 61"/>
          <p:cNvSpPr>
            <a:spLocks noChangeArrowheads="1"/>
          </p:cNvSpPr>
          <p:nvPr/>
        </p:nvSpPr>
        <p:spPr bwMode="auto">
          <a:xfrm>
            <a:off x="1958975" y="6039693"/>
            <a:ext cx="12954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2225" algn="ctr">
                <a:solidFill>
                  <a:srgbClr val="000000"/>
                </a:solidFill>
                <a:miter lim="800000"/>
                <a:headEnd/>
                <a:tailEnd/>
              </a14:hiddenLine>
            </a:ext>
          </a:extLst>
        </p:spPr>
        <p:txBody>
          <a:bodyPr wrap="none">
            <a:spAutoFit/>
          </a:bodyPr>
          <a:lstStyle/>
          <a:p>
            <a:pPr algn="ctr"/>
            <a:r>
              <a:rPr lang="es-DO" altLang="ko-KR" sz="1000" b="1">
                <a:ea typeface="HY태고딕"/>
                <a:cs typeface="HY태고딕"/>
              </a:rPr>
              <a:t>APLICACIÓN</a:t>
            </a:r>
          </a:p>
          <a:p>
            <a:pPr algn="ctr"/>
            <a:r>
              <a:rPr lang="es-DO" altLang="ko-KR" sz="1000" b="1">
                <a:ea typeface="HY태고딕"/>
                <a:cs typeface="HY태고딕"/>
              </a:rPr>
              <a:t>DECLARACIONES</a:t>
            </a:r>
          </a:p>
        </p:txBody>
      </p:sp>
      <p:sp>
        <p:nvSpPr>
          <p:cNvPr id="73" name="Oval 7"/>
          <p:cNvSpPr>
            <a:spLocks noChangeArrowheads="1"/>
          </p:cNvSpPr>
          <p:nvPr/>
        </p:nvSpPr>
        <p:spPr bwMode="auto">
          <a:xfrm>
            <a:off x="428625" y="2336056"/>
            <a:ext cx="2740025" cy="280987"/>
          </a:xfrm>
          <a:prstGeom prst="ellipse">
            <a:avLst/>
          </a:prstGeom>
          <a:gradFill rotWithShape="1">
            <a:gsLst>
              <a:gs pos="0">
                <a:srgbClr val="CC99FF"/>
              </a:gs>
              <a:gs pos="100000">
                <a:srgbClr val="FFFFFF"/>
              </a:gs>
            </a:gsLst>
            <a:lin ang="5400000" scaled="1"/>
          </a:gradFill>
          <a:ln w="22225" algn="ctr">
            <a:noFill/>
            <a:round/>
            <a:headEnd/>
            <a:tailEnd/>
          </a:ln>
          <a:effectLst/>
        </p:spPr>
        <p:txBody>
          <a:bodyPr wrap="none" anchor="ctr"/>
          <a:lstStyle/>
          <a:p>
            <a:pPr algn="ctr">
              <a:defRPr/>
            </a:pPr>
            <a:r>
              <a:rPr lang="es-DO" altLang="ko-KR" sz="1600" b="1">
                <a:effectLst>
                  <a:outerShdw blurRad="38100" dist="38100" dir="2700000" algn="tl">
                    <a:srgbClr val="FFFFFF"/>
                  </a:outerShdw>
                </a:effectLst>
                <a:cs typeface="+mn-cs"/>
              </a:rPr>
              <a:t>SITIOS EXTERNOS</a:t>
            </a:r>
            <a:endParaRPr lang="es-DO" altLang="ko-KR" sz="1600" b="1" dirty="0">
              <a:effectLst>
                <a:outerShdw blurRad="38100" dist="38100" dir="2700000" algn="tl">
                  <a:srgbClr val="FFFFFF"/>
                </a:outerShdw>
              </a:effectLst>
              <a:cs typeface="+mn-cs"/>
            </a:endParaRPr>
          </a:p>
        </p:txBody>
      </p:sp>
      <p:sp>
        <p:nvSpPr>
          <p:cNvPr id="74" name="Oval 7"/>
          <p:cNvSpPr>
            <a:spLocks noChangeArrowheads="1"/>
          </p:cNvSpPr>
          <p:nvPr/>
        </p:nvSpPr>
        <p:spPr bwMode="auto">
          <a:xfrm>
            <a:off x="3733800" y="2336056"/>
            <a:ext cx="1824038" cy="280987"/>
          </a:xfrm>
          <a:prstGeom prst="ellipse">
            <a:avLst/>
          </a:prstGeom>
          <a:gradFill rotWithShape="1">
            <a:gsLst>
              <a:gs pos="0">
                <a:srgbClr val="CC99FF"/>
              </a:gs>
              <a:gs pos="100000">
                <a:srgbClr val="FFFFFF"/>
              </a:gs>
            </a:gsLst>
            <a:lin ang="5400000" scaled="1"/>
          </a:gradFill>
          <a:ln w="22225" algn="ctr">
            <a:noFill/>
            <a:round/>
            <a:headEnd/>
            <a:tailEnd/>
          </a:ln>
          <a:effectLst/>
        </p:spPr>
        <p:txBody>
          <a:bodyPr wrap="none" anchor="ctr"/>
          <a:lstStyle/>
          <a:p>
            <a:pPr algn="ctr">
              <a:defRPr/>
            </a:pPr>
            <a:r>
              <a:rPr lang="es-DO" altLang="ko-KR" sz="1200" b="1">
                <a:effectLst>
                  <a:outerShdw blurRad="38100" dist="38100" dir="2700000" algn="tl">
                    <a:srgbClr val="FFFFFF"/>
                  </a:outerShdw>
                </a:effectLst>
                <a:cs typeface="+mn-cs"/>
              </a:rPr>
              <a:t>ADUANAS</a:t>
            </a:r>
          </a:p>
        </p:txBody>
      </p:sp>
      <p:sp>
        <p:nvSpPr>
          <p:cNvPr id="75" name="Oval 7"/>
          <p:cNvSpPr>
            <a:spLocks noChangeArrowheads="1"/>
          </p:cNvSpPr>
          <p:nvPr/>
        </p:nvSpPr>
        <p:spPr bwMode="auto">
          <a:xfrm>
            <a:off x="6248400" y="2336056"/>
            <a:ext cx="2562225" cy="280987"/>
          </a:xfrm>
          <a:prstGeom prst="ellipse">
            <a:avLst/>
          </a:prstGeom>
          <a:gradFill rotWithShape="1">
            <a:gsLst>
              <a:gs pos="0">
                <a:srgbClr val="CC99FF"/>
              </a:gs>
              <a:gs pos="100000">
                <a:srgbClr val="FFFFFF"/>
              </a:gs>
            </a:gsLst>
            <a:lin ang="5400000" scaled="1"/>
          </a:gradFill>
          <a:ln w="22225" algn="ctr">
            <a:noFill/>
            <a:round/>
            <a:headEnd/>
            <a:tailEnd/>
          </a:ln>
          <a:effectLst/>
        </p:spPr>
        <p:txBody>
          <a:bodyPr wrap="none" anchor="ctr"/>
          <a:lstStyle/>
          <a:p>
            <a:pPr algn="ctr">
              <a:defRPr/>
            </a:pPr>
            <a:r>
              <a:rPr lang="es-DO" altLang="ko-KR" sz="1200" b="1" dirty="0">
                <a:effectLst>
                  <a:outerShdw blurRad="38100" dist="38100" dir="2700000" algn="tl">
                    <a:srgbClr val="FFFFFF"/>
                  </a:outerShdw>
                </a:effectLst>
                <a:cs typeface="+mn-cs"/>
              </a:rPr>
              <a:t>OTROS AGENTES</a:t>
            </a:r>
          </a:p>
        </p:txBody>
      </p:sp>
      <p:sp>
        <p:nvSpPr>
          <p:cNvPr id="76" name="Rectangle 11"/>
          <p:cNvSpPr>
            <a:spLocks noChangeArrowheads="1"/>
          </p:cNvSpPr>
          <p:nvPr/>
        </p:nvSpPr>
        <p:spPr bwMode="auto">
          <a:xfrm>
            <a:off x="571472" y="4221228"/>
            <a:ext cx="849313" cy="247650"/>
          </a:xfrm>
          <a:prstGeom prst="rect">
            <a:avLst/>
          </a:prstGeom>
          <a:noFill/>
          <a:ln w="22225" algn="ctr">
            <a:noFill/>
            <a:miter lim="800000"/>
            <a:headEnd/>
            <a:tailEnd/>
          </a:ln>
          <a:effectLst/>
        </p:spPr>
        <p:txBody>
          <a:bodyPr wrap="none" anchor="ctr"/>
          <a:lstStyle/>
          <a:p>
            <a:pPr>
              <a:defRPr/>
            </a:pPr>
            <a:r>
              <a:rPr lang="es-DO" altLang="ko-KR" sz="1200" b="1" dirty="0" smtClean="0">
                <a:effectLst>
                  <a:outerShdw blurRad="38100" dist="38100" dir="2700000" algn="tl">
                    <a:srgbClr val="C0C0C0"/>
                  </a:outerShdw>
                </a:effectLst>
                <a:ea typeface="바탕" pitchFamily="18" charset="-127"/>
                <a:cs typeface="HY태고딕"/>
              </a:rPr>
              <a:t>Agentes Aduanales</a:t>
            </a:r>
            <a:endParaRPr lang="es-DO" altLang="ko-KR" sz="1200" b="1" dirty="0">
              <a:effectLst>
                <a:outerShdw blurRad="38100" dist="38100" dir="2700000" algn="tl">
                  <a:srgbClr val="C0C0C0"/>
                </a:outerShdw>
              </a:effectLst>
              <a:ea typeface="바탕" pitchFamily="18" charset="-127"/>
              <a:cs typeface="HY태고딕"/>
            </a:endParaRPr>
          </a:p>
        </p:txBody>
      </p:sp>
      <p:grpSp>
        <p:nvGrpSpPr>
          <p:cNvPr id="8" name="Group 15"/>
          <p:cNvGrpSpPr>
            <a:grpSpLocks/>
          </p:cNvGrpSpPr>
          <p:nvPr/>
        </p:nvGrpSpPr>
        <p:grpSpPr bwMode="auto">
          <a:xfrm>
            <a:off x="863672" y="3806890"/>
            <a:ext cx="595312" cy="414338"/>
            <a:chOff x="4824" y="1554"/>
            <a:chExt cx="451" cy="351"/>
          </a:xfrm>
        </p:grpSpPr>
        <p:pic>
          <p:nvPicPr>
            <p:cNvPr id="78" name="Picture 16" descr="PC new"/>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824" y="1554"/>
              <a:ext cx="259" cy="3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17" descr="사람2"/>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5127" y="1706"/>
              <a:ext cx="148" cy="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 name="1 Flecha izquierda y derecha"/>
          <p:cNvSpPr/>
          <p:nvPr/>
        </p:nvSpPr>
        <p:spPr>
          <a:xfrm rot="20841040">
            <a:off x="5400788" y="3447639"/>
            <a:ext cx="1497880" cy="2052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0" name="1 Flecha izquierda y derecha"/>
          <p:cNvSpPr/>
          <p:nvPr/>
        </p:nvSpPr>
        <p:spPr>
          <a:xfrm rot="265414">
            <a:off x="5392468" y="3851517"/>
            <a:ext cx="1960193" cy="216591"/>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1" name="1 Flecha izquierda y derecha"/>
          <p:cNvSpPr/>
          <p:nvPr/>
        </p:nvSpPr>
        <p:spPr>
          <a:xfrm>
            <a:off x="5217029" y="4764987"/>
            <a:ext cx="2258451" cy="19617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2" name="1 Flecha izquierda y derecha"/>
          <p:cNvSpPr/>
          <p:nvPr/>
        </p:nvSpPr>
        <p:spPr>
          <a:xfrm rot="618178">
            <a:off x="5301976" y="5108123"/>
            <a:ext cx="2020060" cy="21365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3" name="1 Flecha izquierda y derecha"/>
          <p:cNvSpPr/>
          <p:nvPr/>
        </p:nvSpPr>
        <p:spPr>
          <a:xfrm rot="1452407">
            <a:off x="5032112" y="5532684"/>
            <a:ext cx="1590903" cy="19166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4" name="Picture 14" descr="logo-final-dga"/>
          <p:cNvPicPr>
            <a:picLocks noChangeAspect="1" noChangeArrowheads="1"/>
          </p:cNvPicPr>
          <p:nvPr/>
        </p:nvPicPr>
        <p:blipFill>
          <a:blip r:embed="rId28" cstate="print"/>
          <a:srcRect/>
          <a:stretch>
            <a:fillRect/>
          </a:stretch>
        </p:blipFill>
        <p:spPr bwMode="auto">
          <a:xfrm>
            <a:off x="8686293" y="6643710"/>
            <a:ext cx="457739" cy="214290"/>
          </a:xfrm>
          <a:prstGeom prst="rect">
            <a:avLst/>
          </a:prstGeom>
          <a:noFill/>
          <a:ln w="9525">
            <a:noFill/>
            <a:miter lim="800000"/>
            <a:headEnd/>
            <a:tailEnd/>
          </a:ln>
        </p:spPr>
      </p:pic>
    </p:spTree>
    <p:extLst>
      <p:ext uri="{BB962C8B-B14F-4D97-AF65-F5344CB8AC3E}">
        <p14:creationId xmlns="" xmlns:p14="http://schemas.microsoft.com/office/powerpoint/2010/main" val="11196012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henry.inoa\Desktop\yard.jpg"/>
          <p:cNvPicPr>
            <a:picLocks noChangeAspect="1" noChangeArrowheads="1"/>
          </p:cNvPicPr>
          <p:nvPr/>
        </p:nvPicPr>
        <p:blipFill>
          <a:blip r:embed="rId3" cstate="print">
            <a:lum bright="16000" contrast="-36000"/>
            <a:extLst>
              <a:ext uri="{28A0092B-C50C-407E-A947-70E740481C1C}">
                <a14:useLocalDpi xmlns:a14="http://schemas.microsoft.com/office/drawing/2010/main" xmlns="" val="0"/>
              </a:ext>
            </a:extLst>
          </a:blip>
          <a:srcRect/>
          <a:stretch>
            <a:fillRect/>
          </a:stretch>
        </p:blipFill>
        <p:spPr bwMode="auto">
          <a:xfrm>
            <a:off x="152400" y="1219200"/>
            <a:ext cx="8839200" cy="448773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2500306"/>
            <a:ext cx="9144000" cy="1643073"/>
          </a:xfrm>
        </p:spPr>
        <p:txBody>
          <a:bodyPr>
            <a:normAutofit fontScale="90000"/>
          </a:bodyPr>
          <a:lstStyle/>
          <a:p>
            <a:pPr algn="ctr" eaLnBrk="1" fontAlgn="auto" hangingPunct="1">
              <a:spcAft>
                <a:spcPts val="0"/>
              </a:spcAft>
              <a:defRPr/>
            </a:pPr>
            <a:r>
              <a:rPr lang="es-DO" sz="5400" b="1" dirty="0" smtClean="0">
                <a:solidFill>
                  <a:srgbClr val="002060"/>
                </a:solidFill>
                <a:effectLst>
                  <a:outerShdw blurRad="38100" dist="25400" dir="5400000" algn="tl" rotWithShape="0">
                    <a:srgbClr val="000000">
                      <a:alpha val="43000"/>
                    </a:srgbClr>
                  </a:outerShdw>
                </a:effectLst>
                <a:latin typeface="Times New Roman" pitchFamily="18" charset="0"/>
                <a:cs typeface="Times New Roman" pitchFamily="18" charset="0"/>
              </a:rPr>
              <a:t>La Seguridad como Elemento</a:t>
            </a:r>
            <a:br>
              <a:rPr lang="es-DO" sz="5400" b="1" dirty="0" smtClean="0">
                <a:solidFill>
                  <a:srgbClr val="002060"/>
                </a:solidFill>
                <a:effectLst>
                  <a:outerShdw blurRad="38100" dist="25400" dir="5400000" algn="tl" rotWithShape="0">
                    <a:srgbClr val="000000">
                      <a:alpha val="43000"/>
                    </a:srgbClr>
                  </a:outerShdw>
                </a:effectLst>
                <a:latin typeface="Times New Roman" pitchFamily="18" charset="0"/>
                <a:cs typeface="Times New Roman" pitchFamily="18" charset="0"/>
              </a:rPr>
            </a:br>
            <a:r>
              <a:rPr lang="es-DO" sz="5400" b="1" dirty="0" smtClean="0">
                <a:solidFill>
                  <a:srgbClr val="002060"/>
                </a:solidFill>
                <a:effectLst>
                  <a:outerShdw blurRad="38100" dist="25400" dir="5400000" algn="tl" rotWithShape="0">
                    <a:srgbClr val="000000">
                      <a:alpha val="43000"/>
                    </a:srgbClr>
                  </a:outerShdw>
                </a:effectLst>
                <a:latin typeface="Times New Roman" pitchFamily="18" charset="0"/>
                <a:cs typeface="Times New Roman" pitchFamily="18" charset="0"/>
              </a:rPr>
              <a:t>de Facilitación y Competitividad</a:t>
            </a:r>
            <a:endParaRPr lang="es-DO" b="1" dirty="0">
              <a:solidFill>
                <a:srgbClr val="002060"/>
              </a:solidFill>
            </a:endParaRPr>
          </a:p>
        </p:txBody>
      </p:sp>
      <p:pic>
        <p:nvPicPr>
          <p:cNvPr id="4103" name="Picture 6" descr="http://www.globalgovernmentservices.com/images/camera_ocr_lpr_set_up.jpg"/>
          <p:cNvPicPr>
            <a:picLocks noChangeAspect="1" noChangeArrowheads="1"/>
          </p:cNvPicPr>
          <p:nvPr/>
        </p:nvPicPr>
        <p:blipFill>
          <a:blip r:embed="rId4" cstate="print"/>
          <a:srcRect/>
          <a:stretch>
            <a:fillRect/>
          </a:stretch>
        </p:blipFill>
        <p:spPr bwMode="auto">
          <a:xfrm>
            <a:off x="8460885" y="-1"/>
            <a:ext cx="683114" cy="1214423"/>
          </a:xfrm>
          <a:prstGeom prst="rect">
            <a:avLst/>
          </a:prstGeom>
          <a:noFill/>
          <a:ln w="9525">
            <a:noFill/>
            <a:miter lim="800000"/>
            <a:headEnd/>
            <a:tailEnd/>
          </a:ln>
        </p:spPr>
      </p:pic>
      <p:pic>
        <p:nvPicPr>
          <p:cNvPr id="4109" name="Picture 15" descr="C:\Users\ar.perez\Pictures\customs_excise_x-ray_unit.jpg"/>
          <p:cNvPicPr>
            <a:picLocks noChangeAspect="1" noChangeArrowheads="1"/>
          </p:cNvPicPr>
          <p:nvPr/>
        </p:nvPicPr>
        <p:blipFill>
          <a:blip r:embed="rId5" cstate="print"/>
          <a:srcRect/>
          <a:stretch>
            <a:fillRect/>
          </a:stretch>
        </p:blipFill>
        <p:spPr bwMode="auto">
          <a:xfrm>
            <a:off x="-31" y="5674033"/>
            <a:ext cx="2357453" cy="1183965"/>
          </a:xfrm>
          <a:prstGeom prst="rect">
            <a:avLst/>
          </a:prstGeom>
          <a:noFill/>
          <a:ln w="9525">
            <a:noFill/>
            <a:miter lim="800000"/>
            <a:headEnd/>
            <a:tailEnd/>
          </a:ln>
        </p:spPr>
      </p:pic>
      <p:pic>
        <p:nvPicPr>
          <p:cNvPr id="18" name="Picture 6" descr="http://www.controlelectronic.com/xray/Xray620xr_lg.jpg"/>
          <p:cNvPicPr>
            <a:picLocks noChangeAspect="1" noChangeArrowheads="1"/>
          </p:cNvPicPr>
          <p:nvPr/>
        </p:nvPicPr>
        <p:blipFill>
          <a:blip r:embed="rId6" cstate="print"/>
          <a:srcRect/>
          <a:stretch>
            <a:fillRect/>
          </a:stretch>
        </p:blipFill>
        <p:spPr bwMode="auto">
          <a:xfrm>
            <a:off x="1" y="1"/>
            <a:ext cx="2071669" cy="1215179"/>
          </a:xfrm>
          <a:prstGeom prst="rect">
            <a:avLst/>
          </a:prstGeom>
          <a:noFill/>
          <a:ln w="9525">
            <a:noFill/>
            <a:miter lim="800000"/>
            <a:headEnd/>
            <a:tailEnd/>
          </a:ln>
        </p:spPr>
      </p:pic>
      <p:pic>
        <p:nvPicPr>
          <p:cNvPr id="8" name="Picture 14" descr="logo-final-dga"/>
          <p:cNvPicPr>
            <a:picLocks noChangeAspect="1" noChangeArrowheads="1"/>
          </p:cNvPicPr>
          <p:nvPr/>
        </p:nvPicPr>
        <p:blipFill>
          <a:blip r:embed="rId7"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88069"/>
            <a:ext cx="9001156" cy="6555641"/>
          </a:xfrm>
          <a:prstGeom prst="rect">
            <a:avLst/>
          </a:prstGeom>
        </p:spPr>
        <p:txBody>
          <a:bodyPr wrap="square">
            <a:spAutoFit/>
          </a:bodyPr>
          <a:lstStyle/>
          <a:p>
            <a:r>
              <a:rPr lang="es-ES" sz="4000" b="1" dirty="0" smtClean="0">
                <a:latin typeface="Calibri"/>
                <a:ea typeface="Calibri"/>
                <a:cs typeface="Times New Roman"/>
              </a:rPr>
              <a:t>Antecedentes:</a:t>
            </a:r>
            <a:r>
              <a:rPr lang="es-ES" sz="4000" dirty="0" smtClean="0">
                <a:latin typeface="Calibri"/>
                <a:ea typeface="Calibri"/>
                <a:cs typeface="Times New Roman"/>
              </a:rPr>
              <a:t> </a:t>
            </a:r>
          </a:p>
          <a:p>
            <a:endParaRPr lang="es-ES" sz="2000" dirty="0" smtClean="0">
              <a:latin typeface="Calibri"/>
              <a:ea typeface="Calibri"/>
              <a:cs typeface="Times New Roman"/>
            </a:endParaRPr>
          </a:p>
          <a:p>
            <a:pPr algn="just"/>
            <a:r>
              <a:rPr lang="es-ES" sz="3600" dirty="0" smtClean="0">
                <a:latin typeface="Calibri"/>
                <a:ea typeface="Calibri"/>
                <a:cs typeface="Times New Roman"/>
              </a:rPr>
              <a:t>La RD, participa en esquemas comerciales importantes y, a su vez, está comprometida con un desempeño ágil, sobre la base de las mejores prácticas promovidas por la OMA, y con la construcción de un modelo para el manejo seguro de la Cadena Logística de Suministro que sea un referente regional.  La DGA ha venido desarrollando ciertas tareas que conducen al establecimiento de una Gestión basada en el Análisis de Riesgos.</a:t>
            </a:r>
            <a:endParaRPr lang="es-DO" sz="3600" dirty="0"/>
          </a:p>
        </p:txBody>
      </p:sp>
      <p:pic>
        <p:nvPicPr>
          <p:cNvPr id="4" name="Picture 14" descr="logo-final-dga"/>
          <p:cNvPicPr>
            <a:picLocks noChangeAspect="1" noChangeArrowheads="1"/>
          </p:cNvPicPr>
          <p:nvPr/>
        </p:nvPicPr>
        <p:blipFill>
          <a:blip r:embed="rId2"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4282" y="285728"/>
            <a:ext cx="8715436" cy="6449971"/>
          </a:xfrm>
          <a:prstGeom prst="rect">
            <a:avLst/>
          </a:prstGeom>
        </p:spPr>
        <p:txBody>
          <a:bodyPr wrap="square">
            <a:spAutoFit/>
          </a:bodyPr>
          <a:lstStyle/>
          <a:p>
            <a:pPr algn="just">
              <a:lnSpc>
                <a:spcPct val="115000"/>
              </a:lnSpc>
              <a:spcAft>
                <a:spcPts val="1000"/>
              </a:spcAft>
            </a:pPr>
            <a:r>
              <a:rPr lang="es-ES" sz="3200" b="1" dirty="0" smtClean="0">
                <a:latin typeface="Calibri"/>
                <a:ea typeface="Calibri"/>
                <a:cs typeface="Times New Roman"/>
              </a:rPr>
              <a:t>Situación Actual:</a:t>
            </a:r>
            <a:r>
              <a:rPr lang="es-ES" sz="3200" dirty="0" smtClean="0">
                <a:latin typeface="Calibri"/>
                <a:ea typeface="Calibri"/>
                <a:cs typeface="Times New Roman"/>
              </a:rPr>
              <a:t> </a:t>
            </a:r>
          </a:p>
          <a:p>
            <a:pPr algn="just">
              <a:lnSpc>
                <a:spcPct val="115000"/>
              </a:lnSpc>
              <a:spcAft>
                <a:spcPts val="1000"/>
              </a:spcAft>
            </a:pPr>
            <a:r>
              <a:rPr lang="es-ES" sz="2000" dirty="0" smtClean="0">
                <a:latin typeface="Calibri"/>
                <a:ea typeface="Calibri"/>
                <a:cs typeface="Times New Roman"/>
              </a:rPr>
              <a:t>Los avances significativos experimentados por el servicio aduanal dominicano en materia de informatización, los ajustes estructurales impulsados en los últimos años que incluyen, por ejemplo, la creación y desarrollo de una Gerencia de Fiscalización con Posterioridad al Despacho, el impulso al desarrollo de un Departamento de Inteligencia Aduanera, el uso e intercambio cada vez más efectivo de las informaciones, el contacto permanente con otras aduanas y con las empresas importadoras y exportadoras  del país, disponibilidad limitada de tecnología de verificación no intrusiva, lo mismo que un personal cada vez mejor entrenado, entre otros aspectos, permiten avanzar hacia un modelo de despacho y manejo de la Cadena Suministro de la RD sobre la base del Análisis de Riesgo.  Algunos compromisos tales como la obligación de posibilitar el despacho en 24 horas, inducen a crear mecanismos que aseguren el cobro exacto de los tributos, la prevención de los ilícitos aduanales y una lucha efectiva contra éstos.  El establecimiento de un Sistema de Análisis de Riesgo influirá también en mejorar los niveles de actuación integrada entre las instituciones públicas y privadas, incluyendo los Agentes Aduanales. </a:t>
            </a:r>
            <a:endParaRPr lang="es-DO" dirty="0">
              <a:latin typeface="Calibri"/>
              <a:ea typeface="Calibri"/>
              <a:cs typeface="Times New Roman"/>
            </a:endParaRPr>
          </a:p>
        </p:txBody>
      </p:sp>
      <p:pic>
        <p:nvPicPr>
          <p:cNvPr id="4" name="Picture 14" descr="logo-final-dga"/>
          <p:cNvPicPr>
            <a:picLocks noChangeAspect="1" noChangeArrowheads="1"/>
          </p:cNvPicPr>
          <p:nvPr/>
        </p:nvPicPr>
        <p:blipFill>
          <a:blip r:embed="rId2"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7348" y="142852"/>
            <a:ext cx="9001156" cy="6357982"/>
          </a:xfrm>
        </p:spPr>
        <p:txBody>
          <a:bodyPr>
            <a:normAutofit/>
          </a:bodyPr>
          <a:lstStyle/>
          <a:p>
            <a:r>
              <a:rPr lang="es-DO" dirty="0" smtClean="0">
                <a:solidFill>
                  <a:schemeClr val="tx1"/>
                </a:solidFill>
              </a:rPr>
              <a:t>CASO REPÚBLICA DOMINICANA</a:t>
            </a:r>
          </a:p>
          <a:p>
            <a:endParaRPr lang="es-DO" sz="2800" dirty="0" smtClean="0">
              <a:solidFill>
                <a:schemeClr val="tx1"/>
              </a:solidFill>
            </a:endParaRPr>
          </a:p>
          <a:p>
            <a:pPr algn="l">
              <a:buFont typeface="Wingdings" pitchFamily="2" charset="2"/>
              <a:buChar char="§"/>
            </a:pPr>
            <a:r>
              <a:rPr lang="es-DO" sz="2800" dirty="0" smtClean="0">
                <a:solidFill>
                  <a:schemeClr val="tx1"/>
                </a:solidFill>
              </a:rPr>
              <a:t>    Breve Preámbulo.</a:t>
            </a:r>
          </a:p>
          <a:p>
            <a:pPr algn="l">
              <a:buFont typeface="Wingdings" pitchFamily="2" charset="2"/>
              <a:buChar char="§"/>
            </a:pPr>
            <a:r>
              <a:rPr lang="es-DO" sz="2800" dirty="0" smtClean="0">
                <a:solidFill>
                  <a:schemeClr val="tx1"/>
                </a:solidFill>
              </a:rPr>
              <a:t>    Visión.  Misión. Objetivos.  </a:t>
            </a:r>
          </a:p>
          <a:p>
            <a:pPr algn="l">
              <a:buFont typeface="Wingdings" pitchFamily="2" charset="2"/>
              <a:buChar char="§"/>
            </a:pPr>
            <a:r>
              <a:rPr lang="es-DO" sz="2800" dirty="0" smtClean="0">
                <a:solidFill>
                  <a:schemeClr val="tx1"/>
                </a:solidFill>
              </a:rPr>
              <a:t>    El Plan Estratégico Institucional.  Sus 4 Ejes Principales.</a:t>
            </a:r>
          </a:p>
          <a:p>
            <a:pPr algn="l">
              <a:buFont typeface="Wingdings" pitchFamily="2" charset="2"/>
              <a:buChar char="§"/>
            </a:pPr>
            <a:r>
              <a:rPr lang="es-DO" sz="2800" dirty="0" smtClean="0">
                <a:solidFill>
                  <a:schemeClr val="tx1"/>
                </a:solidFill>
              </a:rPr>
              <a:t>    El Proceso  de Despacho de las Mercancías.</a:t>
            </a:r>
          </a:p>
          <a:p>
            <a:pPr algn="l">
              <a:buFont typeface="Wingdings" pitchFamily="2" charset="2"/>
              <a:buChar char="§"/>
            </a:pPr>
            <a:r>
              <a:rPr lang="es-DO" sz="2800" dirty="0" smtClean="0">
                <a:solidFill>
                  <a:schemeClr val="tx1"/>
                </a:solidFill>
              </a:rPr>
              <a:t>    </a:t>
            </a:r>
            <a:r>
              <a:rPr lang="es-DO" sz="2800" b="1" dirty="0" smtClean="0">
                <a:solidFill>
                  <a:srgbClr val="002060"/>
                </a:solidFill>
                <a:latin typeface="Bookman Old Style" pitchFamily="18" charset="0"/>
              </a:rPr>
              <a:t>EL SIGA</a:t>
            </a:r>
            <a:r>
              <a:rPr lang="es-DO" sz="2800" b="1" baseline="30000" dirty="0" smtClean="0">
                <a:solidFill>
                  <a:srgbClr val="002060"/>
                </a:solidFill>
                <a:latin typeface="Bookman Old Style" pitchFamily="18" charset="0"/>
              </a:rPr>
              <a:t>rd</a:t>
            </a:r>
            <a:r>
              <a:rPr lang="es-DO" sz="2800" dirty="0" smtClean="0">
                <a:solidFill>
                  <a:schemeClr val="tx1"/>
                </a:solidFill>
              </a:rPr>
              <a:t>.  Su alcance. Aduana sin Papel.</a:t>
            </a:r>
          </a:p>
          <a:p>
            <a:pPr algn="l">
              <a:buFont typeface="Wingdings" pitchFamily="2" charset="2"/>
              <a:buChar char="§"/>
            </a:pPr>
            <a:r>
              <a:rPr lang="es-DO" sz="2800" dirty="0" smtClean="0">
                <a:solidFill>
                  <a:schemeClr val="tx1"/>
                </a:solidFill>
              </a:rPr>
              <a:t>    Ventanilla Única.</a:t>
            </a:r>
          </a:p>
          <a:p>
            <a:pPr algn="l">
              <a:buFont typeface="Wingdings" pitchFamily="2" charset="2"/>
              <a:buChar char="§"/>
            </a:pPr>
            <a:r>
              <a:rPr lang="es-DO" sz="2800" b="1" dirty="0" smtClean="0">
                <a:solidFill>
                  <a:srgbClr val="002060"/>
                </a:solidFill>
                <a:latin typeface="Bookman Old Style" pitchFamily="18" charset="0"/>
              </a:rPr>
              <a:t>   </a:t>
            </a:r>
            <a:r>
              <a:rPr lang="es-DO" sz="2800" b="1" dirty="0" err="1" smtClean="0">
                <a:solidFill>
                  <a:srgbClr val="002060"/>
                </a:solidFill>
                <a:latin typeface="Bookman Old Style" pitchFamily="18" charset="0"/>
              </a:rPr>
              <a:t>SIGAR</a:t>
            </a:r>
            <a:r>
              <a:rPr lang="es-DO" sz="2800" b="1" baseline="30000" dirty="0" err="1" smtClean="0">
                <a:solidFill>
                  <a:srgbClr val="002060"/>
                </a:solidFill>
                <a:latin typeface="Bookman Old Style" pitchFamily="18" charset="0"/>
              </a:rPr>
              <a:t>rd</a:t>
            </a:r>
            <a:r>
              <a:rPr lang="es-DO" sz="2800" dirty="0" smtClean="0">
                <a:solidFill>
                  <a:schemeClr val="tx1"/>
                </a:solidFill>
              </a:rPr>
              <a:t>. Gestión de Riesgos. OEA.</a:t>
            </a:r>
          </a:p>
          <a:p>
            <a:pPr algn="l">
              <a:buFont typeface="Wingdings" pitchFamily="2" charset="2"/>
              <a:buChar char="§"/>
            </a:pPr>
            <a:r>
              <a:rPr lang="es-DO" sz="2800" dirty="0" smtClean="0">
                <a:solidFill>
                  <a:schemeClr val="tx1"/>
                </a:solidFill>
              </a:rPr>
              <a:t>    Evolución Despacho de Mercancías en la RD.</a:t>
            </a:r>
          </a:p>
          <a:p>
            <a:pPr algn="l">
              <a:buFont typeface="Wingdings" pitchFamily="2" charset="2"/>
              <a:buChar char="§"/>
            </a:pPr>
            <a:r>
              <a:rPr lang="es-DO" sz="2800" dirty="0" smtClean="0">
                <a:solidFill>
                  <a:schemeClr val="tx1"/>
                </a:solidFill>
              </a:rPr>
              <a:t>    Posición de la RD en el ranking mundial.</a:t>
            </a:r>
          </a:p>
          <a:p>
            <a:pPr algn="l">
              <a:buFont typeface="Wingdings" pitchFamily="2" charset="2"/>
              <a:buChar char="§"/>
            </a:pPr>
            <a:r>
              <a:rPr lang="es-DO" sz="2800" dirty="0" smtClean="0">
                <a:solidFill>
                  <a:schemeClr val="tx1"/>
                </a:solidFill>
              </a:rPr>
              <a:t>    Resumen de los avances</a:t>
            </a:r>
            <a:endParaRPr lang="es-DO" sz="3600" dirty="0"/>
          </a:p>
        </p:txBody>
      </p:sp>
      <p:pic>
        <p:nvPicPr>
          <p:cNvPr id="4" name="Picture 14" descr="logo-final-dga"/>
          <p:cNvPicPr>
            <a:picLocks noChangeAspect="1" noChangeArrowheads="1"/>
          </p:cNvPicPr>
          <p:nvPr/>
        </p:nvPicPr>
        <p:blipFill>
          <a:blip r:embed="rId2"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txBox="1">
            <a:spLocks/>
          </p:cNvSpPr>
          <p:nvPr/>
        </p:nvSpPr>
        <p:spPr>
          <a:xfrm>
            <a:off x="0" y="4357688"/>
            <a:ext cx="9144000" cy="847725"/>
          </a:xfrm>
          <a:prstGeom prst="rect">
            <a:avLst/>
          </a:prstGeom>
        </p:spPr>
        <p:txBody>
          <a:bodyPr lIns="0" rIns="0" bIns="0" anchor="b">
            <a:normAutofit/>
          </a:bodyPr>
          <a:lstStyle/>
          <a:p>
            <a:pPr fontAlgn="auto">
              <a:spcAft>
                <a:spcPts val="0"/>
              </a:spcAft>
              <a:defRPr/>
            </a:pPr>
            <a:endParaRPr lang="es-ES" sz="5000" b="1" dirty="0">
              <a:solidFill>
                <a:schemeClr val="tx2"/>
              </a:solidFill>
              <a:latin typeface="+mj-lt"/>
              <a:ea typeface="+mj-ea"/>
              <a:cs typeface="+mj-cs"/>
            </a:endParaRPr>
          </a:p>
        </p:txBody>
      </p:sp>
      <p:pic>
        <p:nvPicPr>
          <p:cNvPr id="5124" name="Picture 3" descr="C:\Users\ar.perez\Desktop\SS850338.JPG"/>
          <p:cNvPicPr>
            <a:picLocks noChangeAspect="1" noChangeArrowheads="1"/>
          </p:cNvPicPr>
          <p:nvPr/>
        </p:nvPicPr>
        <p:blipFill>
          <a:blip r:embed="rId3" cstate="print"/>
          <a:srcRect/>
          <a:stretch>
            <a:fillRect/>
          </a:stretch>
        </p:blipFill>
        <p:spPr bwMode="auto">
          <a:xfrm>
            <a:off x="66662" y="4214813"/>
            <a:ext cx="2719388" cy="1857393"/>
          </a:xfrm>
          <a:prstGeom prst="rect">
            <a:avLst/>
          </a:prstGeom>
          <a:noFill/>
          <a:ln w="9525">
            <a:noFill/>
            <a:miter lim="800000"/>
            <a:headEnd/>
            <a:tailEnd/>
          </a:ln>
        </p:spPr>
      </p:pic>
      <p:pic>
        <p:nvPicPr>
          <p:cNvPr id="11" name="Picture 2" descr="C:\Users\ar.perez\Pictures\webPartImg.jpg"/>
          <p:cNvPicPr>
            <a:picLocks noChangeAspect="1" noChangeArrowheads="1"/>
          </p:cNvPicPr>
          <p:nvPr/>
        </p:nvPicPr>
        <p:blipFill>
          <a:blip r:embed="rId4" cstate="print">
            <a:lum bright="-22000" contrast="-14000"/>
          </a:blip>
          <a:srcRect/>
          <a:stretch>
            <a:fillRect/>
          </a:stretch>
        </p:blipFill>
        <p:spPr bwMode="auto">
          <a:xfrm>
            <a:off x="2928938" y="1992313"/>
            <a:ext cx="3000375" cy="129381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cxnSp>
        <p:nvCxnSpPr>
          <p:cNvPr id="27" name="26 Conector angular"/>
          <p:cNvCxnSpPr>
            <a:stCxn id="2051" idx="0"/>
            <a:endCxn id="11" idx="2"/>
          </p:cNvCxnSpPr>
          <p:nvPr/>
        </p:nvCxnSpPr>
        <p:spPr>
          <a:xfrm rot="5400000" flipH="1" flipV="1">
            <a:off x="2429669" y="2215356"/>
            <a:ext cx="928688" cy="3070225"/>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angular"/>
          <p:cNvCxnSpPr>
            <a:stCxn id="63" idx="0"/>
            <a:endCxn id="11" idx="2"/>
          </p:cNvCxnSpPr>
          <p:nvPr/>
        </p:nvCxnSpPr>
        <p:spPr>
          <a:xfrm rot="16200000" flipV="1">
            <a:off x="5640388" y="2074862"/>
            <a:ext cx="928688" cy="3351213"/>
          </a:xfrm>
          <a:prstGeom prst="bentConnector3">
            <a:avLst>
              <a:gd name="adj1"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65" idx="0"/>
            <a:endCxn id="11" idx="2"/>
          </p:cNvCxnSpPr>
          <p:nvPr/>
        </p:nvCxnSpPr>
        <p:spPr>
          <a:xfrm rot="16200000" flipV="1">
            <a:off x="3973513" y="3741737"/>
            <a:ext cx="928688" cy="174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1 Título"/>
          <p:cNvSpPr txBox="1">
            <a:spLocks/>
          </p:cNvSpPr>
          <p:nvPr/>
        </p:nvSpPr>
        <p:spPr bwMode="auto">
          <a:xfrm>
            <a:off x="71438" y="620688"/>
            <a:ext cx="9072562" cy="1022362"/>
          </a:xfrm>
          <a:prstGeom prst="rect">
            <a:avLst/>
          </a:prstGeom>
          <a:noFill/>
          <a:ln w="9525">
            <a:noFill/>
            <a:miter lim="800000"/>
            <a:headEnd/>
            <a:tailEnd/>
          </a:ln>
        </p:spPr>
        <p:txBody>
          <a:bodyPr anchor="ctr"/>
          <a:lstStyle/>
          <a:p>
            <a:pPr algn="ctr" eaLnBrk="0" hangingPunct="0">
              <a:lnSpc>
                <a:spcPct val="150000"/>
              </a:lnSpc>
              <a:defRPr/>
            </a:pPr>
            <a:r>
              <a:rPr lang="es-ES" sz="2800" b="1" kern="0" dirty="0">
                <a:solidFill>
                  <a:srgbClr val="002060"/>
                </a:solidFill>
                <a:ea typeface="+mj-ea"/>
                <a:cs typeface="Tahoma" pitchFamily="34" charset="0"/>
              </a:rPr>
              <a:t>ESTRUCTURA </a:t>
            </a:r>
            <a:r>
              <a:rPr lang="es-ES" sz="2800" b="1" kern="0" dirty="0" smtClean="0">
                <a:solidFill>
                  <a:srgbClr val="002060"/>
                </a:solidFill>
                <a:ea typeface="+mj-ea"/>
                <a:cs typeface="Tahoma" pitchFamily="34" charset="0"/>
              </a:rPr>
              <a:t>GENERAL DEL </a:t>
            </a:r>
            <a:r>
              <a:rPr lang="es-ES" sz="2800" b="1" kern="0" dirty="0">
                <a:solidFill>
                  <a:srgbClr val="002060"/>
                </a:solidFill>
                <a:ea typeface="+mj-ea"/>
                <a:cs typeface="Tahoma" pitchFamily="34" charset="0"/>
              </a:rPr>
              <a:t>SISTEMA DE </a:t>
            </a:r>
            <a:r>
              <a:rPr lang="es-ES" sz="2800" b="1" kern="0" dirty="0" smtClean="0">
                <a:solidFill>
                  <a:srgbClr val="002060"/>
                </a:solidFill>
                <a:ea typeface="+mj-ea"/>
                <a:cs typeface="Tahoma" pitchFamily="34" charset="0"/>
              </a:rPr>
              <a:t>GESTIÓN Y ANÁLISIS DE RIESGO EN LA RD</a:t>
            </a:r>
          </a:p>
          <a:p>
            <a:pPr algn="ctr" eaLnBrk="0" hangingPunct="0">
              <a:lnSpc>
                <a:spcPct val="150000"/>
              </a:lnSpc>
              <a:defRPr/>
            </a:pPr>
            <a:endParaRPr lang="es-DO" sz="2800" kern="0" dirty="0">
              <a:solidFill>
                <a:srgbClr val="002060"/>
              </a:solidFill>
              <a:ea typeface="+mj-ea"/>
              <a:cs typeface="Tahoma" pitchFamily="34" charset="0"/>
            </a:endParaRPr>
          </a:p>
        </p:txBody>
      </p:sp>
      <p:sp>
        <p:nvSpPr>
          <p:cNvPr id="59" name="1 Título"/>
          <p:cNvSpPr txBox="1">
            <a:spLocks/>
          </p:cNvSpPr>
          <p:nvPr/>
        </p:nvSpPr>
        <p:spPr bwMode="auto">
          <a:xfrm>
            <a:off x="6858016" y="6072206"/>
            <a:ext cx="1857388" cy="500063"/>
          </a:xfrm>
          <a:prstGeom prst="rect">
            <a:avLst/>
          </a:prstGeom>
          <a:noFill/>
          <a:ln w="9525">
            <a:noFill/>
            <a:miter lim="800000"/>
            <a:headEnd/>
            <a:tailEnd/>
          </a:ln>
        </p:spPr>
        <p:txBody>
          <a:bodyPr anchor="ctr"/>
          <a:lstStyle/>
          <a:p>
            <a:pPr eaLnBrk="0" hangingPunct="0">
              <a:lnSpc>
                <a:spcPct val="150000"/>
              </a:lnSpc>
              <a:defRPr/>
            </a:pPr>
            <a:r>
              <a:rPr lang="es-ES" sz="1600" b="1" kern="0" dirty="0">
                <a:solidFill>
                  <a:srgbClr val="0070C0"/>
                </a:solidFill>
                <a:ea typeface="+mj-ea"/>
                <a:cs typeface="Tahoma" pitchFamily="34" charset="0"/>
              </a:rPr>
              <a:t>RIESGO PASAJEROS</a:t>
            </a:r>
            <a:endParaRPr lang="es-DO" sz="1600" kern="0" dirty="0">
              <a:solidFill>
                <a:srgbClr val="0070C0"/>
              </a:solidFill>
              <a:ea typeface="+mj-ea"/>
              <a:cs typeface="Tahoma" pitchFamily="34" charset="0"/>
            </a:endParaRPr>
          </a:p>
        </p:txBody>
      </p:sp>
      <p:sp>
        <p:nvSpPr>
          <p:cNvPr id="60" name="1 Título"/>
          <p:cNvSpPr txBox="1">
            <a:spLocks/>
          </p:cNvSpPr>
          <p:nvPr/>
        </p:nvSpPr>
        <p:spPr bwMode="auto">
          <a:xfrm>
            <a:off x="3643306" y="6072206"/>
            <a:ext cx="2000264" cy="500063"/>
          </a:xfrm>
          <a:prstGeom prst="rect">
            <a:avLst/>
          </a:prstGeom>
          <a:noFill/>
          <a:ln w="9525">
            <a:noFill/>
            <a:miter lim="800000"/>
            <a:headEnd/>
            <a:tailEnd/>
          </a:ln>
        </p:spPr>
        <p:txBody>
          <a:bodyPr anchor="ctr"/>
          <a:lstStyle/>
          <a:p>
            <a:pPr eaLnBrk="0" hangingPunct="0">
              <a:lnSpc>
                <a:spcPct val="150000"/>
              </a:lnSpc>
              <a:defRPr/>
            </a:pPr>
            <a:r>
              <a:rPr lang="es-ES" sz="1600" b="1" kern="0" dirty="0">
                <a:solidFill>
                  <a:srgbClr val="0070C0"/>
                </a:solidFill>
                <a:ea typeface="+mj-ea"/>
                <a:cs typeface="Tahoma" pitchFamily="34" charset="0"/>
              </a:rPr>
              <a:t>RIESGO FRONTERAS</a:t>
            </a:r>
            <a:endParaRPr lang="es-DO" sz="1600" kern="0" dirty="0">
              <a:solidFill>
                <a:srgbClr val="0070C0"/>
              </a:solidFill>
              <a:ea typeface="+mj-ea"/>
              <a:cs typeface="Tahoma" pitchFamily="34" charset="0"/>
            </a:endParaRPr>
          </a:p>
        </p:txBody>
      </p:sp>
      <p:sp>
        <p:nvSpPr>
          <p:cNvPr id="61" name="1 Título"/>
          <p:cNvSpPr txBox="1">
            <a:spLocks/>
          </p:cNvSpPr>
          <p:nvPr/>
        </p:nvSpPr>
        <p:spPr bwMode="auto">
          <a:xfrm>
            <a:off x="714366" y="6000750"/>
            <a:ext cx="1714494" cy="500063"/>
          </a:xfrm>
          <a:prstGeom prst="rect">
            <a:avLst/>
          </a:prstGeom>
          <a:noFill/>
          <a:ln w="9525">
            <a:noFill/>
            <a:miter lim="800000"/>
            <a:headEnd/>
            <a:tailEnd/>
          </a:ln>
        </p:spPr>
        <p:txBody>
          <a:bodyPr anchor="ctr"/>
          <a:lstStyle/>
          <a:p>
            <a:pPr eaLnBrk="0" hangingPunct="0">
              <a:lnSpc>
                <a:spcPct val="150000"/>
              </a:lnSpc>
              <a:defRPr/>
            </a:pPr>
            <a:r>
              <a:rPr lang="es-ES" sz="1600" b="1" kern="0" dirty="0">
                <a:solidFill>
                  <a:srgbClr val="0070C0"/>
                </a:solidFill>
                <a:ea typeface="+mj-ea"/>
                <a:cs typeface="Tahoma" pitchFamily="34" charset="0"/>
              </a:rPr>
              <a:t>RIESGO CARGAS</a:t>
            </a:r>
            <a:endParaRPr lang="es-DO" sz="1600" kern="0" dirty="0">
              <a:solidFill>
                <a:srgbClr val="0070C0"/>
              </a:solidFill>
              <a:ea typeface="+mj-ea"/>
              <a:cs typeface="Tahoma" pitchFamily="34" charset="0"/>
            </a:endParaRPr>
          </a:p>
        </p:txBody>
      </p:sp>
      <p:pic>
        <p:nvPicPr>
          <p:cNvPr id="5133" name="Picture 2" descr="http://www.noticiassin.com/wp-content/uploads/2010/11/frontera-haiti-rd.jpg"/>
          <p:cNvPicPr>
            <a:picLocks noChangeAspect="1" noChangeArrowheads="1"/>
          </p:cNvPicPr>
          <p:nvPr/>
        </p:nvPicPr>
        <p:blipFill>
          <a:blip r:embed="rId5" cstate="print">
            <a:lum bright="28000"/>
          </a:blip>
          <a:srcRect/>
          <a:stretch>
            <a:fillRect/>
          </a:stretch>
        </p:blipFill>
        <p:spPr bwMode="auto">
          <a:xfrm>
            <a:off x="3154371" y="4214818"/>
            <a:ext cx="2703513" cy="1857388"/>
          </a:xfrm>
          <a:prstGeom prst="rect">
            <a:avLst/>
          </a:prstGeom>
          <a:noFill/>
          <a:ln w="9525">
            <a:solidFill>
              <a:schemeClr val="tx1"/>
            </a:solidFill>
            <a:prstDash val="sysDash"/>
            <a:miter lim="800000"/>
            <a:headEnd/>
            <a:tailEnd/>
          </a:ln>
        </p:spPr>
      </p:pic>
      <p:pic>
        <p:nvPicPr>
          <p:cNvPr id="5134" name="Picture 12" descr="C:\Users\c.chestaro\Pictures\Aviones\018n1eco-1.jpg"/>
          <p:cNvPicPr>
            <a:picLocks noChangeAspect="1" noChangeArrowheads="1"/>
          </p:cNvPicPr>
          <p:nvPr/>
        </p:nvPicPr>
        <p:blipFill>
          <a:blip r:embed="rId6" cstate="print"/>
          <a:srcRect/>
          <a:stretch>
            <a:fillRect/>
          </a:stretch>
        </p:blipFill>
        <p:spPr bwMode="auto">
          <a:xfrm>
            <a:off x="6286512" y="4214818"/>
            <a:ext cx="2749550" cy="1857388"/>
          </a:xfrm>
          <a:prstGeom prst="rect">
            <a:avLst/>
          </a:prstGeom>
          <a:noFill/>
          <a:ln w="9525">
            <a:noFill/>
            <a:miter lim="800000"/>
            <a:headEnd/>
            <a:tailEnd/>
          </a:ln>
        </p:spPr>
      </p:pic>
      <p:sp>
        <p:nvSpPr>
          <p:cNvPr id="5135" name="14 Rectángulo"/>
          <p:cNvSpPr>
            <a:spLocks noChangeArrowheads="1"/>
          </p:cNvSpPr>
          <p:nvPr/>
        </p:nvSpPr>
        <p:spPr bwMode="auto">
          <a:xfrm>
            <a:off x="3143250" y="1484783"/>
            <a:ext cx="2544763" cy="553998"/>
          </a:xfrm>
          <a:prstGeom prst="rect">
            <a:avLst/>
          </a:prstGeom>
          <a:noFill/>
          <a:ln w="9525">
            <a:noFill/>
            <a:miter lim="800000"/>
            <a:headEnd/>
            <a:tailEnd/>
          </a:ln>
        </p:spPr>
        <p:txBody>
          <a:bodyPr wrap="square">
            <a:spAutoFit/>
          </a:bodyPr>
          <a:lstStyle/>
          <a:p>
            <a:pPr algn="ctr">
              <a:lnSpc>
                <a:spcPct val="150000"/>
              </a:lnSpc>
              <a:spcBef>
                <a:spcPct val="50000"/>
              </a:spcBef>
            </a:pPr>
            <a:r>
              <a:rPr lang="es-DO" sz="2000" b="1" dirty="0">
                <a:solidFill>
                  <a:srgbClr val="0070C0"/>
                </a:solidFill>
              </a:rPr>
              <a:t>COMITE SIGAR</a:t>
            </a:r>
            <a:r>
              <a:rPr lang="es-DO" sz="2000" b="1" baseline="30000" dirty="0">
                <a:solidFill>
                  <a:srgbClr val="0070C0"/>
                </a:solidFill>
              </a:rPr>
              <a:t>rd</a:t>
            </a:r>
            <a:endParaRPr lang="en-US" sz="2000" b="1" dirty="0">
              <a:solidFill>
                <a:srgbClr val="0070C0"/>
              </a:solidFill>
            </a:endParaRPr>
          </a:p>
        </p:txBody>
      </p:sp>
      <p:sp>
        <p:nvSpPr>
          <p:cNvPr id="20" name="19 CuadroTexto"/>
          <p:cNvSpPr txBox="1"/>
          <p:nvPr/>
        </p:nvSpPr>
        <p:spPr>
          <a:xfrm>
            <a:off x="2428860" y="3429000"/>
            <a:ext cx="3929090" cy="369332"/>
          </a:xfrm>
          <a:prstGeom prst="rect">
            <a:avLst/>
          </a:prstGeom>
          <a:noFill/>
        </p:spPr>
        <p:txBody>
          <a:bodyPr wrap="square" rtlCol="0">
            <a:spAutoFit/>
          </a:bodyPr>
          <a:lstStyle/>
          <a:p>
            <a:pPr algn="ctr"/>
            <a:r>
              <a:rPr lang="es-DO" b="1" dirty="0" smtClean="0">
                <a:solidFill>
                  <a:srgbClr val="FF0000"/>
                </a:solidFill>
              </a:rPr>
              <a:t>EL RIESGO ES DINÁMICO</a:t>
            </a:r>
          </a:p>
        </p:txBody>
      </p:sp>
      <p:pic>
        <p:nvPicPr>
          <p:cNvPr id="18" name="Picture 14" descr="logo-final-dga"/>
          <p:cNvPicPr>
            <a:picLocks noChangeAspect="1" noChangeArrowheads="1"/>
          </p:cNvPicPr>
          <p:nvPr/>
        </p:nvPicPr>
        <p:blipFill>
          <a:blip r:embed="rId7"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52 Grupo"/>
          <p:cNvGrpSpPr>
            <a:grpSpLocks/>
          </p:cNvGrpSpPr>
          <p:nvPr/>
        </p:nvGrpSpPr>
        <p:grpSpPr bwMode="auto">
          <a:xfrm>
            <a:off x="285750" y="1485900"/>
            <a:ext cx="8858249" cy="5372100"/>
            <a:chOff x="285720" y="0"/>
            <a:chExt cx="8745809" cy="6866772"/>
          </a:xfrm>
        </p:grpSpPr>
        <p:sp>
          <p:nvSpPr>
            <p:cNvPr id="3" name="Rectangle 2"/>
            <p:cNvSpPr>
              <a:spLocks noChangeArrowheads="1"/>
            </p:cNvSpPr>
            <p:nvPr/>
          </p:nvSpPr>
          <p:spPr bwMode="auto">
            <a:xfrm>
              <a:off x="6774231" y="3031292"/>
              <a:ext cx="2257298" cy="3835480"/>
            </a:xfrm>
            <a:prstGeom prst="rect">
              <a:avLst/>
            </a:prstGeom>
            <a:gradFill rotWithShape="1">
              <a:gsLst>
                <a:gs pos="0">
                  <a:srgbClr val="666699">
                    <a:alpha val="38000"/>
                  </a:srgbClr>
                </a:gs>
                <a:gs pos="50000">
                  <a:srgbClr val="FFFFFF">
                    <a:alpha val="62000"/>
                  </a:srgbClr>
                </a:gs>
                <a:gs pos="100000">
                  <a:srgbClr val="666699">
                    <a:alpha val="38000"/>
                  </a:srgbClr>
                </a:gs>
              </a:gsLst>
              <a:lin ang="0" scaled="1"/>
            </a:gradFill>
            <a:ln w="9525" algn="ctr">
              <a:noFill/>
              <a:miter lim="800000"/>
              <a:headEnd/>
              <a:tailEnd/>
            </a:ln>
            <a:effectLst/>
          </p:spPr>
          <p:txBody>
            <a:bodyPr wrap="none" anchor="ctr"/>
            <a:lstStyle/>
            <a:p>
              <a:pPr>
                <a:lnSpc>
                  <a:spcPct val="240000"/>
                </a:lnSpc>
                <a:defRPr/>
              </a:pPr>
              <a:endParaRPr lang="es-ES_tradnl" sz="900" b="1" dirty="0">
                <a:solidFill>
                  <a:srgbClr val="003300"/>
                </a:solidFill>
                <a:ea typeface="Verdana" pitchFamily="34" charset="0"/>
                <a:cs typeface="Verdana" pitchFamily="34" charset="0"/>
              </a:endParaRPr>
            </a:p>
          </p:txBody>
        </p:sp>
        <p:sp>
          <p:nvSpPr>
            <p:cNvPr id="4" name="Rectangle 3"/>
            <p:cNvSpPr>
              <a:spLocks noChangeArrowheads="1"/>
            </p:cNvSpPr>
            <p:nvPr/>
          </p:nvSpPr>
          <p:spPr bwMode="auto">
            <a:xfrm>
              <a:off x="2190033" y="3031609"/>
              <a:ext cx="4513998" cy="3835163"/>
            </a:xfrm>
            <a:prstGeom prst="rect">
              <a:avLst/>
            </a:prstGeom>
            <a:gradFill rotWithShape="1">
              <a:gsLst>
                <a:gs pos="0">
                  <a:srgbClr val="666699">
                    <a:alpha val="38000"/>
                  </a:srgbClr>
                </a:gs>
                <a:gs pos="50000">
                  <a:srgbClr val="FFFFFF">
                    <a:alpha val="62000"/>
                  </a:srgbClr>
                </a:gs>
                <a:gs pos="100000">
                  <a:srgbClr val="666699">
                    <a:alpha val="38000"/>
                  </a:srgbClr>
                </a:gs>
              </a:gsLst>
              <a:lin ang="0" scaled="1"/>
            </a:gradFill>
            <a:ln w="9525" algn="ctr">
              <a:noFill/>
              <a:miter lim="800000"/>
              <a:headEnd/>
              <a:tailEnd/>
            </a:ln>
            <a:effectLst/>
          </p:spPr>
          <p:txBody>
            <a:bodyPr wrap="none" anchor="ctr"/>
            <a:lstStyle/>
            <a:p>
              <a:pPr>
                <a:lnSpc>
                  <a:spcPct val="240000"/>
                </a:lnSpc>
                <a:defRPr/>
              </a:pPr>
              <a:endParaRPr lang="es-ES_tradnl" sz="800" b="1" dirty="0">
                <a:solidFill>
                  <a:srgbClr val="003300"/>
                </a:solidFill>
                <a:ea typeface="Verdana" pitchFamily="34" charset="0"/>
                <a:cs typeface="Verdana" pitchFamily="34" charset="0"/>
              </a:endParaRPr>
            </a:p>
          </p:txBody>
        </p:sp>
        <p:cxnSp>
          <p:nvCxnSpPr>
            <p:cNvPr id="8212" name="AutoShape 6"/>
            <p:cNvCxnSpPr>
              <a:cxnSpLocks noChangeShapeType="1"/>
            </p:cNvCxnSpPr>
            <p:nvPr/>
          </p:nvCxnSpPr>
          <p:spPr bwMode="auto">
            <a:xfrm>
              <a:off x="1023938" y="3787775"/>
              <a:ext cx="6350" cy="184150"/>
            </a:xfrm>
            <a:prstGeom prst="straightConnector1">
              <a:avLst/>
            </a:prstGeom>
            <a:noFill/>
            <a:ln w="19050">
              <a:solidFill>
                <a:srgbClr val="333399"/>
              </a:solidFill>
              <a:round/>
              <a:headEnd/>
              <a:tailEnd/>
            </a:ln>
          </p:spPr>
        </p:cxnSp>
        <p:sp>
          <p:nvSpPr>
            <p:cNvPr id="8213" name="Rectangle 7"/>
            <p:cNvSpPr>
              <a:spLocks noChangeArrowheads="1"/>
            </p:cNvSpPr>
            <p:nvPr/>
          </p:nvSpPr>
          <p:spPr bwMode="auto">
            <a:xfrm>
              <a:off x="1714480" y="566130"/>
              <a:ext cx="5715041" cy="485432"/>
            </a:xfrm>
            <a:prstGeom prst="rect">
              <a:avLst/>
            </a:prstGeom>
            <a:solidFill>
              <a:srgbClr val="FFC000"/>
            </a:solidFill>
            <a:ln w="9525">
              <a:solidFill>
                <a:schemeClr val="tx1"/>
              </a:solidFill>
              <a:miter lim="800000"/>
              <a:headEnd/>
              <a:tailEnd/>
            </a:ln>
            <a:effectLst>
              <a:prstShdw prst="shdw17" dist="17961" dir="2700000">
                <a:srgbClr val="99997A"/>
              </a:prstShdw>
            </a:effectLst>
          </p:spPr>
          <p:txBody>
            <a:bodyPr wrap="none" anchor="ctr"/>
            <a:lstStyle/>
            <a:p>
              <a:pPr algn="ctr" fontAlgn="b"/>
              <a:r>
                <a:rPr lang="es-ES" sz="1400" b="1"/>
                <a:t>CONTROL   A   PRIORI   Y   CONCURRENTEMENTE</a:t>
              </a:r>
            </a:p>
          </p:txBody>
        </p:sp>
        <p:sp>
          <p:nvSpPr>
            <p:cNvPr id="7" name="Rectangle 14"/>
            <p:cNvSpPr>
              <a:spLocks noChangeArrowheads="1"/>
            </p:cNvSpPr>
            <p:nvPr/>
          </p:nvSpPr>
          <p:spPr bwMode="auto">
            <a:xfrm>
              <a:off x="285720" y="1785685"/>
              <a:ext cx="1927840" cy="497152"/>
            </a:xfrm>
            <a:prstGeom prst="rect">
              <a:avLst/>
            </a:prstGeom>
            <a:solidFill>
              <a:srgbClr val="FFFF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s-ES_tradnl" sz="1200" b="1" dirty="0">
                  <a:ea typeface="Verdana" pitchFamily="34" charset="0"/>
                  <a:cs typeface="Verdana" pitchFamily="34" charset="0"/>
                </a:rPr>
                <a:t>ORIGEN</a:t>
              </a:r>
            </a:p>
            <a:p>
              <a:pPr algn="ctr">
                <a:defRPr/>
              </a:pPr>
              <a:r>
                <a:rPr lang="es-ES_tradnl" sz="1200" b="1" dirty="0">
                  <a:ea typeface="Verdana" pitchFamily="34" charset="0"/>
                  <a:cs typeface="Verdana" pitchFamily="34" charset="0"/>
                </a:rPr>
                <a:t>(PRIORI)</a:t>
              </a:r>
            </a:p>
          </p:txBody>
        </p:sp>
        <p:sp>
          <p:nvSpPr>
            <p:cNvPr id="8215" name="Rectangle 20"/>
            <p:cNvSpPr>
              <a:spLocks noChangeArrowheads="1"/>
            </p:cNvSpPr>
            <p:nvPr/>
          </p:nvSpPr>
          <p:spPr bwMode="auto">
            <a:xfrm>
              <a:off x="2330853" y="3153219"/>
              <a:ext cx="1739900" cy="492125"/>
            </a:xfrm>
            <a:prstGeom prst="rect">
              <a:avLst/>
            </a:prstGeom>
            <a:noFill/>
            <a:ln w="9525" algn="ctr">
              <a:noFill/>
              <a:miter lim="800000"/>
              <a:headEnd/>
              <a:tailEnd/>
            </a:ln>
          </p:spPr>
          <p:txBody>
            <a:bodyPr wrap="none" anchor="ctr"/>
            <a:lstStyle/>
            <a:p>
              <a:r>
                <a:rPr lang="es-MX" sz="1100" b="1" dirty="0"/>
                <a:t>REVISION DOUMENTAL</a:t>
              </a:r>
              <a:endParaRPr lang="es-ES" sz="1100" b="1" dirty="0"/>
            </a:p>
          </p:txBody>
        </p:sp>
        <p:sp>
          <p:nvSpPr>
            <p:cNvPr id="2" name="Rectangle 26"/>
            <p:cNvSpPr>
              <a:spLocks noChangeArrowheads="1"/>
            </p:cNvSpPr>
            <p:nvPr/>
          </p:nvSpPr>
          <p:spPr bwMode="auto">
            <a:xfrm>
              <a:off x="6845094" y="5277939"/>
              <a:ext cx="1753864" cy="310466"/>
            </a:xfrm>
            <a:prstGeom prst="rect">
              <a:avLst/>
            </a:prstGeom>
            <a:noFill/>
            <a:ln w="9525" algn="ctr">
              <a:noFill/>
              <a:miter lim="800000"/>
              <a:headEnd/>
              <a:tailEnd/>
            </a:ln>
          </p:spPr>
          <p:txBody>
            <a:bodyPr anchor="ctr"/>
            <a:lstStyle/>
            <a:p>
              <a:pPr>
                <a:defRPr/>
              </a:pPr>
              <a:r>
                <a:rPr lang="es-MX" sz="1050" b="1" dirty="0"/>
                <a:t>- DNCD, J2, DNI</a:t>
              </a:r>
              <a:endParaRPr lang="es-ES" sz="1050" b="1" dirty="0"/>
            </a:p>
          </p:txBody>
        </p:sp>
        <p:sp>
          <p:nvSpPr>
            <p:cNvPr id="8216" name="Rectangle 27"/>
            <p:cNvSpPr>
              <a:spLocks noChangeArrowheads="1"/>
            </p:cNvSpPr>
            <p:nvPr/>
          </p:nvSpPr>
          <p:spPr bwMode="auto">
            <a:xfrm>
              <a:off x="6834106" y="3542962"/>
              <a:ext cx="1772673" cy="310466"/>
            </a:xfrm>
            <a:prstGeom prst="rect">
              <a:avLst/>
            </a:prstGeom>
            <a:noFill/>
            <a:ln w="9525" algn="ctr">
              <a:noFill/>
              <a:miter lim="800000"/>
              <a:headEnd/>
              <a:tailEnd/>
            </a:ln>
          </p:spPr>
          <p:txBody>
            <a:bodyPr wrap="none" anchor="ctr"/>
            <a:lstStyle/>
            <a:p>
              <a:pPr>
                <a:defRPr/>
              </a:pPr>
              <a:r>
                <a:rPr lang="es-MX" sz="900" b="1" dirty="0"/>
                <a:t>- </a:t>
              </a:r>
              <a:r>
                <a:rPr lang="es-MX" sz="1050" b="1" dirty="0"/>
                <a:t>FISCALIZACION</a:t>
              </a:r>
              <a:endParaRPr lang="es-ES" sz="900" b="1" dirty="0"/>
            </a:p>
          </p:txBody>
        </p:sp>
        <p:cxnSp>
          <p:nvCxnSpPr>
            <p:cNvPr id="8218" name="AutoShape 40"/>
            <p:cNvCxnSpPr>
              <a:cxnSpLocks noChangeShapeType="1"/>
              <a:stCxn id="8213" idx="2"/>
              <a:endCxn id="7" idx="0"/>
            </p:cNvCxnSpPr>
            <p:nvPr/>
          </p:nvCxnSpPr>
          <p:spPr bwMode="auto">
            <a:xfrm rot="5400000">
              <a:off x="2543734" y="-242581"/>
              <a:ext cx="734124" cy="3322408"/>
            </a:xfrm>
            <a:prstGeom prst="straightConnector1">
              <a:avLst/>
            </a:prstGeom>
            <a:noFill/>
            <a:ln w="38100">
              <a:solidFill>
                <a:schemeClr val="tx1"/>
              </a:solidFill>
              <a:round/>
              <a:headEnd/>
              <a:tailEnd type="triangle" w="med" len="med"/>
            </a:ln>
          </p:spPr>
        </p:cxnSp>
        <p:sp>
          <p:nvSpPr>
            <p:cNvPr id="5" name="Rectangle 71"/>
            <p:cNvSpPr>
              <a:spLocks noChangeArrowheads="1"/>
            </p:cNvSpPr>
            <p:nvPr/>
          </p:nvSpPr>
          <p:spPr bwMode="auto">
            <a:xfrm>
              <a:off x="6845094" y="5497091"/>
              <a:ext cx="1686468" cy="310466"/>
            </a:xfrm>
            <a:prstGeom prst="rect">
              <a:avLst/>
            </a:prstGeom>
            <a:noFill/>
            <a:ln w="9525" algn="ctr">
              <a:noFill/>
              <a:miter lim="800000"/>
              <a:headEnd/>
              <a:tailEnd/>
            </a:ln>
          </p:spPr>
          <p:txBody>
            <a:bodyPr wrap="none" anchor="ctr"/>
            <a:lstStyle/>
            <a:p>
              <a:pPr>
                <a:defRPr/>
              </a:pPr>
              <a:r>
                <a:rPr lang="es-MX" sz="1050" b="1" dirty="0"/>
                <a:t>- MEDIO AMBIENTE</a:t>
              </a:r>
            </a:p>
          </p:txBody>
        </p:sp>
        <p:sp>
          <p:nvSpPr>
            <p:cNvPr id="8220" name="50 Rectángulo"/>
            <p:cNvSpPr>
              <a:spLocks noChangeArrowheads="1"/>
            </p:cNvSpPr>
            <p:nvPr/>
          </p:nvSpPr>
          <p:spPr bwMode="auto">
            <a:xfrm>
              <a:off x="714348" y="0"/>
              <a:ext cx="195211" cy="382919"/>
            </a:xfrm>
            <a:prstGeom prst="rect">
              <a:avLst/>
            </a:prstGeom>
            <a:noFill/>
            <a:ln w="9525">
              <a:noFill/>
              <a:miter lim="800000"/>
              <a:headEnd/>
              <a:tailEnd/>
            </a:ln>
          </p:spPr>
          <p:txBody>
            <a:bodyPr wrap="none">
              <a:spAutoFit/>
            </a:bodyPr>
            <a:lstStyle/>
            <a:p>
              <a:endParaRPr lang="es-DO" sz="800"/>
            </a:p>
          </p:txBody>
        </p:sp>
        <p:sp>
          <p:nvSpPr>
            <p:cNvPr id="15" name="Rectangle 14"/>
            <p:cNvSpPr>
              <a:spLocks noChangeArrowheads="1"/>
            </p:cNvSpPr>
            <p:nvPr/>
          </p:nvSpPr>
          <p:spPr bwMode="auto">
            <a:xfrm>
              <a:off x="3216664" y="1785685"/>
              <a:ext cx="2785181" cy="515414"/>
            </a:xfrm>
            <a:prstGeom prst="rect">
              <a:avLst/>
            </a:prstGeom>
            <a:solidFill>
              <a:srgbClr val="FFC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s-ES_tradnl" sz="1200" b="1" dirty="0">
                  <a:ea typeface="Verdana" pitchFamily="34" charset="0"/>
                  <a:cs typeface="Verdana" pitchFamily="34" charset="0"/>
                </a:rPr>
                <a:t>ZONA PRIMARIA</a:t>
              </a:r>
            </a:p>
            <a:p>
              <a:pPr algn="ctr">
                <a:defRPr/>
              </a:pPr>
              <a:r>
                <a:rPr lang="es-ES_tradnl" sz="1200" b="1" dirty="0">
                  <a:ea typeface="Verdana" pitchFamily="34" charset="0"/>
                  <a:cs typeface="Verdana" pitchFamily="34" charset="0"/>
                </a:rPr>
                <a:t>(CONCURRENTE)</a:t>
              </a:r>
            </a:p>
          </p:txBody>
        </p:sp>
        <p:sp>
          <p:nvSpPr>
            <p:cNvPr id="16" name="Rectangle 14"/>
            <p:cNvSpPr>
              <a:spLocks noChangeArrowheads="1"/>
            </p:cNvSpPr>
            <p:nvPr/>
          </p:nvSpPr>
          <p:spPr bwMode="auto">
            <a:xfrm>
              <a:off x="6633485" y="1753218"/>
              <a:ext cx="2186453" cy="547881"/>
            </a:xfrm>
            <a:prstGeom prst="rect">
              <a:avLst/>
            </a:prstGeom>
            <a:solidFill>
              <a:srgbClr val="FF0000"/>
            </a:solidFill>
            <a:ln w="9525">
              <a:solidFill>
                <a:schemeClr val="tx1"/>
              </a:solidFill>
              <a:miter lim="800000"/>
              <a:headEnd/>
              <a:tailEnd/>
            </a:ln>
            <a:effectLst>
              <a:prstShdw prst="shdw17" dist="17961" dir="2700000">
                <a:schemeClr val="tx1">
                  <a:gamma/>
                  <a:shade val="60000"/>
                  <a:invGamma/>
                </a:schemeClr>
              </a:prstShdw>
            </a:effectLst>
          </p:spPr>
          <p:txBody>
            <a:bodyPr wrap="none" anchor="ctr"/>
            <a:lstStyle/>
            <a:p>
              <a:pPr algn="ctr">
                <a:defRPr/>
              </a:pPr>
              <a:r>
                <a:rPr lang="es-ES_tradnl" sz="1200" b="1" dirty="0" smtClean="0">
                  <a:ea typeface="Verdana" pitchFamily="34" charset="0"/>
                  <a:cs typeface="Verdana" pitchFamily="34" charset="0"/>
                </a:rPr>
                <a:t>SUPERVISIÓN </a:t>
              </a:r>
              <a:r>
                <a:rPr lang="es-ES_tradnl" sz="1200" b="1" dirty="0">
                  <a:ea typeface="Verdana" pitchFamily="34" charset="0"/>
                  <a:cs typeface="Verdana" pitchFamily="34" charset="0"/>
                </a:rPr>
                <a:t>Y</a:t>
              </a:r>
            </a:p>
            <a:p>
              <a:pPr algn="ctr">
                <a:defRPr/>
              </a:pPr>
              <a:r>
                <a:rPr lang="es-ES_tradnl" sz="1200" b="1" dirty="0">
                  <a:ea typeface="Verdana" pitchFamily="34" charset="0"/>
                  <a:cs typeface="Verdana" pitchFamily="34" charset="0"/>
                </a:rPr>
                <a:t>CONTROL DIFERIDO</a:t>
              </a:r>
            </a:p>
          </p:txBody>
        </p:sp>
        <p:cxnSp>
          <p:nvCxnSpPr>
            <p:cNvPr id="8223" name="AutoShape 40"/>
            <p:cNvCxnSpPr>
              <a:cxnSpLocks noChangeShapeType="1"/>
              <a:stCxn id="8213" idx="2"/>
            </p:cNvCxnSpPr>
            <p:nvPr/>
          </p:nvCxnSpPr>
          <p:spPr bwMode="auto">
            <a:xfrm rot="5400000">
              <a:off x="4214809" y="1409145"/>
              <a:ext cx="714383" cy="2292"/>
            </a:xfrm>
            <a:prstGeom prst="straightConnector1">
              <a:avLst/>
            </a:prstGeom>
            <a:noFill/>
            <a:ln w="38100">
              <a:solidFill>
                <a:schemeClr val="tx1"/>
              </a:solidFill>
              <a:round/>
              <a:headEnd/>
              <a:tailEnd type="triangle" w="med" len="med"/>
            </a:ln>
          </p:spPr>
        </p:cxnSp>
        <p:cxnSp>
          <p:nvCxnSpPr>
            <p:cNvPr id="8224" name="AutoShape 40"/>
            <p:cNvCxnSpPr>
              <a:cxnSpLocks noChangeShapeType="1"/>
              <a:stCxn id="8213" idx="2"/>
              <a:endCxn id="16" idx="0"/>
            </p:cNvCxnSpPr>
            <p:nvPr/>
          </p:nvCxnSpPr>
          <p:spPr bwMode="auto">
            <a:xfrm rot="16200000" flipH="1">
              <a:off x="5798339" y="-174777"/>
              <a:ext cx="701657" cy="3154334"/>
            </a:xfrm>
            <a:prstGeom prst="straightConnector1">
              <a:avLst/>
            </a:prstGeom>
            <a:noFill/>
            <a:ln w="38100">
              <a:solidFill>
                <a:schemeClr val="tx1"/>
              </a:solidFill>
              <a:round/>
              <a:headEnd/>
              <a:tailEnd type="triangle" w="med" len="med"/>
            </a:ln>
          </p:spPr>
        </p:cxnSp>
        <p:sp>
          <p:nvSpPr>
            <p:cNvPr id="6" name="Rectangle 71"/>
            <p:cNvSpPr>
              <a:spLocks noChangeArrowheads="1"/>
            </p:cNvSpPr>
            <p:nvPr/>
          </p:nvSpPr>
          <p:spPr bwMode="auto">
            <a:xfrm>
              <a:off x="6845094" y="5771034"/>
              <a:ext cx="1686468" cy="310465"/>
            </a:xfrm>
            <a:prstGeom prst="rect">
              <a:avLst/>
            </a:prstGeom>
            <a:noFill/>
            <a:ln w="9525" algn="ctr">
              <a:noFill/>
              <a:miter lim="800000"/>
              <a:headEnd/>
              <a:tailEnd/>
            </a:ln>
          </p:spPr>
          <p:txBody>
            <a:bodyPr wrap="none" anchor="ctr"/>
            <a:lstStyle/>
            <a:p>
              <a:pPr>
                <a:defRPr/>
              </a:pPr>
              <a:r>
                <a:rPr lang="es-MX" sz="1050" b="1" dirty="0"/>
                <a:t>- SALUD PUBLICA</a:t>
              </a:r>
            </a:p>
          </p:txBody>
        </p:sp>
        <p:sp>
          <p:nvSpPr>
            <p:cNvPr id="8225" name="Rectangle 71"/>
            <p:cNvSpPr>
              <a:spLocks noChangeArrowheads="1"/>
            </p:cNvSpPr>
            <p:nvPr/>
          </p:nvSpPr>
          <p:spPr bwMode="auto">
            <a:xfrm>
              <a:off x="6845078" y="6008426"/>
              <a:ext cx="1686468" cy="310465"/>
            </a:xfrm>
            <a:prstGeom prst="rect">
              <a:avLst/>
            </a:prstGeom>
            <a:noFill/>
            <a:ln w="9525" algn="ctr">
              <a:noFill/>
              <a:miter lim="800000"/>
              <a:headEnd/>
              <a:tailEnd/>
            </a:ln>
          </p:spPr>
          <p:txBody>
            <a:bodyPr wrap="none" anchor="ctr"/>
            <a:lstStyle/>
            <a:p>
              <a:pPr>
                <a:defRPr/>
              </a:pPr>
              <a:r>
                <a:rPr lang="es-MX" sz="1050" b="1" dirty="0"/>
                <a:t>- AGRICULTURA</a:t>
              </a:r>
            </a:p>
          </p:txBody>
        </p:sp>
        <p:sp>
          <p:nvSpPr>
            <p:cNvPr id="8227" name="Rectangle 20"/>
            <p:cNvSpPr>
              <a:spLocks noChangeArrowheads="1"/>
            </p:cNvSpPr>
            <p:nvPr/>
          </p:nvSpPr>
          <p:spPr bwMode="auto">
            <a:xfrm>
              <a:off x="4446538" y="3122597"/>
              <a:ext cx="1739900" cy="492125"/>
            </a:xfrm>
            <a:prstGeom prst="rect">
              <a:avLst/>
            </a:prstGeom>
            <a:noFill/>
            <a:ln w="9525" algn="ctr">
              <a:noFill/>
              <a:miter lim="800000"/>
              <a:headEnd/>
              <a:tailEnd/>
            </a:ln>
          </p:spPr>
          <p:txBody>
            <a:bodyPr wrap="none" anchor="ctr"/>
            <a:lstStyle/>
            <a:p>
              <a:r>
                <a:rPr lang="es-MX" sz="1200" b="1"/>
                <a:t>REVISION FISICA</a:t>
              </a:r>
              <a:endParaRPr lang="es-ES" sz="1200" b="1"/>
            </a:p>
          </p:txBody>
        </p:sp>
        <p:cxnSp>
          <p:nvCxnSpPr>
            <p:cNvPr id="25" name="24 Conector recto"/>
            <p:cNvCxnSpPr/>
            <p:nvPr/>
          </p:nvCxnSpPr>
          <p:spPr>
            <a:xfrm rot="16200000" flipH="1">
              <a:off x="2695783" y="5003424"/>
              <a:ext cx="3358305" cy="3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8229" name="AutoShape 40"/>
            <p:cNvCxnSpPr>
              <a:cxnSpLocks noChangeShapeType="1"/>
            </p:cNvCxnSpPr>
            <p:nvPr/>
          </p:nvCxnSpPr>
          <p:spPr bwMode="auto">
            <a:xfrm rot="5400000">
              <a:off x="915048" y="2643182"/>
              <a:ext cx="714380" cy="1588"/>
            </a:xfrm>
            <a:prstGeom prst="straightConnector1">
              <a:avLst/>
            </a:prstGeom>
            <a:noFill/>
            <a:ln w="38100">
              <a:solidFill>
                <a:schemeClr val="tx1"/>
              </a:solidFill>
              <a:round/>
              <a:headEnd/>
              <a:tailEnd type="triangle" w="med" len="med"/>
            </a:ln>
          </p:spPr>
        </p:cxnSp>
        <p:cxnSp>
          <p:nvCxnSpPr>
            <p:cNvPr id="8230" name="AutoShape 40"/>
            <p:cNvCxnSpPr>
              <a:cxnSpLocks noChangeShapeType="1"/>
            </p:cNvCxnSpPr>
            <p:nvPr/>
          </p:nvCxnSpPr>
          <p:spPr bwMode="auto">
            <a:xfrm rot="5400000">
              <a:off x="4266113" y="2709807"/>
              <a:ext cx="642944" cy="1"/>
            </a:xfrm>
            <a:prstGeom prst="straightConnector1">
              <a:avLst/>
            </a:prstGeom>
            <a:noFill/>
            <a:ln w="38100">
              <a:solidFill>
                <a:schemeClr val="tx1"/>
              </a:solidFill>
              <a:round/>
              <a:headEnd/>
              <a:tailEnd type="triangle" w="med" len="med"/>
            </a:ln>
          </p:spPr>
        </p:cxnSp>
        <p:cxnSp>
          <p:nvCxnSpPr>
            <p:cNvPr id="8231" name="AutoShape 40"/>
            <p:cNvCxnSpPr>
              <a:cxnSpLocks noChangeShapeType="1"/>
            </p:cNvCxnSpPr>
            <p:nvPr/>
          </p:nvCxnSpPr>
          <p:spPr bwMode="auto">
            <a:xfrm rot="5400000">
              <a:off x="7439640" y="2678902"/>
              <a:ext cx="642943" cy="2"/>
            </a:xfrm>
            <a:prstGeom prst="straightConnector1">
              <a:avLst/>
            </a:prstGeom>
            <a:noFill/>
            <a:ln w="38100">
              <a:solidFill>
                <a:schemeClr val="tx1"/>
              </a:solidFill>
              <a:round/>
              <a:headEnd/>
              <a:tailEnd type="triangle" w="med" len="med"/>
            </a:ln>
          </p:spPr>
        </p:cxnSp>
        <p:pic>
          <p:nvPicPr>
            <p:cNvPr id="8232" name="Picture 2" descr="http://planetagadget.com/wp-content/uploads/2008/01/emma-maersk-1.jpg"/>
            <p:cNvPicPr>
              <a:picLocks noChangeAspect="1" noChangeArrowheads="1"/>
            </p:cNvPicPr>
            <p:nvPr/>
          </p:nvPicPr>
          <p:blipFill>
            <a:blip r:embed="rId2" cstate="print"/>
            <a:srcRect/>
            <a:stretch>
              <a:fillRect/>
            </a:stretch>
          </p:blipFill>
          <p:spPr bwMode="auto">
            <a:xfrm>
              <a:off x="357159" y="3071810"/>
              <a:ext cx="1480220" cy="873780"/>
            </a:xfrm>
            <a:prstGeom prst="rect">
              <a:avLst/>
            </a:prstGeom>
            <a:noFill/>
            <a:ln w="9525">
              <a:noFill/>
              <a:miter lim="800000"/>
              <a:headEnd/>
              <a:tailEnd/>
            </a:ln>
          </p:spPr>
        </p:pic>
        <p:pic>
          <p:nvPicPr>
            <p:cNvPr id="8233" name="Picture 4" descr="http://upload.wikimedia.org/wikipedia/commons/thumb/e/e4/Beluga_n3.jpg/250px-Beluga_n3.jpg"/>
            <p:cNvPicPr>
              <a:picLocks noChangeAspect="1" noChangeArrowheads="1"/>
            </p:cNvPicPr>
            <p:nvPr/>
          </p:nvPicPr>
          <p:blipFill>
            <a:blip r:embed="rId3" cstate="print"/>
            <a:srcRect/>
            <a:stretch>
              <a:fillRect/>
            </a:stretch>
          </p:blipFill>
          <p:spPr bwMode="auto">
            <a:xfrm>
              <a:off x="357157" y="4405079"/>
              <a:ext cx="1480221" cy="828924"/>
            </a:xfrm>
            <a:prstGeom prst="rect">
              <a:avLst/>
            </a:prstGeom>
            <a:noFill/>
            <a:ln w="9525">
              <a:noFill/>
              <a:miter lim="800000"/>
              <a:headEnd/>
              <a:tailEnd/>
            </a:ln>
          </p:spPr>
        </p:pic>
        <p:pic>
          <p:nvPicPr>
            <p:cNvPr id="8234" name="Picture 6" descr="http://t3.gstatic.com/images?q=tbn:Aza_fWTVkKZJOM:http://3.bp.blogspot.com/_RYNNOadDSjw/Sc1Dk4uQntI/AAAAAAAAAEw/2ob2s0ORnF0/s400/Freightliner%2BCascadia.jpg">
              <a:hlinkClick r:id="rId4"/>
            </p:cNvPr>
            <p:cNvPicPr>
              <a:picLocks noChangeAspect="1" noChangeArrowheads="1"/>
            </p:cNvPicPr>
            <p:nvPr/>
          </p:nvPicPr>
          <p:blipFill>
            <a:blip r:embed="rId5" cstate="print"/>
            <a:srcRect/>
            <a:stretch>
              <a:fillRect/>
            </a:stretch>
          </p:blipFill>
          <p:spPr bwMode="auto">
            <a:xfrm>
              <a:off x="357158" y="5679122"/>
              <a:ext cx="1480219" cy="947340"/>
            </a:xfrm>
            <a:prstGeom prst="rect">
              <a:avLst/>
            </a:prstGeom>
            <a:noFill/>
            <a:ln w="9525">
              <a:noFill/>
              <a:miter lim="800000"/>
              <a:headEnd/>
              <a:tailEnd/>
            </a:ln>
          </p:spPr>
        </p:pic>
      </p:grpSp>
      <p:sp>
        <p:nvSpPr>
          <p:cNvPr id="8195" name="Rectangle 7"/>
          <p:cNvSpPr>
            <a:spLocks noChangeArrowheads="1"/>
          </p:cNvSpPr>
          <p:nvPr/>
        </p:nvSpPr>
        <p:spPr bwMode="auto">
          <a:xfrm>
            <a:off x="3149600" y="1000125"/>
            <a:ext cx="3422650" cy="428625"/>
          </a:xfrm>
          <a:prstGeom prst="rect">
            <a:avLst/>
          </a:prstGeom>
          <a:solidFill>
            <a:srgbClr val="92D050"/>
          </a:solidFill>
          <a:ln w="9525">
            <a:solidFill>
              <a:schemeClr val="tx1"/>
            </a:solidFill>
            <a:miter lim="800000"/>
            <a:headEnd/>
            <a:tailEnd/>
          </a:ln>
          <a:effectLst>
            <a:prstShdw prst="shdw17" dist="17961" dir="2700000">
              <a:srgbClr val="99997A"/>
            </a:prstShdw>
          </a:effectLst>
        </p:spPr>
        <p:txBody>
          <a:bodyPr wrap="none" anchor="ctr"/>
          <a:lstStyle/>
          <a:p>
            <a:pPr algn="ctr" fontAlgn="b"/>
            <a:r>
              <a:rPr lang="es-ES" sz="1600" b="1" dirty="0" smtClean="0"/>
              <a:t>ANÁLISIS </a:t>
            </a:r>
            <a:r>
              <a:rPr lang="es-ES" sz="1600" b="1" dirty="0"/>
              <a:t>DE RIESGO</a:t>
            </a:r>
          </a:p>
        </p:txBody>
      </p:sp>
      <p:sp>
        <p:nvSpPr>
          <p:cNvPr id="8196" name="AutoShape 17"/>
          <p:cNvSpPr>
            <a:spLocks/>
          </p:cNvSpPr>
          <p:nvPr/>
        </p:nvSpPr>
        <p:spPr bwMode="auto">
          <a:xfrm rot="5400000">
            <a:off x="4179093" y="-2607468"/>
            <a:ext cx="785813" cy="8858250"/>
          </a:xfrm>
          <a:prstGeom prst="leftBrace">
            <a:avLst>
              <a:gd name="adj1" fmla="val 0"/>
              <a:gd name="adj2" fmla="val 47139"/>
            </a:avLst>
          </a:prstGeom>
          <a:noFill/>
          <a:ln w="38100">
            <a:solidFill>
              <a:srgbClr val="C00000"/>
            </a:solidFill>
            <a:round/>
            <a:headEnd/>
            <a:tailEnd/>
          </a:ln>
        </p:spPr>
        <p:txBody>
          <a:bodyPr lIns="36576" tIns="36576" rIns="36576" bIns="36576"/>
          <a:lstStyle/>
          <a:p>
            <a:endParaRPr lang="es-DO">
              <a:latin typeface="Calibri" pitchFamily="34" charset="0"/>
            </a:endParaRPr>
          </a:p>
        </p:txBody>
      </p:sp>
      <p:sp>
        <p:nvSpPr>
          <p:cNvPr id="8197" name="Rectangle 20"/>
          <p:cNvSpPr>
            <a:spLocks noChangeArrowheads="1"/>
          </p:cNvSpPr>
          <p:nvPr/>
        </p:nvSpPr>
        <p:spPr bwMode="auto">
          <a:xfrm>
            <a:off x="2427288" y="4214813"/>
            <a:ext cx="1930400" cy="2643187"/>
          </a:xfrm>
          <a:prstGeom prst="rect">
            <a:avLst/>
          </a:prstGeom>
          <a:noFill/>
          <a:ln w="9525" algn="ctr">
            <a:noFill/>
            <a:miter lim="800000"/>
            <a:headEnd/>
            <a:tailEnd/>
          </a:ln>
        </p:spPr>
        <p:txBody>
          <a:bodyPr wrap="none" anchor="ctr"/>
          <a:lstStyle/>
          <a:p>
            <a:pPr marL="342900" indent="-342900">
              <a:lnSpc>
                <a:spcPct val="150000"/>
              </a:lnSpc>
              <a:defRPr/>
            </a:pPr>
            <a:r>
              <a:rPr lang="es-ES" sz="1050" b="1" dirty="0"/>
              <a:t>- Manifiesto.</a:t>
            </a:r>
          </a:p>
          <a:p>
            <a:pPr marL="342900" indent="-342900">
              <a:lnSpc>
                <a:spcPct val="150000"/>
              </a:lnSpc>
              <a:defRPr/>
            </a:pPr>
            <a:r>
              <a:rPr lang="es-ES" sz="1050" b="1" dirty="0"/>
              <a:t>- Pasaporte. </a:t>
            </a:r>
          </a:p>
          <a:p>
            <a:pPr marL="342900" indent="-342900">
              <a:lnSpc>
                <a:spcPct val="150000"/>
              </a:lnSpc>
              <a:defRPr/>
            </a:pPr>
            <a:r>
              <a:rPr lang="es-ES" sz="1050" b="1" dirty="0"/>
              <a:t>- Ticket Aéreo.</a:t>
            </a:r>
          </a:p>
          <a:p>
            <a:pPr marL="342900" indent="-342900">
              <a:lnSpc>
                <a:spcPct val="150000"/>
              </a:lnSpc>
              <a:defRPr/>
            </a:pPr>
            <a:r>
              <a:rPr lang="es-ES" sz="1050" b="1" dirty="0"/>
              <a:t>- Formulario Aduanero.</a:t>
            </a:r>
          </a:p>
          <a:p>
            <a:pPr marL="342900" indent="-342900">
              <a:lnSpc>
                <a:spcPct val="150000"/>
              </a:lnSpc>
              <a:defRPr/>
            </a:pPr>
            <a:r>
              <a:rPr lang="es-ES" sz="1050" b="1" dirty="0"/>
              <a:t>- Factura Comercial.</a:t>
            </a:r>
          </a:p>
          <a:p>
            <a:pPr marL="342900" indent="-342900">
              <a:lnSpc>
                <a:spcPct val="150000"/>
              </a:lnSpc>
              <a:defRPr/>
            </a:pPr>
            <a:r>
              <a:rPr lang="es-ES" sz="1050" b="1" dirty="0"/>
              <a:t>- Conocimiento de</a:t>
            </a:r>
          </a:p>
          <a:p>
            <a:pPr marL="342900" indent="-342900">
              <a:lnSpc>
                <a:spcPct val="150000"/>
              </a:lnSpc>
              <a:defRPr/>
            </a:pPr>
            <a:r>
              <a:rPr lang="es-ES" sz="1050" b="1" dirty="0"/>
              <a:t>   Embarque B/L..</a:t>
            </a:r>
          </a:p>
          <a:p>
            <a:pPr marL="342900" indent="-342900">
              <a:lnSpc>
                <a:spcPct val="150000"/>
              </a:lnSpc>
              <a:defRPr/>
            </a:pPr>
            <a:r>
              <a:rPr lang="es-ES" sz="1050" b="1" dirty="0"/>
              <a:t>- Titulo de Propiedad.</a:t>
            </a:r>
          </a:p>
          <a:p>
            <a:pPr marL="342900" indent="-342900">
              <a:lnSpc>
                <a:spcPct val="150000"/>
              </a:lnSpc>
              <a:defRPr/>
            </a:pPr>
            <a:r>
              <a:rPr lang="es-ES" sz="1050" b="1" dirty="0"/>
              <a:t>- Certificado de Origen.</a:t>
            </a:r>
          </a:p>
          <a:p>
            <a:pPr marL="342900" indent="-342900">
              <a:lnSpc>
                <a:spcPct val="150000"/>
              </a:lnSpc>
              <a:defRPr/>
            </a:pPr>
            <a:r>
              <a:rPr lang="es-ES" sz="1050" b="1" dirty="0"/>
              <a:t>- Permisos Fitosanitario.</a:t>
            </a:r>
          </a:p>
        </p:txBody>
      </p:sp>
      <p:sp>
        <p:nvSpPr>
          <p:cNvPr id="8198" name="Rectangle 1"/>
          <p:cNvSpPr>
            <a:spLocks noChangeArrowheads="1"/>
          </p:cNvSpPr>
          <p:nvPr/>
        </p:nvSpPr>
        <p:spPr bwMode="auto">
          <a:xfrm>
            <a:off x="508000" y="0"/>
            <a:ext cx="8636000" cy="708025"/>
          </a:xfrm>
          <a:prstGeom prst="rect">
            <a:avLst/>
          </a:prstGeom>
          <a:noFill/>
          <a:ln w="9525">
            <a:noFill/>
            <a:miter lim="800000"/>
            <a:headEnd/>
            <a:tailEnd/>
          </a:ln>
        </p:spPr>
        <p:txBody>
          <a:bodyPr anchor="ctr">
            <a:spAutoFit/>
          </a:bodyPr>
          <a:lstStyle/>
          <a:p>
            <a:pPr algn="ctr"/>
            <a:r>
              <a:rPr lang="es-ES" sz="2000" b="1" dirty="0">
                <a:solidFill>
                  <a:srgbClr val="002060"/>
                </a:solidFill>
              </a:rPr>
              <a:t>DIVISIONES RIESGO EN CARGAS Y PASAJEROS</a:t>
            </a:r>
          </a:p>
          <a:p>
            <a:pPr algn="ctr"/>
            <a:r>
              <a:rPr lang="es-ES" sz="2000" b="1" dirty="0">
                <a:solidFill>
                  <a:srgbClr val="002060"/>
                </a:solidFill>
              </a:rPr>
              <a:t>Campo de Acción</a:t>
            </a:r>
          </a:p>
        </p:txBody>
      </p:sp>
      <p:pic>
        <p:nvPicPr>
          <p:cNvPr id="8199" name="Picture 14" descr="logo-final-dga"/>
          <p:cNvPicPr>
            <a:picLocks noChangeAspect="1" noChangeArrowheads="1"/>
          </p:cNvPicPr>
          <p:nvPr/>
        </p:nvPicPr>
        <p:blipFill>
          <a:blip r:embed="rId6" cstate="print"/>
          <a:srcRect/>
          <a:stretch>
            <a:fillRect/>
          </a:stretch>
        </p:blipFill>
        <p:spPr bwMode="auto">
          <a:xfrm>
            <a:off x="8433422" y="0"/>
            <a:ext cx="710578" cy="332656"/>
          </a:xfrm>
          <a:prstGeom prst="rect">
            <a:avLst/>
          </a:prstGeom>
          <a:noFill/>
          <a:ln w="9525">
            <a:noFill/>
            <a:miter lim="800000"/>
            <a:headEnd/>
            <a:tailEnd/>
          </a:ln>
        </p:spPr>
      </p:pic>
      <p:sp>
        <p:nvSpPr>
          <p:cNvPr id="8200" name="Rectangle 20"/>
          <p:cNvSpPr>
            <a:spLocks noChangeArrowheads="1"/>
          </p:cNvSpPr>
          <p:nvPr/>
        </p:nvSpPr>
        <p:spPr bwMode="auto">
          <a:xfrm>
            <a:off x="4500563" y="4376738"/>
            <a:ext cx="2143125" cy="2338387"/>
          </a:xfrm>
          <a:prstGeom prst="rect">
            <a:avLst/>
          </a:prstGeom>
          <a:noFill/>
          <a:ln w="9525" algn="ctr">
            <a:noFill/>
            <a:miter lim="800000"/>
            <a:headEnd/>
            <a:tailEnd/>
          </a:ln>
        </p:spPr>
        <p:txBody>
          <a:bodyPr wrap="none" anchor="ctr"/>
          <a:lstStyle/>
          <a:p>
            <a:pPr marL="342900" indent="-342900">
              <a:lnSpc>
                <a:spcPct val="150000"/>
              </a:lnSpc>
              <a:defRPr/>
            </a:pPr>
            <a:r>
              <a:rPr lang="es-ES" sz="1050" b="1" dirty="0"/>
              <a:t>- Perfil Corporal.</a:t>
            </a:r>
          </a:p>
          <a:p>
            <a:pPr marL="342900" indent="-342900">
              <a:lnSpc>
                <a:spcPct val="150000"/>
              </a:lnSpc>
              <a:defRPr/>
            </a:pPr>
            <a:r>
              <a:rPr lang="es-ES" sz="1050" b="1" dirty="0"/>
              <a:t>- Revisión de pasajeros.</a:t>
            </a:r>
          </a:p>
          <a:p>
            <a:pPr marL="342900" indent="-342900">
              <a:lnSpc>
                <a:spcPct val="150000"/>
              </a:lnSpc>
              <a:defRPr/>
            </a:pPr>
            <a:r>
              <a:rPr lang="es-ES" sz="1050" b="1" dirty="0"/>
              <a:t>- Equipajes.</a:t>
            </a:r>
          </a:p>
          <a:p>
            <a:pPr marL="342900" indent="-342900">
              <a:lnSpc>
                <a:spcPct val="150000"/>
              </a:lnSpc>
              <a:defRPr/>
            </a:pPr>
            <a:r>
              <a:rPr lang="es-ES" sz="1050" b="1" dirty="0"/>
              <a:t>- Estructura de Contenedor.</a:t>
            </a:r>
          </a:p>
          <a:p>
            <a:pPr marL="342900" indent="-342900">
              <a:lnSpc>
                <a:spcPct val="150000"/>
              </a:lnSpc>
              <a:defRPr/>
            </a:pPr>
            <a:r>
              <a:rPr lang="es-ES" sz="1050" b="1" dirty="0"/>
              <a:t>- Sello, puertas, techo,</a:t>
            </a:r>
          </a:p>
          <a:p>
            <a:pPr marL="342900" indent="-342900">
              <a:lnSpc>
                <a:spcPct val="150000"/>
              </a:lnSpc>
              <a:defRPr/>
            </a:pPr>
            <a:r>
              <a:rPr lang="es-ES" sz="1050" b="1" dirty="0"/>
              <a:t> marco, Piso, etc.</a:t>
            </a:r>
          </a:p>
          <a:p>
            <a:pPr marL="342900" indent="-342900">
              <a:lnSpc>
                <a:spcPct val="150000"/>
              </a:lnSpc>
              <a:defRPr/>
            </a:pPr>
            <a:r>
              <a:rPr lang="es-ES" sz="1050" b="1" dirty="0"/>
              <a:t>- Revisión de mercancías.</a:t>
            </a:r>
          </a:p>
          <a:p>
            <a:pPr marL="342900" indent="-342900">
              <a:lnSpc>
                <a:spcPct val="150000"/>
              </a:lnSpc>
              <a:defRPr/>
            </a:pPr>
            <a:r>
              <a:rPr lang="es-ES" sz="1050" b="1" dirty="0"/>
              <a:t>- Marcas, embalaje,</a:t>
            </a:r>
          </a:p>
          <a:p>
            <a:pPr marL="342900" indent="-342900">
              <a:lnSpc>
                <a:spcPct val="150000"/>
              </a:lnSpc>
              <a:defRPr/>
            </a:pPr>
            <a:r>
              <a:rPr lang="es-ES" sz="1050" b="1" dirty="0"/>
              <a:t> empaque.</a:t>
            </a:r>
          </a:p>
          <a:p>
            <a:pPr marL="342900" indent="-342900">
              <a:lnSpc>
                <a:spcPct val="150000"/>
              </a:lnSpc>
              <a:defRPr/>
            </a:pPr>
            <a:r>
              <a:rPr lang="es-ES" sz="1050" b="1" dirty="0"/>
              <a:t>- Cantidades.</a:t>
            </a:r>
          </a:p>
        </p:txBody>
      </p:sp>
      <p:sp>
        <p:nvSpPr>
          <p:cNvPr id="8201" name="Rectangle 27"/>
          <p:cNvSpPr>
            <a:spLocks noChangeArrowheads="1"/>
          </p:cNvSpPr>
          <p:nvPr/>
        </p:nvSpPr>
        <p:spPr bwMode="auto">
          <a:xfrm>
            <a:off x="6919913" y="4471988"/>
            <a:ext cx="1795462" cy="242887"/>
          </a:xfrm>
          <a:prstGeom prst="rect">
            <a:avLst/>
          </a:prstGeom>
          <a:noFill/>
          <a:ln w="9525" algn="ctr">
            <a:noFill/>
            <a:miter lim="800000"/>
            <a:headEnd/>
            <a:tailEnd/>
          </a:ln>
        </p:spPr>
        <p:txBody>
          <a:bodyPr wrap="none" anchor="ctr"/>
          <a:lstStyle/>
          <a:p>
            <a:pPr>
              <a:defRPr/>
            </a:pPr>
            <a:r>
              <a:rPr lang="es-MX" sz="1050" b="1" dirty="0"/>
              <a:t>- PROPIEDAD INTELECTUAL</a:t>
            </a:r>
            <a:endParaRPr lang="es-ES" sz="1050" b="1" dirty="0"/>
          </a:p>
        </p:txBody>
      </p:sp>
      <p:sp>
        <p:nvSpPr>
          <p:cNvPr id="8202" name="Rectangle 27"/>
          <p:cNvSpPr>
            <a:spLocks noChangeArrowheads="1"/>
          </p:cNvSpPr>
          <p:nvPr/>
        </p:nvSpPr>
        <p:spPr bwMode="auto">
          <a:xfrm>
            <a:off x="6858000" y="4000500"/>
            <a:ext cx="2286000" cy="285750"/>
          </a:xfrm>
          <a:prstGeom prst="rect">
            <a:avLst/>
          </a:prstGeom>
          <a:noFill/>
          <a:ln w="9525" algn="ctr">
            <a:noFill/>
            <a:miter lim="800000"/>
            <a:headEnd/>
            <a:tailEnd/>
          </a:ln>
        </p:spPr>
        <p:txBody>
          <a:bodyPr wrap="none" anchor="ctr"/>
          <a:lstStyle/>
          <a:p>
            <a:r>
              <a:rPr lang="es-MX" sz="1100" b="1" dirty="0"/>
              <a:t>DEPARTAMENTOS  DGA</a:t>
            </a:r>
            <a:endParaRPr lang="es-ES" sz="1100" b="1" dirty="0"/>
          </a:p>
        </p:txBody>
      </p:sp>
      <p:sp>
        <p:nvSpPr>
          <p:cNvPr id="8203" name="Rectangle 27"/>
          <p:cNvSpPr>
            <a:spLocks noChangeArrowheads="1"/>
          </p:cNvSpPr>
          <p:nvPr/>
        </p:nvSpPr>
        <p:spPr bwMode="auto">
          <a:xfrm>
            <a:off x="6929438" y="4686300"/>
            <a:ext cx="1797050" cy="242888"/>
          </a:xfrm>
          <a:prstGeom prst="rect">
            <a:avLst/>
          </a:prstGeom>
          <a:noFill/>
          <a:ln w="9525" algn="ctr">
            <a:noFill/>
            <a:miter lim="800000"/>
            <a:headEnd/>
            <a:tailEnd/>
          </a:ln>
        </p:spPr>
        <p:txBody>
          <a:bodyPr wrap="none" anchor="ctr"/>
          <a:lstStyle/>
          <a:p>
            <a:pPr>
              <a:defRPr/>
            </a:pPr>
            <a:r>
              <a:rPr lang="es-MX" sz="1050" b="1" dirty="0"/>
              <a:t>- ZONAS FRANCAS</a:t>
            </a:r>
            <a:endParaRPr lang="es-ES" sz="1050" b="1" dirty="0"/>
          </a:p>
        </p:txBody>
      </p:sp>
      <p:sp>
        <p:nvSpPr>
          <p:cNvPr id="8204" name="Rectangle 27"/>
          <p:cNvSpPr>
            <a:spLocks noChangeArrowheads="1"/>
          </p:cNvSpPr>
          <p:nvPr/>
        </p:nvSpPr>
        <p:spPr bwMode="auto">
          <a:xfrm>
            <a:off x="6848505" y="5429265"/>
            <a:ext cx="2009775" cy="214313"/>
          </a:xfrm>
          <a:prstGeom prst="rect">
            <a:avLst/>
          </a:prstGeom>
          <a:noFill/>
          <a:ln w="9525" algn="ctr">
            <a:noFill/>
            <a:miter lim="800000"/>
            <a:headEnd/>
            <a:tailEnd/>
          </a:ln>
        </p:spPr>
        <p:txBody>
          <a:bodyPr wrap="none" anchor="ctr"/>
          <a:lstStyle/>
          <a:p>
            <a:r>
              <a:rPr lang="es-MX" sz="1100" b="1" dirty="0"/>
              <a:t>INSTITUCIONES EXTERNAS</a:t>
            </a:r>
            <a:endParaRPr lang="es-ES" sz="1100" b="1" dirty="0"/>
          </a:p>
        </p:txBody>
      </p:sp>
      <p:sp>
        <p:nvSpPr>
          <p:cNvPr id="38" name="Rectangle 27"/>
          <p:cNvSpPr>
            <a:spLocks noChangeArrowheads="1"/>
          </p:cNvSpPr>
          <p:nvPr/>
        </p:nvSpPr>
        <p:spPr bwMode="auto">
          <a:xfrm>
            <a:off x="6918354" y="4900613"/>
            <a:ext cx="1797050" cy="242887"/>
          </a:xfrm>
          <a:prstGeom prst="rect">
            <a:avLst/>
          </a:prstGeom>
          <a:noFill/>
          <a:ln w="9525" algn="ctr">
            <a:noFill/>
            <a:miter lim="800000"/>
            <a:headEnd/>
            <a:tailEnd/>
          </a:ln>
        </p:spPr>
        <p:txBody>
          <a:bodyPr wrap="none" anchor="ctr"/>
          <a:lstStyle/>
          <a:p>
            <a:pPr>
              <a:defRPr/>
            </a:pPr>
            <a:r>
              <a:rPr lang="es-MX" sz="1050" b="1" dirty="0"/>
              <a:t>-  SEGURIDAD POLICIAL</a:t>
            </a:r>
            <a:endParaRPr lang="es-ES" sz="1050" b="1" dirty="0"/>
          </a:p>
        </p:txBody>
      </p:sp>
      <p:pic>
        <p:nvPicPr>
          <p:cNvPr id="40" name="Picture 14" descr="logo-final-dga"/>
          <p:cNvPicPr>
            <a:picLocks noChangeAspect="1" noChangeArrowheads="1"/>
          </p:cNvPicPr>
          <p:nvPr/>
        </p:nvPicPr>
        <p:blipFill>
          <a:blip r:embed="rId7" cstate="print"/>
          <a:srcRect/>
          <a:stretch>
            <a:fillRect/>
          </a:stretch>
        </p:blipFill>
        <p:spPr bwMode="auto">
          <a:xfrm>
            <a:off x="8686293" y="6643710"/>
            <a:ext cx="457739" cy="214290"/>
          </a:xfrm>
          <a:prstGeom prst="rect">
            <a:avLst/>
          </a:prstGeom>
          <a:noFill/>
          <a:ln w="9525">
            <a:noFill/>
            <a:miter lim="800000"/>
            <a:headEnd/>
            <a:tailEnd/>
          </a:ln>
        </p:spPr>
      </p:pic>
      <p:sp>
        <p:nvSpPr>
          <p:cNvPr id="41" name="Rectangle 27"/>
          <p:cNvSpPr>
            <a:spLocks noChangeArrowheads="1"/>
          </p:cNvSpPr>
          <p:nvPr/>
        </p:nvSpPr>
        <p:spPr bwMode="auto">
          <a:xfrm>
            <a:off x="6929454" y="5114939"/>
            <a:ext cx="1797050" cy="242887"/>
          </a:xfrm>
          <a:prstGeom prst="rect">
            <a:avLst/>
          </a:prstGeom>
          <a:noFill/>
          <a:ln w="9525" algn="ctr">
            <a:noFill/>
            <a:miter lim="800000"/>
            <a:headEnd/>
            <a:tailEnd/>
          </a:ln>
        </p:spPr>
        <p:txBody>
          <a:bodyPr wrap="none" anchor="ctr"/>
          <a:lstStyle/>
          <a:p>
            <a:pPr>
              <a:defRPr/>
            </a:pPr>
            <a:r>
              <a:rPr lang="es-MX" sz="1100" b="1" dirty="0"/>
              <a:t>-  </a:t>
            </a:r>
            <a:r>
              <a:rPr lang="es-MX" sz="1100" b="1" dirty="0" smtClean="0"/>
              <a:t>Aduana Verde</a:t>
            </a:r>
            <a:endParaRPr lang="es-ES" sz="1100" b="1"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lum contrast="-86000"/>
          </a:blip>
          <a:srcRect/>
          <a:stretch>
            <a:fillRect/>
          </a:stretch>
        </p:blipFill>
        <p:spPr bwMode="auto">
          <a:xfrm>
            <a:off x="0" y="1500174"/>
            <a:ext cx="9144000" cy="5357826"/>
          </a:xfrm>
          <a:prstGeom prst="rect">
            <a:avLst/>
          </a:prstGeom>
          <a:noFill/>
          <a:ln w="9525">
            <a:noFill/>
            <a:miter lim="800000"/>
            <a:headEnd/>
            <a:tailEnd/>
          </a:ln>
          <a:effectLst/>
        </p:spPr>
      </p:pic>
      <p:sp>
        <p:nvSpPr>
          <p:cNvPr id="2" name="1 Título"/>
          <p:cNvSpPr>
            <a:spLocks noGrp="1"/>
          </p:cNvSpPr>
          <p:nvPr>
            <p:ph type="title"/>
          </p:nvPr>
        </p:nvSpPr>
        <p:spPr>
          <a:xfrm>
            <a:off x="485804" y="274638"/>
            <a:ext cx="8229600" cy="1225536"/>
          </a:xfrm>
          <a:solidFill>
            <a:schemeClr val="accent3">
              <a:lumMod val="40000"/>
              <a:lumOff val="60000"/>
            </a:schemeClr>
          </a:solidFill>
          <a:ln>
            <a:solidFill>
              <a:schemeClr val="tx1"/>
            </a:solidFill>
          </a:ln>
        </p:spPr>
        <p:txBody>
          <a:bodyPr>
            <a:noAutofit/>
          </a:bodyPr>
          <a:lstStyle/>
          <a:p>
            <a:r>
              <a:rPr lang="es-DO" sz="3600" dirty="0" smtClean="0"/>
              <a:t>RIESGOS INHERENTES A LAS VARIABLES QUE MANEJA LA ADUANA DOMINICANA</a:t>
            </a:r>
            <a:endParaRPr lang="es-DO" sz="3600" dirty="0"/>
          </a:p>
        </p:txBody>
      </p:sp>
      <p:sp>
        <p:nvSpPr>
          <p:cNvPr id="3" name="2 Marcador de contenido"/>
          <p:cNvSpPr>
            <a:spLocks noGrp="1"/>
          </p:cNvSpPr>
          <p:nvPr>
            <p:ph idx="1"/>
          </p:nvPr>
        </p:nvSpPr>
        <p:spPr>
          <a:xfrm>
            <a:off x="428596" y="2000240"/>
            <a:ext cx="8229600" cy="4357718"/>
          </a:xfrm>
        </p:spPr>
        <p:txBody>
          <a:bodyPr>
            <a:normAutofit fontScale="85000" lnSpcReduction="10000"/>
          </a:bodyPr>
          <a:lstStyle/>
          <a:p>
            <a:pPr>
              <a:buFont typeface="Wingdings" pitchFamily="2" charset="2"/>
              <a:buChar char="Ø"/>
            </a:pPr>
            <a:r>
              <a:rPr lang="es-DO" dirty="0" smtClean="0">
                <a:solidFill>
                  <a:srgbClr val="002060"/>
                </a:solidFill>
              </a:rPr>
              <a:t> La Subvaluación</a:t>
            </a:r>
          </a:p>
          <a:p>
            <a:pPr>
              <a:buFont typeface="Wingdings" pitchFamily="2" charset="2"/>
              <a:buChar char="Ø"/>
            </a:pPr>
            <a:r>
              <a:rPr lang="es-DO" dirty="0" smtClean="0">
                <a:solidFill>
                  <a:srgbClr val="002060"/>
                </a:solidFill>
              </a:rPr>
              <a:t> El Contrabando</a:t>
            </a:r>
          </a:p>
          <a:p>
            <a:pPr>
              <a:buFont typeface="Wingdings" pitchFamily="2" charset="2"/>
              <a:buChar char="Ø"/>
            </a:pPr>
            <a:r>
              <a:rPr lang="es-DO" dirty="0" smtClean="0">
                <a:solidFill>
                  <a:srgbClr val="002060"/>
                </a:solidFill>
              </a:rPr>
              <a:t> Las Clasificaciones Arancelarias Anómalas</a:t>
            </a:r>
          </a:p>
          <a:p>
            <a:pPr>
              <a:buFont typeface="Wingdings" pitchFamily="2" charset="2"/>
              <a:buChar char="Ø"/>
            </a:pPr>
            <a:r>
              <a:rPr lang="es-DO" dirty="0" smtClean="0">
                <a:solidFill>
                  <a:srgbClr val="002060"/>
                </a:solidFill>
              </a:rPr>
              <a:t> La Triangulación de Mercancías</a:t>
            </a:r>
          </a:p>
          <a:p>
            <a:pPr>
              <a:buFont typeface="Wingdings" pitchFamily="2" charset="2"/>
              <a:buChar char="Ø"/>
            </a:pPr>
            <a:r>
              <a:rPr lang="es-DO" dirty="0" smtClean="0">
                <a:solidFill>
                  <a:srgbClr val="002060"/>
                </a:solidFill>
              </a:rPr>
              <a:t> La declaración de calidades y características falsas</a:t>
            </a:r>
          </a:p>
          <a:p>
            <a:pPr>
              <a:buFont typeface="Wingdings" pitchFamily="2" charset="2"/>
              <a:buChar char="Ø"/>
            </a:pPr>
            <a:r>
              <a:rPr lang="es-DO" dirty="0" smtClean="0">
                <a:solidFill>
                  <a:srgbClr val="002060"/>
                </a:solidFill>
              </a:rPr>
              <a:t> La declaración de cantidades falsas</a:t>
            </a:r>
          </a:p>
          <a:p>
            <a:pPr>
              <a:buFont typeface="Wingdings" pitchFamily="2" charset="2"/>
              <a:buChar char="Ø"/>
            </a:pPr>
            <a:r>
              <a:rPr lang="es-DO" dirty="0" smtClean="0">
                <a:solidFill>
                  <a:srgbClr val="002060"/>
                </a:solidFill>
              </a:rPr>
              <a:t> La Sobrevaloración</a:t>
            </a:r>
          </a:p>
          <a:p>
            <a:pPr>
              <a:buFont typeface="Wingdings" pitchFamily="2" charset="2"/>
              <a:buChar char="Ø"/>
            </a:pPr>
            <a:r>
              <a:rPr lang="es-DO" dirty="0" smtClean="0">
                <a:solidFill>
                  <a:srgbClr val="002060"/>
                </a:solidFill>
              </a:rPr>
              <a:t> Aplicación Incorrecta de los Contingentes</a:t>
            </a:r>
          </a:p>
          <a:p>
            <a:pPr>
              <a:buFont typeface="Wingdings" pitchFamily="2" charset="2"/>
              <a:buChar char="Ø"/>
            </a:pPr>
            <a:r>
              <a:rPr lang="es-DO" dirty="0" smtClean="0">
                <a:solidFill>
                  <a:srgbClr val="002060"/>
                </a:solidFill>
              </a:rPr>
              <a:t> Uso indebido de Regímenes Aduaneros Especiales</a:t>
            </a:r>
            <a:endParaRPr lang="es-DO" dirty="0">
              <a:solidFill>
                <a:srgbClr val="002060"/>
              </a:solidFill>
            </a:endParaRPr>
          </a:p>
        </p:txBody>
      </p:sp>
      <p:pic>
        <p:nvPicPr>
          <p:cNvPr id="5" name="Picture 14" descr="logo-final-dga"/>
          <p:cNvPicPr>
            <a:picLocks noChangeAspect="1" noChangeArrowheads="1"/>
          </p:cNvPicPr>
          <p:nvPr/>
        </p:nvPicPr>
        <p:blipFill>
          <a:blip r:embed="rId3"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1"/>
          </a:solidFill>
          <a:ln>
            <a:solidFill>
              <a:schemeClr val="tx1"/>
            </a:solidFill>
          </a:ln>
        </p:spPr>
        <p:txBody>
          <a:bodyPr>
            <a:noAutofit/>
          </a:bodyPr>
          <a:lstStyle/>
          <a:p>
            <a:r>
              <a:rPr lang="es-DO" sz="3600" dirty="0" smtClean="0"/>
              <a:t>RIESGOS COLATERALES INHERENTES A LA CADENA LOGÍSTICA DOMINICANA</a:t>
            </a:r>
            <a:endParaRPr lang="es-DO" sz="3600" dirty="0"/>
          </a:p>
        </p:txBody>
      </p:sp>
      <p:sp>
        <p:nvSpPr>
          <p:cNvPr id="3" name="2 Marcador de contenido"/>
          <p:cNvSpPr>
            <a:spLocks noGrp="1"/>
          </p:cNvSpPr>
          <p:nvPr>
            <p:ph idx="1"/>
          </p:nvPr>
        </p:nvSpPr>
        <p:spPr>
          <a:xfrm>
            <a:off x="457200" y="1571612"/>
            <a:ext cx="8229600" cy="5168881"/>
          </a:xfrm>
        </p:spPr>
        <p:txBody>
          <a:bodyPr>
            <a:normAutofit fontScale="92500" lnSpcReduction="20000"/>
          </a:bodyPr>
          <a:lstStyle/>
          <a:p>
            <a:endParaRPr lang="es-DO" dirty="0" smtClean="0"/>
          </a:p>
          <a:p>
            <a:pPr>
              <a:buFont typeface="Wingdings" pitchFamily="2" charset="2"/>
              <a:buChar char="Ø"/>
            </a:pPr>
            <a:r>
              <a:rPr lang="es-DO" sz="2500" dirty="0" smtClean="0"/>
              <a:t> Tráfico de Drogas y Sustancias Prohibidas</a:t>
            </a:r>
          </a:p>
          <a:p>
            <a:pPr>
              <a:buFont typeface="Wingdings" pitchFamily="2" charset="2"/>
              <a:buChar char="Ø"/>
            </a:pPr>
            <a:r>
              <a:rPr lang="es-DO" sz="2500" dirty="0" smtClean="0"/>
              <a:t> Tráfico de Valores. Lavado de Activos</a:t>
            </a:r>
          </a:p>
          <a:p>
            <a:pPr>
              <a:buFont typeface="Wingdings" pitchFamily="2" charset="2"/>
              <a:buChar char="Ø"/>
            </a:pPr>
            <a:r>
              <a:rPr lang="es-DO" sz="2500" dirty="0" smtClean="0"/>
              <a:t> Tráfico de Especies en Peligro de Extinción</a:t>
            </a:r>
          </a:p>
          <a:p>
            <a:pPr>
              <a:buFont typeface="Wingdings" pitchFamily="2" charset="2"/>
              <a:buChar char="Ø"/>
            </a:pPr>
            <a:r>
              <a:rPr lang="es-DO" sz="2500" dirty="0" smtClean="0"/>
              <a:t> Tráfico de Obras de Arte </a:t>
            </a:r>
          </a:p>
          <a:p>
            <a:pPr>
              <a:buFont typeface="Wingdings" pitchFamily="2" charset="2"/>
              <a:buChar char="Ø"/>
            </a:pPr>
            <a:r>
              <a:rPr lang="es-DO" sz="2500" dirty="0" smtClean="0"/>
              <a:t> Daños al Medio Ambiente</a:t>
            </a:r>
          </a:p>
          <a:p>
            <a:pPr>
              <a:buFont typeface="Wingdings" pitchFamily="2" charset="2"/>
              <a:buChar char="Ø"/>
            </a:pPr>
            <a:r>
              <a:rPr lang="es-DO" sz="2500" dirty="0" smtClean="0"/>
              <a:t> Competencia Desleal</a:t>
            </a:r>
          </a:p>
          <a:p>
            <a:pPr>
              <a:buFont typeface="Wingdings" pitchFamily="2" charset="2"/>
              <a:buChar char="Ø"/>
            </a:pPr>
            <a:r>
              <a:rPr lang="es-DO" sz="2500" dirty="0" smtClean="0"/>
              <a:t> Violación Derechos Marcarios</a:t>
            </a:r>
          </a:p>
          <a:p>
            <a:pPr>
              <a:buFont typeface="Wingdings" pitchFamily="2" charset="2"/>
              <a:buChar char="Ø"/>
            </a:pPr>
            <a:r>
              <a:rPr lang="es-DO" sz="2500" dirty="0" smtClean="0"/>
              <a:t> Terrorismo</a:t>
            </a:r>
          </a:p>
          <a:p>
            <a:pPr>
              <a:buFont typeface="Wingdings" pitchFamily="2" charset="2"/>
              <a:buChar char="Ø"/>
            </a:pPr>
            <a:r>
              <a:rPr lang="es-DO" sz="2500" dirty="0" smtClean="0"/>
              <a:t> Medición errónea de la Balanza Comercial y de la Cuenta Corriente de la Balanza de Pagos</a:t>
            </a:r>
          </a:p>
          <a:p>
            <a:pPr>
              <a:buFont typeface="Wingdings" pitchFamily="2" charset="2"/>
              <a:buChar char="Ø"/>
            </a:pPr>
            <a:r>
              <a:rPr lang="es-DO" sz="2500" dirty="0" smtClean="0"/>
              <a:t> La Seguridad del Estado (tráfico de Armas)</a:t>
            </a:r>
          </a:p>
          <a:p>
            <a:pPr>
              <a:buFont typeface="Wingdings" pitchFamily="2" charset="2"/>
              <a:buChar char="Ø"/>
            </a:pPr>
            <a:r>
              <a:rPr lang="es-DO" sz="2500" dirty="0" smtClean="0"/>
              <a:t> El tránsito internacional de Mercancías desde/hacia Haití.  </a:t>
            </a:r>
            <a:r>
              <a:rPr lang="es-DO" sz="2500" dirty="0" err="1" smtClean="0"/>
              <a:t>Caucedo</a:t>
            </a:r>
            <a:r>
              <a:rPr lang="es-DO" sz="2500" dirty="0" smtClean="0"/>
              <a:t> / Haina hacia Europa.</a:t>
            </a:r>
          </a:p>
        </p:txBody>
      </p:sp>
      <p:pic>
        <p:nvPicPr>
          <p:cNvPr id="5" name="Picture 14" descr="logo-final-dga"/>
          <p:cNvPicPr>
            <a:picLocks noChangeAspect="1" noChangeArrowheads="1"/>
          </p:cNvPicPr>
          <p:nvPr/>
        </p:nvPicPr>
        <p:blipFill>
          <a:blip r:embed="rId2"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9388" y="333375"/>
            <a:ext cx="9072562" cy="1008063"/>
          </a:xfrm>
        </p:spPr>
        <p:txBody>
          <a:bodyPr>
            <a:normAutofit fontScale="90000"/>
          </a:bodyPr>
          <a:lstStyle/>
          <a:p>
            <a:pPr eaLnBrk="1" hangingPunct="1"/>
            <a:r>
              <a:rPr lang="es-DO" sz="4000" dirty="0" smtClean="0">
                <a:solidFill>
                  <a:srgbClr val="002060"/>
                </a:solidFill>
              </a:rPr>
              <a:t>Composición de los ilícitos aduaneros </a:t>
            </a:r>
            <a:r>
              <a:rPr lang="es-DO" sz="4000" dirty="0" err="1" smtClean="0">
                <a:solidFill>
                  <a:srgbClr val="002060"/>
                </a:solidFill>
              </a:rPr>
              <a:t>reliquidados</a:t>
            </a:r>
            <a:r>
              <a:rPr lang="es-DO" sz="4000" dirty="0" smtClean="0">
                <a:solidFill>
                  <a:srgbClr val="002060"/>
                </a:solidFill>
              </a:rPr>
              <a:t> </a:t>
            </a:r>
            <a:r>
              <a:rPr lang="es-DO" sz="3200" dirty="0" smtClean="0">
                <a:solidFill>
                  <a:srgbClr val="002060"/>
                </a:solidFill>
              </a:rPr>
              <a:t>(2009- 8-7-2011)</a:t>
            </a:r>
          </a:p>
        </p:txBody>
      </p:sp>
      <p:pic>
        <p:nvPicPr>
          <p:cNvPr id="17413" name="Picture 3"/>
          <p:cNvPicPr>
            <a:picLocks noChangeAspect="1" noChangeArrowheads="1"/>
          </p:cNvPicPr>
          <p:nvPr/>
        </p:nvPicPr>
        <p:blipFill>
          <a:blip r:embed="rId2" cstate="print"/>
          <a:srcRect/>
          <a:stretch>
            <a:fillRect/>
          </a:stretch>
        </p:blipFill>
        <p:spPr bwMode="auto">
          <a:xfrm>
            <a:off x="755650" y="1606570"/>
            <a:ext cx="7561263" cy="4608512"/>
          </a:xfrm>
          <a:prstGeom prst="rect">
            <a:avLst/>
          </a:prstGeom>
          <a:noFill/>
          <a:ln w="9525">
            <a:noFill/>
            <a:miter lim="800000"/>
            <a:headEnd/>
            <a:tailEnd/>
          </a:ln>
          <a:effectLst/>
        </p:spPr>
      </p:pic>
      <p:pic>
        <p:nvPicPr>
          <p:cNvPr id="5" name="Picture 14" descr="logo-final-dga"/>
          <p:cNvPicPr>
            <a:picLocks noChangeAspect="1" noChangeArrowheads="1"/>
          </p:cNvPicPr>
          <p:nvPr/>
        </p:nvPicPr>
        <p:blipFill>
          <a:blip r:embed="rId3" cstate="print"/>
          <a:srcRect/>
          <a:stretch>
            <a:fillRect/>
          </a:stretch>
        </p:blipFill>
        <p:spPr bwMode="auto">
          <a:xfrm>
            <a:off x="8686293" y="6643710"/>
            <a:ext cx="457739" cy="214290"/>
          </a:xfrm>
          <a:prstGeom prst="rect">
            <a:avLst/>
          </a:prstGeom>
          <a:noFill/>
          <a:ln w="9525">
            <a:noFill/>
            <a:miter lim="800000"/>
            <a:headEnd/>
            <a:tailEnd/>
          </a:ln>
        </p:spPr>
      </p:pic>
      <p:sp>
        <p:nvSpPr>
          <p:cNvPr id="6" name="5 CuadroTexto"/>
          <p:cNvSpPr txBox="1"/>
          <p:nvPr/>
        </p:nvSpPr>
        <p:spPr>
          <a:xfrm>
            <a:off x="505913" y="6429396"/>
            <a:ext cx="8209491" cy="369332"/>
          </a:xfrm>
          <a:prstGeom prst="rect">
            <a:avLst/>
          </a:prstGeom>
          <a:noFill/>
        </p:spPr>
        <p:txBody>
          <a:bodyPr wrap="none" rtlCol="0">
            <a:spAutoFit/>
          </a:bodyPr>
          <a:lstStyle/>
          <a:p>
            <a:r>
              <a:rPr lang="es-DO" dirty="0" smtClean="0"/>
              <a:t>Aproximadamente el 7% de las Recaudaciones Totales corresponde a  </a:t>
            </a:r>
            <a:r>
              <a:rPr lang="es-DO" dirty="0" err="1" smtClean="0"/>
              <a:t>Reliquidaciones</a:t>
            </a:r>
            <a:endParaRPr lang="es-DO"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CuadroTexto"/>
          <p:cNvSpPr txBox="1">
            <a:spLocks noChangeArrowheads="1"/>
          </p:cNvSpPr>
          <p:nvPr/>
        </p:nvSpPr>
        <p:spPr bwMode="auto">
          <a:xfrm>
            <a:off x="142844" y="142852"/>
            <a:ext cx="8839200" cy="646331"/>
          </a:xfrm>
          <a:prstGeom prst="rect">
            <a:avLst/>
          </a:prstGeom>
          <a:noFill/>
          <a:ln w="9525">
            <a:noFill/>
            <a:miter lim="800000"/>
            <a:headEnd/>
            <a:tailEnd/>
          </a:ln>
        </p:spPr>
        <p:txBody>
          <a:bodyPr wrap="square">
            <a:spAutoFit/>
          </a:bodyPr>
          <a:lstStyle/>
          <a:p>
            <a:pPr algn="ctr"/>
            <a:r>
              <a:rPr lang="en-US" sz="3600" dirty="0"/>
              <a:t>LO QUE ESTAMOS </a:t>
            </a:r>
            <a:r>
              <a:rPr lang="en-US" sz="3600" dirty="0" smtClean="0"/>
              <a:t>HACIENDO</a:t>
            </a:r>
            <a:endParaRPr lang="en-US" sz="2400" dirty="0"/>
          </a:p>
        </p:txBody>
      </p:sp>
      <p:sp>
        <p:nvSpPr>
          <p:cNvPr id="31747" name="3 CuadroTexto"/>
          <p:cNvSpPr txBox="1">
            <a:spLocks noChangeArrowheads="1"/>
          </p:cNvSpPr>
          <p:nvPr/>
        </p:nvSpPr>
        <p:spPr bwMode="auto">
          <a:xfrm>
            <a:off x="0" y="1299410"/>
            <a:ext cx="9144000" cy="5201424"/>
          </a:xfrm>
          <a:prstGeom prst="rect">
            <a:avLst/>
          </a:prstGeom>
          <a:noFill/>
          <a:ln w="9525">
            <a:noFill/>
            <a:miter lim="800000"/>
            <a:headEnd/>
            <a:tailEnd/>
          </a:ln>
        </p:spPr>
        <p:txBody>
          <a:bodyPr wrap="square">
            <a:spAutoFit/>
          </a:bodyPr>
          <a:lstStyle/>
          <a:p>
            <a:pPr>
              <a:buFont typeface="Wingdings" pitchFamily="2" charset="2"/>
              <a:buChar char="Ø"/>
            </a:pPr>
            <a:r>
              <a:rPr lang="es-DO" sz="2800" b="1" dirty="0" smtClean="0"/>
              <a:t>   Aduana sin Papel inició el 29 de septiembre año actual.</a:t>
            </a:r>
          </a:p>
          <a:p>
            <a:endParaRPr lang="es-DO" sz="2800" b="1" dirty="0" smtClean="0"/>
          </a:p>
          <a:p>
            <a:pPr>
              <a:buFont typeface="Wingdings" pitchFamily="2" charset="2"/>
              <a:buChar char="Ø"/>
            </a:pPr>
            <a:r>
              <a:rPr lang="es-DO" sz="2800" b="1" dirty="0" smtClean="0"/>
              <a:t>   Enlazando DNCD, Agricultura, Salud Pública, APORDOM,</a:t>
            </a:r>
          </a:p>
          <a:p>
            <a:r>
              <a:rPr lang="es-DO" sz="2800" b="1" dirty="0" smtClean="0"/>
              <a:t>      FFAA,  </a:t>
            </a:r>
            <a:r>
              <a:rPr lang="es-DO" sz="2800" b="1" dirty="0" err="1" smtClean="0"/>
              <a:t>MdeG</a:t>
            </a:r>
            <a:r>
              <a:rPr lang="es-DO" sz="2800" b="1" dirty="0" smtClean="0"/>
              <a:t>, CESA, CESEP,  Procuraduría General.</a:t>
            </a:r>
          </a:p>
          <a:p>
            <a:endParaRPr lang="es-DO" sz="2800" b="1" dirty="0" smtClean="0"/>
          </a:p>
          <a:p>
            <a:pPr>
              <a:buFont typeface="Wingdings" pitchFamily="2" charset="2"/>
              <a:buChar char="Ø"/>
            </a:pPr>
            <a:r>
              <a:rPr lang="es-DO" sz="2800" b="1" dirty="0" smtClean="0"/>
              <a:t>   Implementando nueva estructura orgánica. </a:t>
            </a:r>
          </a:p>
          <a:p>
            <a:endParaRPr lang="es-DO" sz="2800" b="1" dirty="0"/>
          </a:p>
          <a:p>
            <a:pPr>
              <a:buFont typeface="Wingdings" pitchFamily="2" charset="2"/>
              <a:buChar char="Ø"/>
            </a:pPr>
            <a:r>
              <a:rPr lang="es-DO" sz="2800" b="1" dirty="0" smtClean="0"/>
              <a:t>   Mejorando Transparencia</a:t>
            </a:r>
            <a:r>
              <a:rPr lang="es-DO" sz="2800" b="1" dirty="0"/>
              <a:t>.  Oficina de Acceso a </a:t>
            </a:r>
            <a:r>
              <a:rPr lang="es-DO" sz="2800" b="1" dirty="0" smtClean="0"/>
              <a:t>la</a:t>
            </a:r>
          </a:p>
          <a:p>
            <a:r>
              <a:rPr lang="es-DO" sz="2800" b="1" dirty="0" smtClean="0"/>
              <a:t>      Información Pública.  Plan Estratégico de Integridad.</a:t>
            </a:r>
            <a:endParaRPr lang="es-DO" sz="2800" dirty="0"/>
          </a:p>
          <a:p>
            <a:endParaRPr lang="es-DO" sz="2800" b="1" dirty="0" smtClean="0"/>
          </a:p>
          <a:p>
            <a:pPr>
              <a:buFont typeface="Wingdings" pitchFamily="2" charset="2"/>
              <a:buChar char="Ø"/>
            </a:pPr>
            <a:r>
              <a:rPr lang="es-DO" sz="2800" b="1" dirty="0" smtClean="0"/>
              <a:t>   Desarrollando una Nueva Imagen institucional.</a:t>
            </a:r>
          </a:p>
          <a:p>
            <a:endParaRPr lang="es-DO" sz="2400" b="1" dirty="0"/>
          </a:p>
        </p:txBody>
      </p:sp>
      <p:pic>
        <p:nvPicPr>
          <p:cNvPr id="5" name="Picture 14" descr="logo-final-dga"/>
          <p:cNvPicPr>
            <a:picLocks noChangeAspect="1" noChangeArrowheads="1"/>
          </p:cNvPicPr>
          <p:nvPr/>
        </p:nvPicPr>
        <p:blipFill>
          <a:blip r:embed="rId2"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CuadroTexto"/>
          <p:cNvSpPr txBox="1">
            <a:spLocks noChangeArrowheads="1"/>
          </p:cNvSpPr>
          <p:nvPr/>
        </p:nvSpPr>
        <p:spPr bwMode="auto">
          <a:xfrm>
            <a:off x="71406" y="47605"/>
            <a:ext cx="8839200" cy="400110"/>
          </a:xfrm>
          <a:prstGeom prst="rect">
            <a:avLst/>
          </a:prstGeom>
          <a:noFill/>
          <a:ln w="9525">
            <a:noFill/>
            <a:miter lim="800000"/>
            <a:headEnd/>
            <a:tailEnd/>
          </a:ln>
        </p:spPr>
        <p:txBody>
          <a:bodyPr>
            <a:spAutoFit/>
          </a:bodyPr>
          <a:lstStyle/>
          <a:p>
            <a:r>
              <a:rPr lang="en-US" sz="2000" dirty="0"/>
              <a:t>LO QUE ESTAMOS HACIENDO</a:t>
            </a:r>
            <a:r>
              <a:rPr lang="es-DO" sz="2000" dirty="0"/>
              <a:t>  </a:t>
            </a:r>
            <a:r>
              <a:rPr lang="es-DO" sz="2000" dirty="0" err="1"/>
              <a:t>cont</a:t>
            </a:r>
            <a:r>
              <a:rPr lang="es-DO" sz="2000" dirty="0"/>
              <a:t>……..</a:t>
            </a:r>
            <a:endParaRPr lang="en-US" sz="1400" dirty="0"/>
          </a:p>
        </p:txBody>
      </p:sp>
      <p:sp>
        <p:nvSpPr>
          <p:cNvPr id="34819" name="3 CuadroTexto"/>
          <p:cNvSpPr txBox="1">
            <a:spLocks noChangeArrowheads="1"/>
          </p:cNvSpPr>
          <p:nvPr/>
        </p:nvSpPr>
        <p:spPr bwMode="auto">
          <a:xfrm>
            <a:off x="0" y="571480"/>
            <a:ext cx="9144000" cy="6072230"/>
          </a:xfrm>
          <a:prstGeom prst="rect">
            <a:avLst/>
          </a:prstGeom>
          <a:noFill/>
          <a:ln w="9525">
            <a:noFill/>
            <a:miter lim="800000"/>
            <a:headEnd/>
            <a:tailEnd/>
          </a:ln>
        </p:spPr>
        <p:txBody>
          <a:bodyPr wrap="square">
            <a:spAutoFit/>
          </a:bodyPr>
          <a:lstStyle/>
          <a:p>
            <a:pPr>
              <a:buFont typeface="Wingdings" pitchFamily="2" charset="2"/>
              <a:buChar char="Ø"/>
            </a:pPr>
            <a:r>
              <a:rPr lang="es-DO" sz="2800" b="1" dirty="0" smtClean="0"/>
              <a:t>  Planificación  de la Fiscalización.</a:t>
            </a:r>
            <a:r>
              <a:rPr lang="es-DO" sz="2000" b="1" dirty="0" smtClean="0"/>
              <a:t>   </a:t>
            </a:r>
            <a:endParaRPr lang="es-DO" sz="2000" dirty="0"/>
          </a:p>
          <a:p>
            <a:r>
              <a:rPr lang="es-DO" sz="2000" dirty="0"/>
              <a:t>  </a:t>
            </a:r>
          </a:p>
          <a:p>
            <a:r>
              <a:rPr lang="es-DO" sz="2000" dirty="0"/>
              <a:t>      a) Mantenemos persecución a la subvaluación y demás delitos aduaneros.</a:t>
            </a:r>
          </a:p>
          <a:p>
            <a:r>
              <a:rPr lang="es-DO" sz="2000" dirty="0"/>
              <a:t>      b) Mayor Integración </a:t>
            </a:r>
            <a:r>
              <a:rPr lang="es-DO" sz="2000" dirty="0" smtClean="0"/>
              <a:t>de las Unidades Internas y con entes externos.</a:t>
            </a:r>
            <a:endParaRPr lang="es-DO" sz="2000" dirty="0"/>
          </a:p>
          <a:p>
            <a:r>
              <a:rPr lang="es-DO" sz="2000" dirty="0"/>
              <a:t>      </a:t>
            </a:r>
            <a:r>
              <a:rPr lang="es-DO" sz="2000" dirty="0" smtClean="0"/>
              <a:t>c) Mejorando Intercambios Informaciones con </a:t>
            </a:r>
            <a:r>
              <a:rPr lang="es-DO" sz="2000" dirty="0"/>
              <a:t>la DGII</a:t>
            </a:r>
            <a:r>
              <a:rPr lang="es-DO" sz="2000" dirty="0" smtClean="0"/>
              <a:t>.  Fiscalizaciones Coordinadas.</a:t>
            </a:r>
            <a:endParaRPr lang="es-DO" sz="2000" dirty="0"/>
          </a:p>
          <a:p>
            <a:endParaRPr lang="es-DO" b="1" dirty="0"/>
          </a:p>
          <a:p>
            <a:pPr>
              <a:buFont typeface="Wingdings" pitchFamily="2" charset="2"/>
              <a:buChar char="Ø"/>
            </a:pPr>
            <a:r>
              <a:rPr lang="es-DO" sz="2800" b="1" dirty="0" smtClean="0"/>
              <a:t>  Operador </a:t>
            </a:r>
            <a:r>
              <a:rPr lang="es-DO" sz="2800" b="1" dirty="0"/>
              <a:t>Económico Autorizado</a:t>
            </a:r>
            <a:r>
              <a:rPr lang="es-DO" sz="2000" dirty="0"/>
              <a:t>.   Seguridad. </a:t>
            </a:r>
            <a:r>
              <a:rPr lang="es-DO" sz="2000" dirty="0" smtClean="0">
                <a:solidFill>
                  <a:srgbClr val="FF0000"/>
                </a:solidFill>
              </a:rPr>
              <a:t>Reconocimiento</a:t>
            </a:r>
          </a:p>
          <a:p>
            <a:r>
              <a:rPr lang="es-DO" sz="2000" dirty="0" smtClean="0">
                <a:solidFill>
                  <a:srgbClr val="FF0000"/>
                </a:solidFill>
              </a:rPr>
              <a:t>        mutuo. </a:t>
            </a:r>
            <a:r>
              <a:rPr lang="es-DO" sz="2000" dirty="0" smtClean="0"/>
              <a:t> </a:t>
            </a:r>
            <a:r>
              <a:rPr lang="es-DO" sz="2000" dirty="0"/>
              <a:t>Beneficio Sector Exportador. </a:t>
            </a:r>
            <a:endParaRPr lang="es-DO" sz="2000" dirty="0" smtClean="0"/>
          </a:p>
          <a:p>
            <a:endParaRPr lang="es-DO" sz="2000" dirty="0"/>
          </a:p>
          <a:p>
            <a:r>
              <a:rPr lang="es-DO" sz="2000" dirty="0"/>
              <a:t>       </a:t>
            </a:r>
            <a:r>
              <a:rPr lang="es-DO" sz="2000" dirty="0">
                <a:solidFill>
                  <a:srgbClr val="FF0000"/>
                </a:solidFill>
              </a:rPr>
              <a:t>C-TPAT </a:t>
            </a:r>
            <a:r>
              <a:rPr lang="es-DO" dirty="0"/>
              <a:t>(</a:t>
            </a:r>
            <a:r>
              <a:rPr lang="es-DO" dirty="0" err="1"/>
              <a:t>Customs-Trade</a:t>
            </a:r>
            <a:r>
              <a:rPr lang="es-DO" dirty="0"/>
              <a:t> </a:t>
            </a:r>
            <a:r>
              <a:rPr lang="es-DO" dirty="0" err="1"/>
              <a:t>Partnership</a:t>
            </a:r>
            <a:r>
              <a:rPr lang="es-DO" dirty="0"/>
              <a:t> </a:t>
            </a:r>
            <a:r>
              <a:rPr lang="es-DO" dirty="0" err="1"/>
              <a:t>Against</a:t>
            </a:r>
            <a:r>
              <a:rPr lang="es-DO" dirty="0"/>
              <a:t> </a:t>
            </a:r>
            <a:r>
              <a:rPr lang="es-DO" dirty="0" err="1"/>
              <a:t>Terrorism</a:t>
            </a:r>
            <a:r>
              <a:rPr lang="es-DO" dirty="0"/>
              <a:t>) (USA)</a:t>
            </a:r>
            <a:endParaRPr lang="es-DO" sz="2000" dirty="0"/>
          </a:p>
          <a:p>
            <a:r>
              <a:rPr lang="es-DO" sz="2000" dirty="0">
                <a:solidFill>
                  <a:srgbClr val="FF0000"/>
                </a:solidFill>
              </a:rPr>
              <a:t>       CSI  </a:t>
            </a:r>
            <a:r>
              <a:rPr lang="es-DO" dirty="0"/>
              <a:t>(</a:t>
            </a:r>
            <a:r>
              <a:rPr lang="es-DO" sz="1400" i="1" dirty="0"/>
              <a:t>Iniciativa para la Seguridad de Contenedores</a:t>
            </a:r>
            <a:r>
              <a:rPr lang="es-DO" i="1" dirty="0"/>
              <a:t>)  (USA)</a:t>
            </a:r>
            <a:endParaRPr lang="es-DO" sz="2000" dirty="0"/>
          </a:p>
          <a:p>
            <a:r>
              <a:rPr lang="es-DO" sz="2000" dirty="0">
                <a:solidFill>
                  <a:srgbClr val="FF0000"/>
                </a:solidFill>
              </a:rPr>
              <a:t>       BASC </a:t>
            </a:r>
            <a:r>
              <a:rPr lang="es-DO" sz="1400" dirty="0"/>
              <a:t>(</a:t>
            </a:r>
            <a:r>
              <a:rPr lang="en-US" sz="1400" dirty="0"/>
              <a:t>Business Alliance for Secure Commerce</a:t>
            </a:r>
            <a:r>
              <a:rPr lang="es-DO" sz="1400" b="1" dirty="0"/>
              <a:t>/Alianza empresarial para el Comercio Seguro</a:t>
            </a:r>
            <a:r>
              <a:rPr lang="es-DO" sz="1400" dirty="0"/>
              <a:t>)</a:t>
            </a:r>
            <a:endParaRPr lang="es-DO" sz="2000" dirty="0"/>
          </a:p>
          <a:p>
            <a:pPr algn="ctr"/>
            <a:r>
              <a:rPr lang="es-DO" sz="2000" dirty="0">
                <a:solidFill>
                  <a:srgbClr val="FF0000"/>
                </a:solidFill>
              </a:rPr>
              <a:t>ISPS – OMI</a:t>
            </a:r>
          </a:p>
          <a:p>
            <a:pPr algn="ctr"/>
            <a:r>
              <a:rPr lang="en-US" sz="1400" dirty="0"/>
              <a:t>(INTERNATIONAL SHIP AND PORT FACILITY SECURITY </a:t>
            </a:r>
            <a:r>
              <a:rPr lang="en-US" sz="1400" dirty="0" smtClean="0"/>
              <a:t>CODE)</a:t>
            </a:r>
          </a:p>
          <a:p>
            <a:pPr algn="ctr"/>
            <a:endParaRPr lang="en-US" sz="1400" dirty="0" smtClean="0"/>
          </a:p>
          <a:p>
            <a:pPr>
              <a:buFont typeface="Wingdings" pitchFamily="2" charset="2"/>
              <a:buChar char="Ø"/>
            </a:pPr>
            <a:r>
              <a:rPr lang="es-DO" sz="2400" b="1" dirty="0" smtClean="0"/>
              <a:t>  </a:t>
            </a:r>
            <a:r>
              <a:rPr lang="es-DO" sz="2800" b="1" dirty="0" smtClean="0"/>
              <a:t>Nuevo Anteproyecto de Ley de Aduanas.</a:t>
            </a:r>
          </a:p>
          <a:p>
            <a:endParaRPr lang="en-US" sz="1400" b="1" dirty="0" smtClean="0"/>
          </a:p>
          <a:p>
            <a:endParaRPr lang="en-US" sz="1400" b="1" dirty="0" smtClean="0"/>
          </a:p>
          <a:p>
            <a:pPr algn="ctr"/>
            <a:r>
              <a:rPr lang="es-DO" sz="3200" b="1" dirty="0" smtClean="0">
                <a:solidFill>
                  <a:schemeClr val="accent3">
                    <a:lumMod val="50000"/>
                  </a:schemeClr>
                </a:solidFill>
              </a:rPr>
              <a:t>Construyendo una aduana más predecible</a:t>
            </a:r>
            <a:r>
              <a:rPr lang="es-DO" sz="2400" dirty="0"/>
              <a:t> </a:t>
            </a:r>
          </a:p>
        </p:txBody>
      </p:sp>
      <p:pic>
        <p:nvPicPr>
          <p:cNvPr id="5" name="Picture 14" descr="logo-final-dga"/>
          <p:cNvPicPr>
            <a:picLocks noChangeAspect="1" noChangeArrowheads="1"/>
          </p:cNvPicPr>
          <p:nvPr/>
        </p:nvPicPr>
        <p:blipFill>
          <a:blip r:embed="rId2"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18" descr="barra_top"/>
          <p:cNvPicPr>
            <a:picLocks noChangeAspect="1" noChangeArrowheads="1"/>
          </p:cNvPicPr>
          <p:nvPr/>
        </p:nvPicPr>
        <p:blipFill>
          <a:blip r:embed="rId2" cstate="print"/>
          <a:srcRect/>
          <a:stretch>
            <a:fillRect/>
          </a:stretch>
        </p:blipFill>
        <p:spPr bwMode="auto">
          <a:xfrm>
            <a:off x="0" y="0"/>
            <a:ext cx="9144000" cy="838200"/>
          </a:xfrm>
          <a:prstGeom prst="rect">
            <a:avLst/>
          </a:prstGeom>
          <a:noFill/>
          <a:ln w="9525">
            <a:noFill/>
            <a:miter lim="800000"/>
            <a:headEnd/>
            <a:tailEnd/>
          </a:ln>
        </p:spPr>
      </p:pic>
      <p:sp>
        <p:nvSpPr>
          <p:cNvPr id="6" name="5 CuadroTexto"/>
          <p:cNvSpPr txBox="1"/>
          <p:nvPr/>
        </p:nvSpPr>
        <p:spPr>
          <a:xfrm>
            <a:off x="1500166" y="6429396"/>
            <a:ext cx="6257940" cy="369332"/>
          </a:xfrm>
          <a:prstGeom prst="rect">
            <a:avLst/>
          </a:prstGeom>
          <a:blipFill dpi="0" rotWithShape="1">
            <a:blip r:embed="rId3" cstate="print">
              <a:alphaModFix amt="59000"/>
            </a:blip>
            <a:srcRect/>
            <a:tile tx="0" ty="0" sx="100000" sy="100000" flip="none" algn="tl"/>
          </a:blipFill>
        </p:spPr>
        <p:txBody>
          <a:bodyPr wrap="square" rtlCol="0">
            <a:spAutoFit/>
          </a:bodyPr>
          <a:lstStyle/>
          <a:p>
            <a:r>
              <a:rPr lang="es-DO" b="1" dirty="0" smtClean="0">
                <a:solidFill>
                  <a:srgbClr val="002060"/>
                </a:solidFill>
              </a:rPr>
              <a:t>DECRETO 114-98, Eliminó Barreras NO arancelarias al Comercio</a:t>
            </a:r>
            <a:endParaRPr lang="es-DO" b="1" dirty="0">
              <a:solidFill>
                <a:srgbClr val="002060"/>
              </a:solidFill>
            </a:endParaRPr>
          </a:p>
        </p:txBody>
      </p:sp>
      <p:pic>
        <p:nvPicPr>
          <p:cNvPr id="7" name="Picture 14" descr="logo-final-dga"/>
          <p:cNvPicPr>
            <a:picLocks noChangeAspect="1" noChangeArrowheads="1"/>
          </p:cNvPicPr>
          <p:nvPr/>
        </p:nvPicPr>
        <p:blipFill>
          <a:blip r:embed="rId4" cstate="print"/>
          <a:srcRect/>
          <a:stretch>
            <a:fillRect/>
          </a:stretch>
        </p:blipFill>
        <p:spPr bwMode="auto">
          <a:xfrm>
            <a:off x="8686260" y="6643710"/>
            <a:ext cx="457739" cy="214290"/>
          </a:xfrm>
          <a:prstGeom prst="rect">
            <a:avLst/>
          </a:prstGeom>
          <a:noFill/>
          <a:ln w="9525">
            <a:noFill/>
            <a:miter lim="800000"/>
            <a:headEnd/>
            <a:tailEnd/>
          </a:ln>
        </p:spPr>
      </p:pic>
      <p:pic>
        <p:nvPicPr>
          <p:cNvPr id="126977" name="Picture 1"/>
          <p:cNvPicPr>
            <a:picLocks noChangeAspect="1" noChangeArrowheads="1"/>
          </p:cNvPicPr>
          <p:nvPr/>
        </p:nvPicPr>
        <p:blipFill>
          <a:blip r:embed="rId5" cstate="print"/>
          <a:srcRect/>
          <a:stretch>
            <a:fillRect/>
          </a:stretch>
        </p:blipFill>
        <p:spPr bwMode="auto">
          <a:xfrm>
            <a:off x="-32" y="1142984"/>
            <a:ext cx="9144032" cy="51868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8229600" cy="1500198"/>
          </a:xfrm>
        </p:spPr>
        <p:txBody>
          <a:bodyPr>
            <a:noAutofit/>
          </a:bodyPr>
          <a:lstStyle/>
          <a:p>
            <a:r>
              <a:rPr lang="es-ES" sz="2200" dirty="0" smtClean="0"/>
              <a:t>La República Dominicana exhibe una buena posición en cuando al manejo del comercio transfronterizo y en cuando a protección a inversionistas con relación a la Región, según la Publicación </a:t>
            </a:r>
            <a:r>
              <a:rPr lang="es-ES" sz="2200" b="1" dirty="0" smtClean="0"/>
              <a:t>“Haciendo Negocios 2012”,</a:t>
            </a:r>
            <a:r>
              <a:rPr lang="es-ES" sz="2200" dirty="0" smtClean="0"/>
              <a:t> del Banco Mundial.</a:t>
            </a:r>
            <a:endParaRPr lang="es-ES" sz="2200" dirty="0"/>
          </a:p>
        </p:txBody>
      </p:sp>
      <p:sp>
        <p:nvSpPr>
          <p:cNvPr id="6" name="5 CuadroTexto"/>
          <p:cNvSpPr txBox="1"/>
          <p:nvPr/>
        </p:nvSpPr>
        <p:spPr>
          <a:xfrm>
            <a:off x="571472" y="6072206"/>
            <a:ext cx="4643470" cy="461665"/>
          </a:xfrm>
          <a:prstGeom prst="rect">
            <a:avLst/>
          </a:prstGeom>
          <a:noFill/>
        </p:spPr>
        <p:txBody>
          <a:bodyPr wrap="square" rtlCol="0">
            <a:spAutoFit/>
          </a:bodyPr>
          <a:lstStyle/>
          <a:p>
            <a:r>
              <a:rPr lang="es-DO" sz="1200" dirty="0" smtClean="0"/>
              <a:t>A menor número, mejor posición. </a:t>
            </a:r>
          </a:p>
          <a:p>
            <a:r>
              <a:rPr lang="es-DO" sz="1200" dirty="0" smtClean="0"/>
              <a:t>Fuente: Banco Mundial</a:t>
            </a:r>
            <a:endParaRPr lang="es-DO" sz="1200" dirty="0"/>
          </a:p>
        </p:txBody>
      </p:sp>
      <p:pic>
        <p:nvPicPr>
          <p:cNvPr id="8" name="Picture 14" descr="logo-final-dga"/>
          <p:cNvPicPr>
            <a:picLocks noChangeAspect="1" noChangeArrowheads="1"/>
          </p:cNvPicPr>
          <p:nvPr/>
        </p:nvPicPr>
        <p:blipFill>
          <a:blip r:embed="rId3" cstate="print"/>
          <a:srcRect/>
          <a:stretch>
            <a:fillRect/>
          </a:stretch>
        </p:blipFill>
        <p:spPr bwMode="auto">
          <a:xfrm>
            <a:off x="8686293" y="6643710"/>
            <a:ext cx="457739" cy="214290"/>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334370" y="1998545"/>
            <a:ext cx="8309596" cy="39450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spect="1" noChangeArrowheads="1"/>
          </p:cNvPicPr>
          <p:nvPr/>
        </p:nvPicPr>
        <p:blipFill>
          <a:blip r:embed="rId2"/>
          <a:srcRect/>
          <a:stretch>
            <a:fillRect/>
          </a:stretch>
        </p:blipFill>
        <p:spPr bwMode="auto">
          <a:xfrm>
            <a:off x="373072" y="2000240"/>
            <a:ext cx="8485207" cy="4432350"/>
          </a:xfrm>
          <a:prstGeom prst="rect">
            <a:avLst/>
          </a:prstGeom>
          <a:noFill/>
          <a:ln w="9525">
            <a:noFill/>
            <a:miter lim="800000"/>
            <a:headEnd/>
            <a:tailEnd/>
          </a:ln>
          <a:effectLst/>
        </p:spPr>
      </p:pic>
      <p:sp>
        <p:nvSpPr>
          <p:cNvPr id="5" name="2 Marcador de contenido"/>
          <p:cNvSpPr>
            <a:spLocks noGrp="1"/>
          </p:cNvSpPr>
          <p:nvPr>
            <p:ph idx="1"/>
          </p:nvPr>
        </p:nvSpPr>
        <p:spPr>
          <a:xfrm>
            <a:off x="0" y="428604"/>
            <a:ext cx="8786842" cy="1285884"/>
          </a:xfrm>
        </p:spPr>
        <p:txBody>
          <a:bodyPr>
            <a:normAutofit fontScale="62500" lnSpcReduction="20000"/>
          </a:bodyPr>
          <a:lstStyle/>
          <a:p>
            <a:pPr algn="ctr">
              <a:buNone/>
            </a:pPr>
            <a:r>
              <a:rPr lang="es-ES" dirty="0" smtClean="0"/>
              <a:t>      Como en el 2011, respecto al Comercio Transfronterizo, nos mantenemos como el país más competitivo en a los días que toma exportar e importar y como el segundo país más competitivo en los documentos que requerimos y los costos que conlleva exportar e importar.</a:t>
            </a:r>
            <a:endParaRPr lang="es-ES" b="1" dirty="0" smtClean="0">
              <a:solidFill>
                <a:srgbClr val="000000"/>
              </a:solidFill>
            </a:endParaRPr>
          </a:p>
          <a:p>
            <a:endParaRPr lang="es-ES" dirty="0"/>
          </a:p>
        </p:txBody>
      </p:sp>
      <p:pic>
        <p:nvPicPr>
          <p:cNvPr id="6" name="Picture 14" descr="logo-final-dga"/>
          <p:cNvPicPr>
            <a:picLocks noChangeAspect="1" noChangeArrowheads="1"/>
          </p:cNvPicPr>
          <p:nvPr/>
        </p:nvPicPr>
        <p:blipFill>
          <a:blip r:embed="rId3" cstate="print"/>
          <a:srcRect/>
          <a:stretch>
            <a:fillRect/>
          </a:stretch>
        </p:blipFill>
        <p:spPr bwMode="auto">
          <a:xfrm>
            <a:off x="8686293" y="6643710"/>
            <a:ext cx="457739" cy="214290"/>
          </a:xfrm>
          <a:prstGeom prst="rect">
            <a:avLst/>
          </a:prstGeom>
          <a:noFill/>
          <a:ln w="9525">
            <a:noFill/>
            <a:miter lim="800000"/>
            <a:headEnd/>
            <a:tailEnd/>
          </a:ln>
        </p:spPr>
      </p:pic>
      <p:sp>
        <p:nvSpPr>
          <p:cNvPr id="7" name="6 CuadroTexto"/>
          <p:cNvSpPr txBox="1"/>
          <p:nvPr/>
        </p:nvSpPr>
        <p:spPr>
          <a:xfrm>
            <a:off x="428596" y="6324921"/>
            <a:ext cx="4643470" cy="461665"/>
          </a:xfrm>
          <a:prstGeom prst="rect">
            <a:avLst/>
          </a:prstGeom>
          <a:noFill/>
        </p:spPr>
        <p:txBody>
          <a:bodyPr wrap="square" rtlCol="0">
            <a:spAutoFit/>
          </a:bodyPr>
          <a:lstStyle/>
          <a:p>
            <a:r>
              <a:rPr lang="es-DO" sz="1200" dirty="0" smtClean="0"/>
              <a:t>A menor número, mejor posición. </a:t>
            </a:r>
          </a:p>
          <a:p>
            <a:r>
              <a:rPr lang="es-DO" sz="1200" dirty="0" smtClean="0"/>
              <a:t>Fuente: Banco Mundial</a:t>
            </a:r>
            <a:endParaRPr lang="es-DO"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85728"/>
            <a:ext cx="8892480" cy="928670"/>
          </a:xfrm>
        </p:spPr>
        <p:txBody>
          <a:bodyPr>
            <a:noAutofit/>
          </a:bodyPr>
          <a:lstStyle/>
          <a:p>
            <a:r>
              <a:rPr lang="es-ES" sz="3600" dirty="0" smtClean="0"/>
              <a:t>Economía Dominicana </a:t>
            </a:r>
            <a:r>
              <a:rPr lang="en-US" sz="3600" dirty="0" smtClean="0"/>
              <a:t>“Orientada hacia Afuera”</a:t>
            </a:r>
            <a:endParaRPr lang="es-ES" sz="3600" dirty="0"/>
          </a:p>
        </p:txBody>
      </p:sp>
      <p:sp>
        <p:nvSpPr>
          <p:cNvPr id="7" name="6 CuadroTexto"/>
          <p:cNvSpPr txBox="1"/>
          <p:nvPr/>
        </p:nvSpPr>
        <p:spPr>
          <a:xfrm>
            <a:off x="4860032" y="1708273"/>
            <a:ext cx="3857652" cy="5078313"/>
          </a:xfrm>
          <a:prstGeom prst="rect">
            <a:avLst/>
          </a:prstGeom>
          <a:noFill/>
        </p:spPr>
        <p:txBody>
          <a:bodyPr wrap="square" rtlCol="0">
            <a:spAutoFit/>
          </a:bodyPr>
          <a:lstStyle/>
          <a:p>
            <a:pPr algn="just">
              <a:buFont typeface="Arial" pitchFamily="34" charset="0"/>
              <a:buChar char="•"/>
            </a:pPr>
            <a:r>
              <a:rPr lang="es-ES" dirty="0" smtClean="0"/>
              <a:t> La visión dominicana del desarrollo tiene en la apertura comercial uno de sus pilares fundamentales.</a:t>
            </a:r>
          </a:p>
          <a:p>
            <a:pPr algn="just"/>
            <a:r>
              <a:rPr lang="es-ES" dirty="0" smtClean="0"/>
              <a:t> </a:t>
            </a:r>
          </a:p>
          <a:p>
            <a:pPr algn="just">
              <a:buFont typeface="Arial" pitchFamily="34" charset="0"/>
              <a:buChar char="•"/>
            </a:pPr>
            <a:r>
              <a:rPr lang="es-ES" dirty="0" smtClean="0"/>
              <a:t> Producto de reformas arancelarias y la firma de diversos Acuerdos Comerciales, la tasa de arancel promedio se redujo de </a:t>
            </a:r>
            <a:r>
              <a:rPr lang="es-ES" b="1" dirty="0" smtClean="0"/>
              <a:t>88%</a:t>
            </a:r>
            <a:r>
              <a:rPr lang="es-ES" dirty="0" smtClean="0"/>
              <a:t> en 1989 a </a:t>
            </a:r>
            <a:r>
              <a:rPr lang="es-ES" b="1" dirty="0" smtClean="0"/>
              <a:t>8.7% </a:t>
            </a:r>
            <a:r>
              <a:rPr lang="es-ES" dirty="0" smtClean="0"/>
              <a:t>en 2007.</a:t>
            </a:r>
          </a:p>
          <a:p>
            <a:pPr algn="just">
              <a:buFont typeface="Arial" pitchFamily="34" charset="0"/>
              <a:buChar char="•"/>
            </a:pPr>
            <a:endParaRPr lang="es-ES" dirty="0" smtClean="0"/>
          </a:p>
          <a:p>
            <a:pPr algn="just">
              <a:buFont typeface="Arial" pitchFamily="34" charset="0"/>
              <a:buChar char="•"/>
            </a:pPr>
            <a:r>
              <a:rPr lang="es-ES" dirty="0" smtClean="0"/>
              <a:t> Como consecuencia, el grado de apertura de le economía dominicana en relación al PIB casi se duplicó en los últimos 30 años. </a:t>
            </a:r>
          </a:p>
          <a:p>
            <a:pPr algn="just">
              <a:buFont typeface="Arial" pitchFamily="34" charset="0"/>
              <a:buChar char="•"/>
            </a:pPr>
            <a:endParaRPr lang="es-ES" dirty="0" smtClean="0"/>
          </a:p>
          <a:p>
            <a:pPr algn="just">
              <a:buFont typeface="Arial" pitchFamily="34" charset="0"/>
              <a:buChar char="•"/>
            </a:pPr>
            <a:r>
              <a:rPr lang="es-ES" dirty="0" smtClean="0"/>
              <a:t> El Rol de la DGA se vuelve fundamental.</a:t>
            </a:r>
          </a:p>
          <a:p>
            <a:pPr algn="just"/>
            <a:endParaRPr lang="es-ES" dirty="0"/>
          </a:p>
        </p:txBody>
      </p:sp>
      <p:graphicFrame>
        <p:nvGraphicFramePr>
          <p:cNvPr id="10" name="5 Gráfico"/>
          <p:cNvGraphicFramePr/>
          <p:nvPr/>
        </p:nvGraphicFramePr>
        <p:xfrm>
          <a:off x="214282" y="1571612"/>
          <a:ext cx="4194745" cy="4857784"/>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13 Conector recto de flecha"/>
          <p:cNvCxnSpPr/>
          <p:nvPr/>
        </p:nvCxnSpPr>
        <p:spPr>
          <a:xfrm rot="5400000" flipH="1" flipV="1">
            <a:off x="1535885" y="2536025"/>
            <a:ext cx="1285884" cy="121444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6" name="15 CuadroTexto"/>
          <p:cNvSpPr txBox="1"/>
          <p:nvPr/>
        </p:nvSpPr>
        <p:spPr>
          <a:xfrm>
            <a:off x="428596" y="6429396"/>
            <a:ext cx="1042465" cy="276999"/>
          </a:xfrm>
          <a:prstGeom prst="rect">
            <a:avLst/>
          </a:prstGeom>
          <a:noFill/>
        </p:spPr>
        <p:txBody>
          <a:bodyPr wrap="none" rtlCol="0">
            <a:spAutoFit/>
          </a:bodyPr>
          <a:lstStyle/>
          <a:p>
            <a:r>
              <a:rPr lang="en-US" sz="1200" b="1" dirty="0" smtClean="0"/>
              <a:t>Fuente: </a:t>
            </a:r>
            <a:r>
              <a:rPr lang="en-US" sz="1200" dirty="0" smtClean="0"/>
              <a:t>FMI</a:t>
            </a:r>
            <a:endParaRPr lang="es-ES" sz="1200" dirty="0"/>
          </a:p>
        </p:txBody>
      </p:sp>
      <p:pic>
        <p:nvPicPr>
          <p:cNvPr id="8" name="Picture 14" descr="logo-final-dga"/>
          <p:cNvPicPr>
            <a:picLocks noChangeAspect="1" noChangeArrowheads="1"/>
          </p:cNvPicPr>
          <p:nvPr/>
        </p:nvPicPr>
        <p:blipFill>
          <a:blip r:embed="rId4"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DSC_0271.JPG"/>
          <p:cNvPicPr>
            <a:picLocks noChangeAspect="1"/>
          </p:cNvPicPr>
          <p:nvPr/>
        </p:nvPicPr>
        <p:blipFill>
          <a:blip r:embed="rId2" cstate="print"/>
          <a:stretch>
            <a:fillRect/>
          </a:stretch>
        </p:blipFill>
        <p:spPr>
          <a:xfrm>
            <a:off x="0" y="0"/>
            <a:ext cx="9144000" cy="6858000"/>
          </a:xfrm>
          <a:prstGeom prst="rect">
            <a:avLst/>
          </a:prstGeom>
          <a:noFill/>
          <a:ln>
            <a:noFill/>
          </a:ln>
        </p:spPr>
      </p:pic>
      <p:sp>
        <p:nvSpPr>
          <p:cNvPr id="28676" name="8 Rectángulo"/>
          <p:cNvSpPr>
            <a:spLocks noChangeArrowheads="1"/>
          </p:cNvSpPr>
          <p:nvPr/>
        </p:nvSpPr>
        <p:spPr bwMode="auto">
          <a:xfrm>
            <a:off x="1000100" y="642918"/>
            <a:ext cx="7264400" cy="1447512"/>
          </a:xfrm>
          <a:prstGeom prst="rect">
            <a:avLst/>
          </a:prstGeom>
          <a:noFill/>
          <a:ln w="9525">
            <a:noFill/>
            <a:miter lim="800000"/>
            <a:headEnd/>
            <a:tailEnd/>
          </a:ln>
        </p:spPr>
        <p:txBody>
          <a:bodyPr wrap="square">
            <a:spAutoFit/>
          </a:bodyPr>
          <a:lstStyle/>
          <a:p>
            <a:pPr algn="ctr">
              <a:lnSpc>
                <a:spcPct val="150000"/>
              </a:lnSpc>
              <a:spcBef>
                <a:spcPct val="50000"/>
              </a:spcBef>
            </a:pPr>
            <a:r>
              <a:rPr lang="es-DO" sz="6000" b="1" dirty="0" smtClean="0">
                <a:solidFill>
                  <a:srgbClr val="FFFF00"/>
                </a:solidFill>
                <a:latin typeface="Script MT Bold" pitchFamily="66" charset="0"/>
              </a:rPr>
              <a:t>Muchas</a:t>
            </a:r>
            <a:r>
              <a:rPr lang="en-US" sz="6000" b="1" dirty="0" smtClean="0">
                <a:solidFill>
                  <a:srgbClr val="FFFF00"/>
                </a:solidFill>
                <a:latin typeface="Script MT Bold" pitchFamily="66" charset="0"/>
              </a:rPr>
              <a:t> </a:t>
            </a:r>
            <a:r>
              <a:rPr lang="en-US" sz="6600" b="1" dirty="0">
                <a:solidFill>
                  <a:srgbClr val="FFFF00"/>
                </a:solidFill>
                <a:latin typeface="Script MT Bold" pitchFamily="66" charset="0"/>
              </a:rPr>
              <a:t>Gracias</a:t>
            </a:r>
          </a:p>
        </p:txBody>
      </p:sp>
      <p:sp>
        <p:nvSpPr>
          <p:cNvPr id="28677" name="Text Box 9"/>
          <p:cNvSpPr txBox="1">
            <a:spLocks noChangeArrowheads="1"/>
          </p:cNvSpPr>
          <p:nvPr/>
        </p:nvSpPr>
        <p:spPr bwMode="auto">
          <a:xfrm>
            <a:off x="7072330" y="6519863"/>
            <a:ext cx="2071670" cy="338137"/>
          </a:xfrm>
          <a:prstGeom prst="rect">
            <a:avLst/>
          </a:prstGeom>
          <a:noFill/>
          <a:ln w="9525">
            <a:noFill/>
            <a:miter lim="800000"/>
            <a:headEnd/>
            <a:tailEnd/>
          </a:ln>
        </p:spPr>
        <p:txBody>
          <a:bodyPr wrap="square">
            <a:spAutoFit/>
          </a:bodyPr>
          <a:lstStyle/>
          <a:p>
            <a:pPr algn="r">
              <a:spcBef>
                <a:spcPct val="50000"/>
              </a:spcBef>
            </a:pPr>
            <a:r>
              <a:rPr lang="es-DO" sz="1600" dirty="0" smtClean="0">
                <a:latin typeface="Bookman Old Style" pitchFamily="18" charset="0"/>
              </a:rPr>
              <a:t>23 de Julio, </a:t>
            </a:r>
            <a:r>
              <a:rPr lang="es-DO" sz="1600" dirty="0">
                <a:latin typeface="Bookman Old Style" pitchFamily="18" charset="0"/>
              </a:rPr>
              <a:t>2011</a:t>
            </a:r>
          </a:p>
        </p:txBody>
      </p:sp>
      <p:sp>
        <p:nvSpPr>
          <p:cNvPr id="8" name="7 CuadroTexto"/>
          <p:cNvSpPr txBox="1"/>
          <p:nvPr/>
        </p:nvSpPr>
        <p:spPr>
          <a:xfrm>
            <a:off x="0" y="4182627"/>
            <a:ext cx="9144000" cy="2554545"/>
          </a:xfrm>
          <a:prstGeom prst="rect">
            <a:avLst/>
          </a:prstGeom>
          <a:noFill/>
        </p:spPr>
        <p:txBody>
          <a:bodyPr wrap="square" rtlCol="0">
            <a:spAutoFit/>
          </a:bodyPr>
          <a:lstStyle/>
          <a:p>
            <a:pPr algn="ctr"/>
            <a:r>
              <a:rPr lang="es-DO" sz="2000" b="1" dirty="0" smtClean="0">
                <a:solidFill>
                  <a:srgbClr val="FFFF00"/>
                </a:solidFill>
              </a:rPr>
              <a:t>Ing. Gregorio Lora Arias</a:t>
            </a:r>
          </a:p>
          <a:p>
            <a:pPr algn="ctr"/>
            <a:r>
              <a:rPr lang="es-DO" sz="2000" b="1" dirty="0" smtClean="0">
                <a:solidFill>
                  <a:srgbClr val="FFFF00"/>
                </a:solidFill>
              </a:rPr>
              <a:t>Asesor del Director General de Aduanas</a:t>
            </a:r>
          </a:p>
          <a:p>
            <a:pPr algn="ctr"/>
            <a:r>
              <a:rPr lang="es-DO" sz="2000" b="1" dirty="0" smtClean="0">
                <a:solidFill>
                  <a:srgbClr val="FFFF00"/>
                </a:solidFill>
              </a:rPr>
              <a:t>Coordinador </a:t>
            </a:r>
            <a:r>
              <a:rPr lang="es-DO" sz="2000" b="1" dirty="0" smtClean="0">
                <a:solidFill>
                  <a:srgbClr val="FFFF00"/>
                </a:solidFill>
                <a:latin typeface="Bookman Old Style" pitchFamily="18" charset="0"/>
              </a:rPr>
              <a:t>SIGAR</a:t>
            </a:r>
            <a:r>
              <a:rPr lang="es-DO" sz="2000" b="1" baseline="30000" dirty="0" smtClean="0">
                <a:solidFill>
                  <a:srgbClr val="FFFF00"/>
                </a:solidFill>
                <a:latin typeface="Bookman Old Style" pitchFamily="18" charset="0"/>
              </a:rPr>
              <a:t>rd</a:t>
            </a:r>
            <a:endParaRPr lang="es-DO" sz="2000" b="1" dirty="0" smtClean="0">
              <a:solidFill>
                <a:srgbClr val="FFFF00"/>
              </a:solidFill>
            </a:endParaRPr>
          </a:p>
          <a:p>
            <a:pPr algn="ctr"/>
            <a:r>
              <a:rPr lang="es-DO" sz="2000" b="1" dirty="0" smtClean="0">
                <a:solidFill>
                  <a:srgbClr val="FFFF00"/>
                </a:solidFill>
              </a:rPr>
              <a:t>809-547-7070, ext. 2383 (central)</a:t>
            </a:r>
          </a:p>
          <a:p>
            <a:pPr algn="ctr"/>
            <a:r>
              <a:rPr lang="es-DO" sz="2000" b="1" dirty="0" smtClean="0">
                <a:solidFill>
                  <a:srgbClr val="FFFF00"/>
                </a:solidFill>
              </a:rPr>
              <a:t>809-547-3996 (directo)</a:t>
            </a:r>
          </a:p>
          <a:p>
            <a:pPr algn="ctr"/>
            <a:r>
              <a:rPr lang="es-DO" sz="2000" b="1" dirty="0" smtClean="0">
                <a:solidFill>
                  <a:srgbClr val="FFFF00"/>
                </a:solidFill>
              </a:rPr>
              <a:t>829-962-5239 (celular)</a:t>
            </a:r>
          </a:p>
          <a:p>
            <a:pPr algn="ctr"/>
            <a:r>
              <a:rPr lang="es-DO" sz="2000" b="1" dirty="0" smtClean="0">
                <a:solidFill>
                  <a:srgbClr val="FFFF00"/>
                </a:solidFill>
              </a:rPr>
              <a:t>g.lora@dga.gov.do</a:t>
            </a:r>
          </a:p>
          <a:p>
            <a:pPr algn="ctr"/>
            <a:r>
              <a:rPr lang="es-DO" sz="2000" b="1" dirty="0" smtClean="0">
                <a:solidFill>
                  <a:srgbClr val="FFFF00"/>
                </a:solidFill>
              </a:rPr>
              <a:t>www.dga.gov.do  / www.aduanas.gob.do</a:t>
            </a:r>
            <a:endParaRPr lang="es-DO" sz="2000" b="1" dirty="0">
              <a:solidFill>
                <a:srgbClr val="FFFF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827088" y="609600"/>
            <a:ext cx="8088312" cy="1143000"/>
          </a:xfrm>
        </p:spPr>
        <p:txBody>
          <a:bodyPr>
            <a:normAutofit fontScale="90000"/>
          </a:bodyPr>
          <a:lstStyle/>
          <a:p>
            <a:pPr algn="ctr"/>
            <a:r>
              <a:rPr lang="es-MX" sz="4400" dirty="0" smtClean="0">
                <a:solidFill>
                  <a:srgbClr val="002060"/>
                </a:solidFill>
              </a:rPr>
              <a:t>IMPUESTOS QUE GRAVAN LAS IMPORTACIONES</a:t>
            </a:r>
            <a:endParaRPr lang="es-ES" sz="4400" dirty="0" smtClean="0">
              <a:solidFill>
                <a:srgbClr val="002060"/>
              </a:solidFill>
            </a:endParaRPr>
          </a:p>
        </p:txBody>
      </p:sp>
      <p:sp>
        <p:nvSpPr>
          <p:cNvPr id="14342" name="Rectangle 3"/>
          <p:cNvSpPr>
            <a:spLocks noGrp="1" noChangeArrowheads="1"/>
          </p:cNvSpPr>
          <p:nvPr>
            <p:ph type="body" idx="1"/>
          </p:nvPr>
        </p:nvSpPr>
        <p:spPr>
          <a:xfrm>
            <a:off x="611188" y="2243158"/>
            <a:ext cx="8304212" cy="4114800"/>
          </a:xfrm>
        </p:spPr>
        <p:txBody>
          <a:bodyPr>
            <a:normAutofit/>
          </a:bodyPr>
          <a:lstStyle/>
          <a:p>
            <a:pPr>
              <a:lnSpc>
                <a:spcPct val="90000"/>
              </a:lnSpc>
              <a:buNone/>
            </a:pPr>
            <a:r>
              <a:rPr lang="es-MX" sz="3200" dirty="0" smtClean="0">
                <a:solidFill>
                  <a:srgbClr val="002060"/>
                </a:solidFill>
              </a:rPr>
              <a:t>-  </a:t>
            </a:r>
            <a:r>
              <a:rPr lang="es-MX" sz="2400" dirty="0" smtClean="0">
                <a:solidFill>
                  <a:srgbClr val="002060"/>
                </a:solidFill>
              </a:rPr>
              <a:t> </a:t>
            </a:r>
            <a:r>
              <a:rPr lang="es-MX" sz="3200" dirty="0" smtClean="0">
                <a:solidFill>
                  <a:srgbClr val="002060"/>
                </a:solidFill>
              </a:rPr>
              <a:t>Arancel  de Aduanas:  </a:t>
            </a:r>
            <a:r>
              <a:rPr lang="es-MX" sz="2400" dirty="0" smtClean="0">
                <a:solidFill>
                  <a:srgbClr val="FF0000"/>
                </a:solidFill>
              </a:rPr>
              <a:t>Escala </a:t>
            </a:r>
            <a:r>
              <a:rPr lang="es-MX" sz="3200" dirty="0" smtClean="0">
                <a:solidFill>
                  <a:srgbClr val="FF0000"/>
                </a:solidFill>
              </a:rPr>
              <a:t>0</a:t>
            </a:r>
            <a:r>
              <a:rPr lang="es-MX" sz="2400" dirty="0" smtClean="0">
                <a:solidFill>
                  <a:srgbClr val="FF0000"/>
                </a:solidFill>
              </a:rPr>
              <a:t> a </a:t>
            </a:r>
            <a:r>
              <a:rPr lang="es-MX" sz="3200" dirty="0" smtClean="0">
                <a:solidFill>
                  <a:srgbClr val="FF0000"/>
                </a:solidFill>
              </a:rPr>
              <a:t>20</a:t>
            </a:r>
            <a:r>
              <a:rPr lang="es-MX" sz="2400" dirty="0" smtClean="0">
                <a:solidFill>
                  <a:srgbClr val="FF0000"/>
                </a:solidFill>
              </a:rPr>
              <a:t>%. </a:t>
            </a:r>
            <a:r>
              <a:rPr lang="es-MX" sz="1600" dirty="0" smtClean="0">
                <a:solidFill>
                  <a:srgbClr val="FF0000"/>
                </a:solidFill>
              </a:rPr>
              <a:t> Casos especiales</a:t>
            </a:r>
            <a:r>
              <a:rPr lang="es-MX" sz="2400" dirty="0" smtClean="0">
                <a:solidFill>
                  <a:srgbClr val="FF0000"/>
                </a:solidFill>
              </a:rPr>
              <a:t>.</a:t>
            </a:r>
            <a:endParaRPr lang="es-MX" sz="3200" dirty="0" smtClean="0">
              <a:solidFill>
                <a:srgbClr val="FF0000"/>
              </a:solidFill>
            </a:endParaRPr>
          </a:p>
          <a:p>
            <a:pPr>
              <a:lnSpc>
                <a:spcPct val="90000"/>
              </a:lnSpc>
              <a:buNone/>
            </a:pPr>
            <a:r>
              <a:rPr lang="es-MX" sz="3200" dirty="0" smtClean="0">
                <a:solidFill>
                  <a:srgbClr val="002060"/>
                </a:solidFill>
              </a:rPr>
              <a:t>-   Impuesto Selectivo al Consumo (I.S.C.) </a:t>
            </a:r>
          </a:p>
          <a:p>
            <a:pPr>
              <a:lnSpc>
                <a:spcPct val="90000"/>
              </a:lnSpc>
              <a:buNone/>
            </a:pPr>
            <a:r>
              <a:rPr lang="es-MX" sz="3200" dirty="0" smtClean="0">
                <a:solidFill>
                  <a:srgbClr val="002060"/>
                </a:solidFill>
              </a:rPr>
              <a:t>-   Impuesto a la Transferencia de Bienes</a:t>
            </a:r>
          </a:p>
          <a:p>
            <a:pPr>
              <a:lnSpc>
                <a:spcPct val="90000"/>
              </a:lnSpc>
              <a:buNone/>
            </a:pPr>
            <a:r>
              <a:rPr lang="es-MX" sz="3200" dirty="0" smtClean="0">
                <a:solidFill>
                  <a:srgbClr val="002060"/>
                </a:solidFill>
              </a:rPr>
              <a:t>     Industrializados y Servicios (ITBIS): </a:t>
            </a:r>
            <a:r>
              <a:rPr lang="es-MX" sz="3200" dirty="0" smtClean="0">
                <a:solidFill>
                  <a:srgbClr val="FF0000"/>
                </a:solidFill>
              </a:rPr>
              <a:t>16%.</a:t>
            </a:r>
          </a:p>
          <a:p>
            <a:pPr>
              <a:lnSpc>
                <a:spcPct val="90000"/>
              </a:lnSpc>
              <a:buNone/>
            </a:pPr>
            <a:r>
              <a:rPr lang="es-MX" sz="3200" dirty="0" smtClean="0">
                <a:solidFill>
                  <a:srgbClr val="002060"/>
                </a:solidFill>
              </a:rPr>
              <a:t>-   Contingentes Arancelario o Rectificación</a:t>
            </a:r>
          </a:p>
          <a:p>
            <a:pPr>
              <a:lnSpc>
                <a:spcPct val="90000"/>
              </a:lnSpc>
              <a:buNone/>
            </a:pPr>
            <a:r>
              <a:rPr lang="es-MX" sz="3200" dirty="0" smtClean="0">
                <a:solidFill>
                  <a:srgbClr val="002060"/>
                </a:solidFill>
              </a:rPr>
              <a:t>     Técnica. Otros contingentes</a:t>
            </a:r>
          </a:p>
          <a:p>
            <a:pPr>
              <a:lnSpc>
                <a:spcPct val="90000"/>
              </a:lnSpc>
              <a:buNone/>
            </a:pPr>
            <a:r>
              <a:rPr lang="es-MX" sz="3200" dirty="0" smtClean="0">
                <a:solidFill>
                  <a:srgbClr val="002060"/>
                </a:solidFill>
              </a:rPr>
              <a:t>-    Tasa por Servicio Aduanero</a:t>
            </a:r>
            <a:endParaRPr lang="es-ES" sz="3200" dirty="0" smtClean="0">
              <a:solidFill>
                <a:srgbClr val="002060"/>
              </a:solidFill>
            </a:endParaRPr>
          </a:p>
        </p:txBody>
      </p:sp>
      <p:pic>
        <p:nvPicPr>
          <p:cNvPr id="5" name="Picture 14" descr="logo-final-dga"/>
          <p:cNvPicPr>
            <a:picLocks noChangeAspect="1" noChangeArrowheads="1"/>
          </p:cNvPicPr>
          <p:nvPr/>
        </p:nvPicPr>
        <p:blipFill>
          <a:blip r:embed="rId3"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GREGORIO\PUBLICACIONES\ARANCEL\PRIMERA EDICION\ArancelAduanas.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pic>
        <p:nvPicPr>
          <p:cNvPr id="5" name="Picture 14" descr="logo-final-dga"/>
          <p:cNvPicPr>
            <a:picLocks noChangeAspect="1" noChangeArrowheads="1"/>
          </p:cNvPicPr>
          <p:nvPr/>
        </p:nvPicPr>
        <p:blipFill>
          <a:blip r:embed="rId3" cstate="print"/>
          <a:srcRect/>
          <a:stretch>
            <a:fillRect/>
          </a:stretch>
        </p:blipFill>
        <p:spPr bwMode="auto">
          <a:xfrm>
            <a:off x="8686261" y="6643711"/>
            <a:ext cx="457738" cy="214290"/>
          </a:xfrm>
          <a:prstGeom prst="rect">
            <a:avLst/>
          </a:prstGeom>
          <a:noFill/>
          <a:ln w="9525">
            <a:noFill/>
            <a:miter lim="800000"/>
            <a:headEnd/>
            <a:tailEnd/>
          </a:ln>
        </p:spPr>
      </p:pic>
      <p:pic>
        <p:nvPicPr>
          <p:cNvPr id="119809" name="Picture 1"/>
          <p:cNvPicPr>
            <a:picLocks noChangeAspect="1" noChangeArrowheads="1"/>
          </p:cNvPicPr>
          <p:nvPr/>
        </p:nvPicPr>
        <p:blipFill>
          <a:blip r:embed="rId4"/>
          <a:srcRect/>
          <a:stretch>
            <a:fillRect/>
          </a:stretch>
        </p:blipFill>
        <p:spPr bwMode="auto">
          <a:xfrm>
            <a:off x="627780" y="129677"/>
            <a:ext cx="7944748" cy="6670809"/>
          </a:xfrm>
          <a:prstGeom prst="rect">
            <a:avLst/>
          </a:prstGeom>
          <a:noFill/>
          <a:ln w="9525">
            <a:noFill/>
            <a:miter lim="800000"/>
            <a:headEnd/>
            <a:tailEnd/>
          </a:ln>
          <a:effectLst/>
        </p:spPr>
      </p:pic>
      <p:sp>
        <p:nvSpPr>
          <p:cNvPr id="6" name="5 CuadroTexto"/>
          <p:cNvSpPr txBox="1"/>
          <p:nvPr/>
        </p:nvSpPr>
        <p:spPr>
          <a:xfrm>
            <a:off x="571472" y="6429396"/>
            <a:ext cx="6309356" cy="369332"/>
          </a:xfrm>
          <a:prstGeom prst="rect">
            <a:avLst/>
          </a:prstGeom>
          <a:noFill/>
        </p:spPr>
        <p:txBody>
          <a:bodyPr wrap="none" rtlCol="0">
            <a:spAutoFit/>
          </a:bodyPr>
          <a:lstStyle/>
          <a:p>
            <a:r>
              <a:rPr lang="es-DO" b="1" dirty="0" smtClean="0"/>
              <a:t>No incluye estructuras Acuerdos Comerciales (DR-CAFTA / EPA)</a:t>
            </a:r>
            <a:endParaRPr lang="es-DO"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p:cNvPicPr>
            <a:picLocks noChangeAspect="1" noChangeArrowheads="1"/>
          </p:cNvPicPr>
          <p:nvPr/>
        </p:nvPicPr>
        <p:blipFill>
          <a:blip r:embed="rId2" cstate="print"/>
          <a:srcRect/>
          <a:stretch>
            <a:fillRect/>
          </a:stretch>
        </p:blipFill>
        <p:spPr bwMode="auto">
          <a:xfrm>
            <a:off x="0" y="0"/>
            <a:ext cx="9307512" cy="6572272"/>
          </a:xfrm>
          <a:prstGeom prst="rect">
            <a:avLst/>
          </a:prstGeom>
          <a:noFill/>
          <a:ln w="9525">
            <a:noFill/>
            <a:miter lim="800000"/>
            <a:headEnd/>
            <a:tailEnd/>
          </a:ln>
        </p:spPr>
      </p:pic>
      <p:sp>
        <p:nvSpPr>
          <p:cNvPr id="4" name="3 CuadroTexto"/>
          <p:cNvSpPr txBox="1"/>
          <p:nvPr/>
        </p:nvSpPr>
        <p:spPr>
          <a:xfrm>
            <a:off x="533400" y="6479297"/>
            <a:ext cx="6324601" cy="307289"/>
          </a:xfrm>
          <a:prstGeom prst="rect">
            <a:avLst/>
          </a:prstGeom>
          <a:noFill/>
        </p:spPr>
        <p:txBody>
          <a:bodyPr wrap="square" lIns="91437" tIns="45719" rIns="91437" bIns="45719" rtlCol="0">
            <a:spAutoFit/>
          </a:bodyPr>
          <a:lstStyle/>
          <a:p>
            <a:r>
              <a:rPr lang="en-US" sz="1400" dirty="0" smtClean="0"/>
              <a:t>   </a:t>
            </a:r>
            <a:r>
              <a:rPr lang="es-DO" sz="1100" dirty="0" smtClean="0"/>
              <a:t>Preparado por: Dirección de Política y Legislación Tributaria, SEH</a:t>
            </a:r>
            <a:endParaRPr lang="es-DO" sz="1100" dirty="0"/>
          </a:p>
        </p:txBody>
      </p:sp>
      <p:pic>
        <p:nvPicPr>
          <p:cNvPr id="5" name="Picture 14" descr="logo-final-dga"/>
          <p:cNvPicPr>
            <a:picLocks noChangeAspect="1" noChangeArrowheads="1"/>
          </p:cNvPicPr>
          <p:nvPr/>
        </p:nvPicPr>
        <p:blipFill>
          <a:blip r:embed="rId3" cstate="print"/>
          <a:srcRect/>
          <a:stretch>
            <a:fillRect/>
          </a:stretch>
        </p:blipFill>
        <p:spPr bwMode="auto">
          <a:xfrm>
            <a:off x="8686261" y="6643711"/>
            <a:ext cx="457738" cy="21429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804" y="500042"/>
            <a:ext cx="8229600" cy="566936"/>
          </a:xfrm>
        </p:spPr>
        <p:txBody>
          <a:bodyPr>
            <a:normAutofit fontScale="90000"/>
          </a:bodyPr>
          <a:lstStyle/>
          <a:p>
            <a:pPr algn="ctr"/>
            <a:r>
              <a:rPr lang="es-ES" b="1" dirty="0" smtClean="0"/>
              <a:t>Visión / Misión / Objetivos de la DGA</a:t>
            </a:r>
            <a:endParaRPr lang="es-ES" b="1" dirty="0"/>
          </a:p>
        </p:txBody>
      </p:sp>
      <p:grpSp>
        <p:nvGrpSpPr>
          <p:cNvPr id="2" name="Group 3"/>
          <p:cNvGrpSpPr>
            <a:grpSpLocks/>
          </p:cNvGrpSpPr>
          <p:nvPr/>
        </p:nvGrpSpPr>
        <p:grpSpPr bwMode="auto">
          <a:xfrm>
            <a:off x="2438400" y="4774779"/>
            <a:ext cx="6146800" cy="831850"/>
            <a:chOff x="444" y="4320"/>
            <a:chExt cx="3544" cy="510"/>
          </a:xfrm>
        </p:grpSpPr>
        <p:sp>
          <p:nvSpPr>
            <p:cNvPr id="7" name="AutoShape 4"/>
            <p:cNvSpPr>
              <a:spLocks noChangeArrowheads="1"/>
            </p:cNvSpPr>
            <p:nvPr/>
          </p:nvSpPr>
          <p:spPr bwMode="auto">
            <a:xfrm flipH="1" flipV="1">
              <a:off x="444" y="4762"/>
              <a:ext cx="3544" cy="6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414 w 21600"/>
                <a:gd name="T13" fmla="*/ 2541 h 21600"/>
                <a:gd name="T14" fmla="*/ 19186 w 21600"/>
                <a:gd name="T15" fmla="*/ 19059 h 21600"/>
              </a:gdLst>
              <a:ahLst/>
              <a:cxnLst>
                <a:cxn ang="T8">
                  <a:pos x="T0" y="T1"/>
                </a:cxn>
                <a:cxn ang="T9">
                  <a:pos x="T2" y="T3"/>
                </a:cxn>
                <a:cxn ang="T10">
                  <a:pos x="T4" y="T5"/>
                </a:cxn>
                <a:cxn ang="T11">
                  <a:pos x="T6" y="T7"/>
                </a:cxn>
              </a:cxnLst>
              <a:rect l="T12" t="T13" r="T14" b="T15"/>
              <a:pathLst>
                <a:path w="21600" h="21600">
                  <a:moveTo>
                    <a:pt x="0" y="0"/>
                  </a:moveTo>
                  <a:lnTo>
                    <a:pt x="1226" y="21600"/>
                  </a:lnTo>
                  <a:lnTo>
                    <a:pt x="20374" y="21600"/>
                  </a:lnTo>
                  <a:lnTo>
                    <a:pt x="21600" y="0"/>
                  </a:lnTo>
                  <a:lnTo>
                    <a:pt x="0" y="0"/>
                  </a:lnTo>
                  <a:close/>
                </a:path>
              </a:pathLst>
            </a:custGeom>
            <a:gradFill rotWithShape="0">
              <a:gsLst>
                <a:gs pos="0">
                  <a:srgbClr val="E5E5E5"/>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s-ES" dirty="0">
                <a:solidFill>
                  <a:prstClr val="black"/>
                </a:solidFill>
              </a:endParaRPr>
            </a:p>
          </p:txBody>
        </p:sp>
        <p:sp>
          <p:nvSpPr>
            <p:cNvPr id="8" name="AutoShape 5"/>
            <p:cNvSpPr>
              <a:spLocks noChangeArrowheads="1"/>
            </p:cNvSpPr>
            <p:nvPr/>
          </p:nvSpPr>
          <p:spPr bwMode="auto">
            <a:xfrm flipH="1" flipV="1">
              <a:off x="444" y="4327"/>
              <a:ext cx="3544" cy="4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50 w 21600"/>
                <a:gd name="T13" fmla="*/ 4660 h 21600"/>
                <a:gd name="T14" fmla="*/ 16950 w 21600"/>
                <a:gd name="T15" fmla="*/ 16940 h 21600"/>
              </a:gdLst>
              <a:ahLst/>
              <a:cxnLst>
                <a:cxn ang="T8">
                  <a:pos x="T0" y="T1"/>
                </a:cxn>
                <a:cxn ang="T9">
                  <a:pos x="T2" y="T3"/>
                </a:cxn>
                <a:cxn ang="T10">
                  <a:pos x="T4" y="T5"/>
                </a:cxn>
                <a:cxn ang="T11">
                  <a:pos x="T6" y="T7"/>
                </a:cxn>
              </a:cxnLst>
              <a:rect l="T12" t="T13" r="T14" b="T15"/>
              <a:pathLst>
                <a:path w="21600" h="21600">
                  <a:moveTo>
                    <a:pt x="0" y="0"/>
                  </a:moveTo>
                  <a:lnTo>
                    <a:pt x="5697" y="21600"/>
                  </a:lnTo>
                  <a:lnTo>
                    <a:pt x="15903" y="21600"/>
                  </a:lnTo>
                  <a:lnTo>
                    <a:pt x="21600" y="0"/>
                  </a:lnTo>
                  <a:lnTo>
                    <a:pt x="0" y="0"/>
                  </a:lnTo>
                  <a:close/>
                </a:path>
              </a:pathLst>
            </a:custGeom>
            <a:gradFill rotWithShape="0">
              <a:gsLst>
                <a:gs pos="0">
                  <a:srgbClr val="CCCCFF"/>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wrap="none" anchor="ctr"/>
            <a:lstStyle/>
            <a:p>
              <a:endParaRPr lang="es-ES" dirty="0">
                <a:solidFill>
                  <a:prstClr val="black"/>
                </a:solidFill>
              </a:endParaRPr>
            </a:p>
          </p:txBody>
        </p:sp>
        <p:grpSp>
          <p:nvGrpSpPr>
            <p:cNvPr id="4" name="Group 6"/>
            <p:cNvGrpSpPr>
              <a:grpSpLocks/>
            </p:cNvGrpSpPr>
            <p:nvPr/>
          </p:nvGrpSpPr>
          <p:grpSpPr bwMode="auto">
            <a:xfrm>
              <a:off x="673" y="4320"/>
              <a:ext cx="3090" cy="452"/>
              <a:chOff x="926" y="4681"/>
              <a:chExt cx="2751" cy="365"/>
            </a:xfrm>
          </p:grpSpPr>
          <p:grpSp>
            <p:nvGrpSpPr>
              <p:cNvPr id="5" name="Group 7"/>
              <p:cNvGrpSpPr>
                <a:grpSpLocks/>
              </p:cNvGrpSpPr>
              <p:nvPr/>
            </p:nvGrpSpPr>
            <p:grpSpPr bwMode="auto">
              <a:xfrm>
                <a:off x="1104" y="4681"/>
                <a:ext cx="2438" cy="365"/>
                <a:chOff x="1551" y="3770"/>
                <a:chExt cx="1531" cy="132"/>
              </a:xfrm>
            </p:grpSpPr>
            <p:grpSp>
              <p:nvGrpSpPr>
                <p:cNvPr id="6" name="Group 8"/>
                <p:cNvGrpSpPr>
                  <a:grpSpLocks/>
                </p:cNvGrpSpPr>
                <p:nvPr/>
              </p:nvGrpSpPr>
              <p:grpSpPr bwMode="auto">
                <a:xfrm>
                  <a:off x="1803" y="3770"/>
                  <a:ext cx="483" cy="132"/>
                  <a:chOff x="1803" y="3770"/>
                  <a:chExt cx="483" cy="132"/>
                </a:xfrm>
              </p:grpSpPr>
              <p:sp>
                <p:nvSpPr>
                  <p:cNvPr id="24" name="Line 9"/>
                  <p:cNvSpPr>
                    <a:spLocks noChangeShapeType="1"/>
                  </p:cNvSpPr>
                  <p:nvPr/>
                </p:nvSpPr>
                <p:spPr bwMode="auto">
                  <a:xfrm flipH="1">
                    <a:off x="1803" y="3776"/>
                    <a:ext cx="285" cy="126"/>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25" name="Line 10"/>
                  <p:cNvSpPr>
                    <a:spLocks noChangeShapeType="1"/>
                  </p:cNvSpPr>
                  <p:nvPr/>
                </p:nvSpPr>
                <p:spPr bwMode="auto">
                  <a:xfrm flipH="1">
                    <a:off x="2060" y="3770"/>
                    <a:ext cx="150" cy="132"/>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26" name="Line 11"/>
                  <p:cNvSpPr>
                    <a:spLocks noChangeShapeType="1"/>
                  </p:cNvSpPr>
                  <p:nvPr/>
                </p:nvSpPr>
                <p:spPr bwMode="auto">
                  <a:xfrm flipH="1">
                    <a:off x="2240" y="3776"/>
                    <a:ext cx="46" cy="126"/>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grpSp>
            <p:sp>
              <p:nvSpPr>
                <p:cNvPr id="19" name="Line 12"/>
                <p:cNvSpPr>
                  <a:spLocks noChangeShapeType="1"/>
                </p:cNvSpPr>
                <p:nvPr/>
              </p:nvSpPr>
              <p:spPr bwMode="auto">
                <a:xfrm>
                  <a:off x="2544" y="3776"/>
                  <a:ext cx="285" cy="126"/>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20" name="Line 13"/>
                <p:cNvSpPr>
                  <a:spLocks noChangeShapeType="1"/>
                </p:cNvSpPr>
                <p:nvPr/>
              </p:nvSpPr>
              <p:spPr bwMode="auto">
                <a:xfrm>
                  <a:off x="2422" y="3770"/>
                  <a:ext cx="149" cy="132"/>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21" name="Line 14"/>
                <p:cNvSpPr>
                  <a:spLocks noChangeShapeType="1"/>
                </p:cNvSpPr>
                <p:nvPr/>
              </p:nvSpPr>
              <p:spPr bwMode="auto">
                <a:xfrm>
                  <a:off x="2346" y="3776"/>
                  <a:ext cx="46" cy="126"/>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22" name="Line 15"/>
                <p:cNvSpPr>
                  <a:spLocks noChangeShapeType="1"/>
                </p:cNvSpPr>
                <p:nvPr/>
              </p:nvSpPr>
              <p:spPr bwMode="auto">
                <a:xfrm flipV="1">
                  <a:off x="1551" y="3775"/>
                  <a:ext cx="438" cy="127"/>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23" name="Line 16"/>
                <p:cNvSpPr>
                  <a:spLocks noChangeShapeType="1"/>
                </p:cNvSpPr>
                <p:nvPr/>
              </p:nvSpPr>
              <p:spPr bwMode="auto">
                <a:xfrm flipH="1" flipV="1">
                  <a:off x="2645" y="3775"/>
                  <a:ext cx="437" cy="127"/>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grpSp>
          <p:grpSp>
            <p:nvGrpSpPr>
              <p:cNvPr id="9" name="Group 17"/>
              <p:cNvGrpSpPr>
                <a:grpSpLocks/>
              </p:cNvGrpSpPr>
              <p:nvPr/>
            </p:nvGrpSpPr>
            <p:grpSpPr bwMode="auto">
              <a:xfrm>
                <a:off x="926" y="4747"/>
                <a:ext cx="2751" cy="208"/>
                <a:chOff x="1439" y="3794"/>
                <a:chExt cx="1727" cy="75"/>
              </a:xfrm>
            </p:grpSpPr>
            <p:sp>
              <p:nvSpPr>
                <p:cNvPr id="14" name="Line 18"/>
                <p:cNvSpPr>
                  <a:spLocks noChangeShapeType="1"/>
                </p:cNvSpPr>
                <p:nvPr/>
              </p:nvSpPr>
              <p:spPr bwMode="auto">
                <a:xfrm>
                  <a:off x="1439" y="3869"/>
                  <a:ext cx="1727"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15" name="Line 19"/>
                <p:cNvSpPr>
                  <a:spLocks noChangeShapeType="1"/>
                </p:cNvSpPr>
                <p:nvPr/>
              </p:nvSpPr>
              <p:spPr bwMode="auto">
                <a:xfrm>
                  <a:off x="1551" y="3838"/>
                  <a:ext cx="1509"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16" name="Line 20"/>
                <p:cNvSpPr>
                  <a:spLocks noChangeShapeType="1"/>
                </p:cNvSpPr>
                <p:nvPr/>
              </p:nvSpPr>
              <p:spPr bwMode="auto">
                <a:xfrm>
                  <a:off x="1669" y="3816"/>
                  <a:ext cx="1277"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sp>
              <p:nvSpPr>
                <p:cNvPr id="17" name="Line 21"/>
                <p:cNvSpPr>
                  <a:spLocks noChangeShapeType="1"/>
                </p:cNvSpPr>
                <p:nvPr/>
              </p:nvSpPr>
              <p:spPr bwMode="auto">
                <a:xfrm>
                  <a:off x="1753" y="3794"/>
                  <a:ext cx="1101" cy="0"/>
                </a:xfrm>
                <a:prstGeom prst="line">
                  <a:avLst/>
                </a:prstGeom>
                <a:noFill/>
                <a:ln w="12700">
                  <a:solidFill>
                    <a:srgbClr val="A4A4FF"/>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s-ES" dirty="0">
                    <a:solidFill>
                      <a:prstClr val="black"/>
                    </a:solidFill>
                  </a:endParaRPr>
                </a:p>
              </p:txBody>
            </p:sp>
          </p:grpSp>
        </p:grpSp>
      </p:grpSp>
      <p:pic>
        <p:nvPicPr>
          <p:cNvPr id="28" name="Picture 16" descr="empty-red-rectangle"/>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785926"/>
            <a:ext cx="2057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18" descr="empty-blue-rectangle"/>
          <p:cNvPicPr preferRelativeResize="0">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3601616"/>
            <a:ext cx="6324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6" descr="empty-red-rectangle"/>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1772816"/>
            <a:ext cx="6324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16" descr="empty-red-rectangle"/>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687216"/>
            <a:ext cx="20574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16" descr="empty-red-rectangle"/>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00" y="2687216"/>
            <a:ext cx="63246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16" descr="empty-red-rectangle"/>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601616"/>
            <a:ext cx="2057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16" descr="empty-red-rectangle"/>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5354216"/>
            <a:ext cx="2057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18" descr="empty-blue-rectangle"/>
          <p:cNvPicPr preferRelativeResize="0">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8400" y="5354216"/>
            <a:ext cx="63246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 Box 12"/>
          <p:cNvSpPr txBox="1">
            <a:spLocks noChangeArrowheads="1"/>
          </p:cNvSpPr>
          <p:nvPr/>
        </p:nvSpPr>
        <p:spPr bwMode="auto">
          <a:xfrm>
            <a:off x="2895600" y="1918573"/>
            <a:ext cx="55626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400" b="1" dirty="0" smtClean="0">
                <a:solidFill>
                  <a:srgbClr val="002060"/>
                </a:solidFill>
                <a:ea typeface="휴먼엑스포" pitchFamily="18" charset="-127"/>
              </a:rPr>
              <a:t>Facilitar el Comercio Transfronterizo y Asegurar la Cadena Logística de Suministro.  Garantizar el Recaudo Exacto y Oportuno de los Tributos Aduanales </a:t>
            </a:r>
          </a:p>
        </p:txBody>
      </p:sp>
      <p:sp>
        <p:nvSpPr>
          <p:cNvPr id="37" name="Text Box 12"/>
          <p:cNvSpPr txBox="1">
            <a:spLocks noChangeArrowheads="1"/>
          </p:cNvSpPr>
          <p:nvPr/>
        </p:nvSpPr>
        <p:spPr bwMode="auto">
          <a:xfrm>
            <a:off x="685800" y="2047454"/>
            <a:ext cx="1600200" cy="274637"/>
          </a:xfrm>
          <a:prstGeom prst="rect">
            <a:avLst/>
          </a:prstGeom>
          <a:noFill/>
          <a:ln w="9525" algn="ctr">
            <a:noFill/>
            <a:miter lim="800000"/>
            <a:headEnd/>
            <a:tailEnd/>
          </a:ln>
        </p:spPr>
        <p:txBody>
          <a:bodyPr lIns="0" tIns="0" rIns="0" bIns="0">
            <a:spAutoFit/>
          </a:bodyPr>
          <a:lstStyle/>
          <a:p>
            <a:pPr algn="ctr">
              <a:spcBef>
                <a:spcPct val="50000"/>
              </a:spcBef>
              <a:buClr>
                <a:srgbClr val="FF9900"/>
              </a:buClr>
              <a:buFont typeface="Wingdings" pitchFamily="2" charset="2"/>
              <a:buNone/>
              <a:defRPr/>
            </a:pPr>
            <a:r>
              <a:rPr lang="es-DO" altLang="ko-KR" b="1" dirty="0">
                <a:solidFill>
                  <a:srgbClr val="002060"/>
                </a:solidFill>
                <a:effectLst>
                  <a:outerShdw blurRad="38100" dist="38100" dir="2700000" algn="tl">
                    <a:srgbClr val="C0C0C0"/>
                  </a:outerShdw>
                </a:effectLst>
                <a:ea typeface="휴먼엑스포" pitchFamily="18" charset="-127"/>
              </a:rPr>
              <a:t>Misión</a:t>
            </a:r>
          </a:p>
        </p:txBody>
      </p:sp>
      <p:sp>
        <p:nvSpPr>
          <p:cNvPr id="38" name="Text Box 12"/>
          <p:cNvSpPr txBox="1">
            <a:spLocks noChangeArrowheads="1"/>
          </p:cNvSpPr>
          <p:nvPr/>
        </p:nvSpPr>
        <p:spPr bwMode="auto">
          <a:xfrm>
            <a:off x="685800" y="2945979"/>
            <a:ext cx="1600200" cy="274637"/>
          </a:xfrm>
          <a:prstGeom prst="rect">
            <a:avLst/>
          </a:prstGeom>
          <a:noFill/>
          <a:ln w="9525" algn="ctr">
            <a:noFill/>
            <a:miter lim="800000"/>
            <a:headEnd/>
            <a:tailEnd/>
          </a:ln>
        </p:spPr>
        <p:txBody>
          <a:bodyPr lIns="0" tIns="0" rIns="0" bIns="0">
            <a:spAutoFit/>
          </a:bodyPr>
          <a:lstStyle/>
          <a:p>
            <a:pPr algn="ctr">
              <a:spcBef>
                <a:spcPct val="50000"/>
              </a:spcBef>
              <a:buClr>
                <a:srgbClr val="FF9900"/>
              </a:buClr>
              <a:buFont typeface="Wingdings" pitchFamily="2" charset="2"/>
              <a:buNone/>
              <a:defRPr/>
            </a:pPr>
            <a:r>
              <a:rPr lang="es-DO" altLang="ko-KR" b="1" dirty="0">
                <a:solidFill>
                  <a:srgbClr val="002060"/>
                </a:solidFill>
                <a:effectLst>
                  <a:outerShdw blurRad="38100" dist="38100" dir="2700000" algn="tl">
                    <a:srgbClr val="C0C0C0"/>
                  </a:outerShdw>
                </a:effectLst>
                <a:ea typeface="휴먼엑스포" pitchFamily="18" charset="-127"/>
              </a:rPr>
              <a:t>Visión</a:t>
            </a:r>
          </a:p>
        </p:txBody>
      </p:sp>
      <p:sp>
        <p:nvSpPr>
          <p:cNvPr id="39" name="Text Box 12"/>
          <p:cNvSpPr txBox="1">
            <a:spLocks noChangeArrowheads="1"/>
          </p:cNvSpPr>
          <p:nvPr/>
        </p:nvSpPr>
        <p:spPr bwMode="auto">
          <a:xfrm>
            <a:off x="685800" y="4088979"/>
            <a:ext cx="1600200" cy="274637"/>
          </a:xfrm>
          <a:prstGeom prst="rect">
            <a:avLst/>
          </a:prstGeom>
          <a:noFill/>
          <a:ln w="9525" algn="ctr">
            <a:noFill/>
            <a:miter lim="800000"/>
            <a:headEnd/>
            <a:tailEnd/>
          </a:ln>
        </p:spPr>
        <p:txBody>
          <a:bodyPr lIns="0" tIns="0" rIns="0" bIns="0">
            <a:spAutoFit/>
          </a:bodyPr>
          <a:lstStyle/>
          <a:p>
            <a:pPr algn="ctr">
              <a:spcBef>
                <a:spcPct val="50000"/>
              </a:spcBef>
              <a:buClr>
                <a:srgbClr val="FF9900"/>
              </a:buClr>
              <a:buFont typeface="Wingdings" pitchFamily="2" charset="2"/>
              <a:buNone/>
              <a:defRPr/>
            </a:pPr>
            <a:r>
              <a:rPr lang="es-DO" altLang="ko-KR" b="1" dirty="0">
                <a:solidFill>
                  <a:srgbClr val="002060"/>
                </a:solidFill>
                <a:effectLst>
                  <a:outerShdw blurRad="38100" dist="38100" dir="2700000" algn="tl">
                    <a:srgbClr val="C0C0C0"/>
                  </a:outerShdw>
                </a:effectLst>
                <a:ea typeface="휴먼엑스포" pitchFamily="18" charset="-127"/>
              </a:rPr>
              <a:t>Objetivos</a:t>
            </a:r>
          </a:p>
        </p:txBody>
      </p:sp>
      <p:sp>
        <p:nvSpPr>
          <p:cNvPr id="40" name="Text Box 12"/>
          <p:cNvSpPr txBox="1">
            <a:spLocks noChangeArrowheads="1"/>
          </p:cNvSpPr>
          <p:nvPr/>
        </p:nvSpPr>
        <p:spPr bwMode="auto">
          <a:xfrm>
            <a:off x="609600" y="5612979"/>
            <a:ext cx="1752600" cy="554037"/>
          </a:xfrm>
          <a:prstGeom prst="rect">
            <a:avLst/>
          </a:prstGeom>
          <a:noFill/>
          <a:ln w="9525" algn="ctr">
            <a:noFill/>
            <a:miter lim="800000"/>
            <a:headEnd/>
            <a:tailEnd/>
          </a:ln>
        </p:spPr>
        <p:txBody>
          <a:bodyPr lIns="0" tIns="0" rIns="0" bIns="0">
            <a:spAutoFit/>
          </a:bodyPr>
          <a:lstStyle/>
          <a:p>
            <a:pPr algn="ctr">
              <a:spcBef>
                <a:spcPct val="50000"/>
              </a:spcBef>
              <a:buClr>
                <a:srgbClr val="FF9900"/>
              </a:buClr>
              <a:buFont typeface="Wingdings" pitchFamily="2" charset="2"/>
              <a:buNone/>
              <a:defRPr/>
            </a:pPr>
            <a:r>
              <a:rPr lang="es-DO" altLang="ko-KR" b="1" dirty="0">
                <a:solidFill>
                  <a:prstClr val="black"/>
                </a:solidFill>
                <a:effectLst>
                  <a:outerShdw blurRad="38100" dist="38100" dir="2700000" algn="tl">
                    <a:srgbClr val="C0C0C0"/>
                  </a:outerShdw>
                </a:effectLst>
                <a:ea typeface="휴먼엑스포" pitchFamily="18" charset="-127"/>
              </a:rPr>
              <a:t>Innovación en DGA</a:t>
            </a:r>
          </a:p>
        </p:txBody>
      </p:sp>
      <p:sp>
        <p:nvSpPr>
          <p:cNvPr id="43" name="Text Box 12"/>
          <p:cNvSpPr txBox="1">
            <a:spLocks noChangeArrowheads="1"/>
          </p:cNvSpPr>
          <p:nvPr/>
        </p:nvSpPr>
        <p:spPr bwMode="auto">
          <a:xfrm>
            <a:off x="2895600" y="2915816"/>
            <a:ext cx="52578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400" b="1" dirty="0">
                <a:solidFill>
                  <a:srgbClr val="002060"/>
                </a:solidFill>
                <a:ea typeface="휴먼엑스포" pitchFamily="18" charset="-127"/>
              </a:rPr>
              <a:t>Contribuir al </a:t>
            </a:r>
            <a:r>
              <a:rPr kumimoji="0" lang="es-DO" altLang="ko-KR" sz="1400" b="1" dirty="0" smtClean="0">
                <a:solidFill>
                  <a:srgbClr val="002060"/>
                </a:solidFill>
                <a:ea typeface="휴먼엑스포" pitchFamily="18" charset="-127"/>
              </a:rPr>
              <a:t>Desarrollo y Competitividad del país, creando y aplicando procesos sistematizados, transparentes…</a:t>
            </a:r>
            <a:endParaRPr kumimoji="0" lang="es-DO" altLang="ko-KR" sz="1400" b="1" dirty="0">
              <a:solidFill>
                <a:srgbClr val="002060"/>
              </a:solidFill>
              <a:ea typeface="휴먼엑스포" pitchFamily="18" charset="-127"/>
            </a:endParaRPr>
          </a:p>
        </p:txBody>
      </p:sp>
      <p:sp>
        <p:nvSpPr>
          <p:cNvPr id="44" name="Rectangle 41"/>
          <p:cNvSpPr>
            <a:spLocks noChangeArrowheads="1"/>
          </p:cNvSpPr>
          <p:nvPr/>
        </p:nvSpPr>
        <p:spPr bwMode="auto">
          <a:xfrm>
            <a:off x="2895600" y="3789040"/>
            <a:ext cx="1460376" cy="879376"/>
          </a:xfrm>
          <a:prstGeom prst="rect">
            <a:avLst/>
          </a:prstGeom>
          <a:gradFill rotWithShape="1">
            <a:gsLst>
              <a:gs pos="0">
                <a:srgbClr val="FFCC66">
                  <a:alpha val="95000"/>
                </a:srgbClr>
              </a:gs>
              <a:gs pos="50000">
                <a:srgbClr val="FFCC66">
                  <a:gamma/>
                  <a:tint val="22353"/>
                  <a:invGamma/>
                </a:srgbClr>
              </a:gs>
              <a:gs pos="100000">
                <a:srgbClr val="FFCC66">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400" b="1" dirty="0">
              <a:solidFill>
                <a:srgbClr val="000000"/>
              </a:solidFill>
            </a:endParaRPr>
          </a:p>
        </p:txBody>
      </p:sp>
      <p:sp>
        <p:nvSpPr>
          <p:cNvPr id="45" name="Text Box 12"/>
          <p:cNvSpPr txBox="1">
            <a:spLocks noChangeArrowheads="1"/>
          </p:cNvSpPr>
          <p:nvPr/>
        </p:nvSpPr>
        <p:spPr bwMode="auto">
          <a:xfrm>
            <a:off x="2895600" y="4150891"/>
            <a:ext cx="13716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600" b="1" dirty="0">
                <a:solidFill>
                  <a:srgbClr val="002060"/>
                </a:solidFill>
                <a:ea typeface="휴먼엑스포" pitchFamily="18" charset="-127"/>
              </a:rPr>
              <a:t>Eficiencia</a:t>
            </a:r>
          </a:p>
        </p:txBody>
      </p:sp>
      <p:sp>
        <p:nvSpPr>
          <p:cNvPr id="46" name="Rectangle 41"/>
          <p:cNvSpPr>
            <a:spLocks noChangeArrowheads="1"/>
          </p:cNvSpPr>
          <p:nvPr/>
        </p:nvSpPr>
        <p:spPr bwMode="auto">
          <a:xfrm>
            <a:off x="4648200" y="3789040"/>
            <a:ext cx="1507976" cy="879376"/>
          </a:xfrm>
          <a:prstGeom prst="rect">
            <a:avLst/>
          </a:prstGeom>
          <a:gradFill rotWithShape="1">
            <a:gsLst>
              <a:gs pos="0">
                <a:srgbClr val="FFCC66">
                  <a:alpha val="95000"/>
                </a:srgbClr>
              </a:gs>
              <a:gs pos="50000">
                <a:srgbClr val="FFCC66">
                  <a:gamma/>
                  <a:tint val="22353"/>
                  <a:invGamma/>
                </a:srgbClr>
              </a:gs>
              <a:gs pos="100000">
                <a:srgbClr val="FFCC66">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100" b="1" dirty="0">
              <a:solidFill>
                <a:srgbClr val="000000"/>
              </a:solidFill>
            </a:endParaRPr>
          </a:p>
        </p:txBody>
      </p:sp>
      <p:sp>
        <p:nvSpPr>
          <p:cNvPr id="47" name="Text Box 12"/>
          <p:cNvSpPr txBox="1">
            <a:spLocks noChangeArrowheads="1"/>
          </p:cNvSpPr>
          <p:nvPr/>
        </p:nvSpPr>
        <p:spPr bwMode="auto">
          <a:xfrm>
            <a:off x="4648200" y="4150891"/>
            <a:ext cx="150797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600" b="1" dirty="0">
                <a:solidFill>
                  <a:srgbClr val="002060"/>
                </a:solidFill>
                <a:ea typeface="휴먼엑스포" pitchFamily="18" charset="-127"/>
              </a:rPr>
              <a:t>Transparencia</a:t>
            </a:r>
          </a:p>
        </p:txBody>
      </p:sp>
      <p:sp>
        <p:nvSpPr>
          <p:cNvPr id="48" name="Rectangle 41"/>
          <p:cNvSpPr>
            <a:spLocks noChangeArrowheads="1"/>
          </p:cNvSpPr>
          <p:nvPr/>
        </p:nvSpPr>
        <p:spPr bwMode="auto">
          <a:xfrm>
            <a:off x="6400800" y="3789040"/>
            <a:ext cx="1699591" cy="879376"/>
          </a:xfrm>
          <a:prstGeom prst="rect">
            <a:avLst/>
          </a:prstGeom>
          <a:gradFill rotWithShape="1">
            <a:gsLst>
              <a:gs pos="0">
                <a:srgbClr val="FFCC66">
                  <a:alpha val="95000"/>
                </a:srgbClr>
              </a:gs>
              <a:gs pos="50000">
                <a:srgbClr val="FFCC66">
                  <a:gamma/>
                  <a:tint val="22353"/>
                  <a:invGamma/>
                </a:srgbClr>
              </a:gs>
              <a:gs pos="100000">
                <a:srgbClr val="FFCC66">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100" b="1" dirty="0">
              <a:solidFill>
                <a:srgbClr val="000000"/>
              </a:solidFill>
            </a:endParaRPr>
          </a:p>
        </p:txBody>
      </p:sp>
      <p:sp>
        <p:nvSpPr>
          <p:cNvPr id="49" name="Text Box 12"/>
          <p:cNvSpPr txBox="1">
            <a:spLocks noChangeArrowheads="1"/>
          </p:cNvSpPr>
          <p:nvPr/>
        </p:nvSpPr>
        <p:spPr bwMode="auto">
          <a:xfrm>
            <a:off x="6400800" y="4150891"/>
            <a:ext cx="162758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600" b="1" dirty="0">
                <a:solidFill>
                  <a:srgbClr val="002060"/>
                </a:solidFill>
                <a:ea typeface="휴먼엑스포" pitchFamily="18" charset="-127"/>
              </a:rPr>
              <a:t>Sistematización</a:t>
            </a:r>
          </a:p>
        </p:txBody>
      </p:sp>
      <p:sp>
        <p:nvSpPr>
          <p:cNvPr id="50" name="Rectangle 41"/>
          <p:cNvSpPr>
            <a:spLocks noChangeArrowheads="1"/>
          </p:cNvSpPr>
          <p:nvPr/>
        </p:nvSpPr>
        <p:spPr bwMode="auto">
          <a:xfrm>
            <a:off x="2667000" y="5666954"/>
            <a:ext cx="1338262" cy="830262"/>
          </a:xfrm>
          <a:prstGeom prst="rect">
            <a:avLst/>
          </a:prstGeom>
          <a:gradFill rotWithShape="1">
            <a:gsLst>
              <a:gs pos="0">
                <a:srgbClr val="FF0000">
                  <a:alpha val="95000"/>
                </a:srgbClr>
              </a:gs>
              <a:gs pos="50000">
                <a:srgbClr val="FF0000">
                  <a:gamma/>
                  <a:tint val="22353"/>
                  <a:invGamma/>
                </a:srgbClr>
              </a:gs>
              <a:gs pos="100000">
                <a:srgbClr val="FF0000">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100" b="1" dirty="0">
              <a:solidFill>
                <a:srgbClr val="000000"/>
              </a:solidFill>
            </a:endParaRPr>
          </a:p>
        </p:txBody>
      </p:sp>
      <p:sp>
        <p:nvSpPr>
          <p:cNvPr id="51" name="Text Box 12"/>
          <p:cNvSpPr txBox="1">
            <a:spLocks noChangeArrowheads="1"/>
          </p:cNvSpPr>
          <p:nvPr/>
        </p:nvSpPr>
        <p:spPr bwMode="auto">
          <a:xfrm>
            <a:off x="2667000" y="5811416"/>
            <a:ext cx="1371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400" b="1" dirty="0">
                <a:solidFill>
                  <a:srgbClr val="000066"/>
                </a:solidFill>
                <a:ea typeface="휴먼엑스포" pitchFamily="18" charset="-127"/>
              </a:rPr>
              <a:t>Innovación de Procesos </a:t>
            </a:r>
          </a:p>
        </p:txBody>
      </p:sp>
      <p:sp>
        <p:nvSpPr>
          <p:cNvPr id="52" name="Rectangle 41"/>
          <p:cNvSpPr>
            <a:spLocks noChangeArrowheads="1"/>
          </p:cNvSpPr>
          <p:nvPr/>
        </p:nvSpPr>
        <p:spPr bwMode="auto">
          <a:xfrm>
            <a:off x="4148138" y="5666954"/>
            <a:ext cx="1262062" cy="830262"/>
          </a:xfrm>
          <a:prstGeom prst="rect">
            <a:avLst/>
          </a:prstGeom>
          <a:gradFill rotWithShape="1">
            <a:gsLst>
              <a:gs pos="0">
                <a:srgbClr val="FF0000">
                  <a:alpha val="95000"/>
                </a:srgbClr>
              </a:gs>
              <a:gs pos="50000">
                <a:srgbClr val="FF0000">
                  <a:gamma/>
                  <a:tint val="22353"/>
                  <a:invGamma/>
                </a:srgbClr>
              </a:gs>
              <a:gs pos="100000">
                <a:srgbClr val="FF0000">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400" b="1" dirty="0">
              <a:solidFill>
                <a:srgbClr val="000000"/>
              </a:solidFill>
            </a:endParaRPr>
          </a:p>
        </p:txBody>
      </p:sp>
      <p:sp>
        <p:nvSpPr>
          <p:cNvPr id="53" name="Rectangle 41"/>
          <p:cNvSpPr>
            <a:spLocks noChangeArrowheads="1"/>
          </p:cNvSpPr>
          <p:nvPr/>
        </p:nvSpPr>
        <p:spPr bwMode="auto">
          <a:xfrm>
            <a:off x="5562600" y="5666954"/>
            <a:ext cx="1371600" cy="830262"/>
          </a:xfrm>
          <a:prstGeom prst="rect">
            <a:avLst/>
          </a:prstGeom>
          <a:gradFill rotWithShape="1">
            <a:gsLst>
              <a:gs pos="0">
                <a:srgbClr val="FF0000">
                  <a:alpha val="95000"/>
                </a:srgbClr>
              </a:gs>
              <a:gs pos="50000">
                <a:srgbClr val="FF0000">
                  <a:gamma/>
                  <a:tint val="22353"/>
                  <a:invGamma/>
                </a:srgbClr>
              </a:gs>
              <a:gs pos="100000">
                <a:srgbClr val="FF0000">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100" b="1" dirty="0">
              <a:solidFill>
                <a:srgbClr val="000000"/>
              </a:solidFill>
            </a:endParaRPr>
          </a:p>
        </p:txBody>
      </p:sp>
      <p:sp>
        <p:nvSpPr>
          <p:cNvPr id="54" name="Rectangle 41"/>
          <p:cNvSpPr>
            <a:spLocks noChangeArrowheads="1"/>
          </p:cNvSpPr>
          <p:nvPr/>
        </p:nvSpPr>
        <p:spPr bwMode="auto">
          <a:xfrm>
            <a:off x="7086600" y="5666954"/>
            <a:ext cx="1371600" cy="830262"/>
          </a:xfrm>
          <a:prstGeom prst="rect">
            <a:avLst/>
          </a:prstGeom>
          <a:gradFill rotWithShape="1">
            <a:gsLst>
              <a:gs pos="0">
                <a:srgbClr val="FF0000">
                  <a:alpha val="95000"/>
                </a:srgbClr>
              </a:gs>
              <a:gs pos="50000">
                <a:srgbClr val="FF0000">
                  <a:gamma/>
                  <a:tint val="22353"/>
                  <a:invGamma/>
                </a:srgbClr>
              </a:gs>
              <a:gs pos="100000">
                <a:srgbClr val="FF0000">
                  <a:alpha val="95000"/>
                </a:srgbClr>
              </a:gs>
            </a:gsLst>
            <a:lin ang="2700000" scaled="1"/>
          </a:gradFill>
          <a:ln w="9525">
            <a:miter lim="800000"/>
            <a:headEnd/>
            <a:tailEnd/>
          </a:ln>
          <a:scene3d>
            <a:camera prst="legacyObliqueTopLeft"/>
            <a:lightRig rig="legacyFlat3" dir="t"/>
          </a:scene3d>
          <a:sp3d extrusionH="125400" prstMaterial="legacyMatte">
            <a:bevelT w="13500" h="13500" prst="angle"/>
            <a:bevelB w="13500" h="13500" prst="angle"/>
            <a:extrusionClr>
              <a:srgbClr val="FFCC66"/>
            </a:extrusionClr>
          </a:sp3d>
        </p:spPr>
        <p:txBody>
          <a:bodyPr wrap="none">
            <a:flatTx/>
          </a:bodyPr>
          <a:lstStyle/>
          <a:p>
            <a:pPr>
              <a:defRPr/>
            </a:pPr>
            <a:endParaRPr lang="es-DO" altLang="ko-KR" sz="1100" b="1" dirty="0">
              <a:solidFill>
                <a:srgbClr val="000000"/>
              </a:solidFill>
            </a:endParaRPr>
          </a:p>
        </p:txBody>
      </p:sp>
      <p:sp>
        <p:nvSpPr>
          <p:cNvPr id="55" name="Text Box 12"/>
          <p:cNvSpPr txBox="1">
            <a:spLocks noChangeArrowheads="1"/>
          </p:cNvSpPr>
          <p:nvPr/>
        </p:nvSpPr>
        <p:spPr bwMode="auto">
          <a:xfrm>
            <a:off x="4071938" y="5811416"/>
            <a:ext cx="1371600" cy="553998"/>
          </a:xfrm>
          <a:prstGeom prst="rect">
            <a:avLst/>
          </a:prstGeom>
          <a:noFill/>
          <a:ln w="9525" algn="ctr">
            <a:noFill/>
            <a:miter lim="800000"/>
            <a:headEnd/>
            <a:tailEnd/>
          </a:ln>
        </p:spPr>
        <p:txBody>
          <a:bodyPr lIns="0" tIns="0" rIns="0" bIns="0">
            <a:spAutoFit/>
          </a:bodyPr>
          <a:lstStyle/>
          <a:p>
            <a:pPr algn="ctr">
              <a:spcBef>
                <a:spcPct val="50000"/>
              </a:spcBef>
              <a:buClr>
                <a:srgbClr val="FF9900"/>
              </a:buClr>
              <a:buFont typeface="Wingdings" pitchFamily="2" charset="2"/>
              <a:buNone/>
              <a:defRPr/>
            </a:pPr>
            <a:r>
              <a:rPr lang="es-DO" altLang="ko-KR" b="1" dirty="0">
                <a:solidFill>
                  <a:srgbClr val="000066"/>
                </a:solidFill>
                <a:ea typeface="휴먼엑스포" pitchFamily="18" charset="-127"/>
              </a:rPr>
              <a:t>Innovación del Negocio</a:t>
            </a:r>
          </a:p>
        </p:txBody>
      </p:sp>
      <p:sp>
        <p:nvSpPr>
          <p:cNvPr id="56" name="Text Box 12"/>
          <p:cNvSpPr txBox="1">
            <a:spLocks noChangeArrowheads="1"/>
          </p:cNvSpPr>
          <p:nvPr/>
        </p:nvSpPr>
        <p:spPr bwMode="auto">
          <a:xfrm>
            <a:off x="5562600" y="5698704"/>
            <a:ext cx="13716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400" b="1" dirty="0">
                <a:solidFill>
                  <a:srgbClr val="000066"/>
                </a:solidFill>
                <a:ea typeface="휴먼엑스포" pitchFamily="18" charset="-127"/>
              </a:rPr>
              <a:t>Innovación en la Administración</a:t>
            </a:r>
          </a:p>
        </p:txBody>
      </p:sp>
      <p:sp>
        <p:nvSpPr>
          <p:cNvPr id="57" name="Text Box 12"/>
          <p:cNvSpPr txBox="1">
            <a:spLocks noChangeArrowheads="1"/>
          </p:cNvSpPr>
          <p:nvPr/>
        </p:nvSpPr>
        <p:spPr bwMode="auto">
          <a:xfrm>
            <a:off x="7086600" y="5811416"/>
            <a:ext cx="1371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spAutoFit/>
          </a:bodyPr>
          <a:lstStyle>
            <a:lvl1pPr eaLnBrk="0" hangingPunct="0">
              <a:defRPr kumimoji="1">
                <a:solidFill>
                  <a:schemeClr val="tx1"/>
                </a:solidFill>
                <a:latin typeface="Tahoma" pitchFamily="34" charset="0"/>
                <a:ea typeface="굴림" pitchFamily="34" charset="-127"/>
              </a:defRPr>
            </a:lvl1pPr>
            <a:lvl2pPr marL="742950" indent="-285750" eaLnBrk="0" hangingPunct="0">
              <a:defRPr kumimoji="1">
                <a:solidFill>
                  <a:schemeClr val="tx1"/>
                </a:solidFill>
                <a:latin typeface="Tahoma" pitchFamily="34" charset="0"/>
                <a:ea typeface="굴림" pitchFamily="34" charset="-127"/>
              </a:defRPr>
            </a:lvl2pPr>
            <a:lvl3pPr marL="1143000" indent="-228600" eaLnBrk="0" hangingPunct="0">
              <a:defRPr kumimoji="1">
                <a:solidFill>
                  <a:schemeClr val="tx1"/>
                </a:solidFill>
                <a:latin typeface="Tahoma" pitchFamily="34" charset="0"/>
                <a:ea typeface="굴림" pitchFamily="34" charset="-127"/>
              </a:defRPr>
            </a:lvl3pPr>
            <a:lvl4pPr marL="1600200" indent="-228600" eaLnBrk="0" hangingPunct="0">
              <a:defRPr kumimoji="1">
                <a:solidFill>
                  <a:schemeClr val="tx1"/>
                </a:solidFill>
                <a:latin typeface="Tahoma" pitchFamily="34" charset="0"/>
                <a:ea typeface="굴림" pitchFamily="34" charset="-127"/>
              </a:defRPr>
            </a:lvl4pPr>
            <a:lvl5pPr marL="2057400" indent="-228600" eaLnBrk="0" hangingPunct="0">
              <a:defRPr kumimoji="1">
                <a:solidFill>
                  <a:schemeClr val="tx1"/>
                </a:solidFill>
                <a:latin typeface="Tahoma" pitchFamily="34" charset="0"/>
                <a:ea typeface="굴림" pitchFamily="34" charset="-127"/>
              </a:defRPr>
            </a:lvl5pPr>
            <a:lvl6pPr marL="25146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6pPr>
            <a:lvl7pPr marL="29718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7pPr>
            <a:lvl8pPr marL="34290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8pPr>
            <a:lvl9pPr marL="3886200" indent="-228600" eaLnBrk="0" fontAlgn="base" latinLnBrk="1" hangingPunct="0">
              <a:spcBef>
                <a:spcPct val="0"/>
              </a:spcBef>
              <a:spcAft>
                <a:spcPct val="0"/>
              </a:spcAft>
              <a:defRPr kumimoji="1">
                <a:solidFill>
                  <a:schemeClr val="tx1"/>
                </a:solidFill>
                <a:latin typeface="Tahoma" pitchFamily="34" charset="0"/>
                <a:ea typeface="굴림" pitchFamily="34" charset="-127"/>
              </a:defRPr>
            </a:lvl9pPr>
          </a:lstStyle>
          <a:p>
            <a:pPr algn="ctr" eaLnBrk="1" hangingPunct="1">
              <a:spcBef>
                <a:spcPct val="50000"/>
              </a:spcBef>
              <a:buClr>
                <a:srgbClr val="FF9900"/>
              </a:buClr>
              <a:buFont typeface="Wingdings" pitchFamily="2" charset="2"/>
              <a:buNone/>
            </a:pPr>
            <a:r>
              <a:rPr kumimoji="0" lang="es-DO" altLang="ko-KR" sz="1400" b="1" dirty="0">
                <a:solidFill>
                  <a:srgbClr val="000066"/>
                </a:solidFill>
                <a:ea typeface="휴먼엑스포" pitchFamily="18" charset="-127"/>
              </a:rPr>
              <a:t>Innovación de Sistemas</a:t>
            </a:r>
          </a:p>
        </p:txBody>
      </p:sp>
      <p:pic>
        <p:nvPicPr>
          <p:cNvPr id="59" name="Picture 14" descr="logo-final-dga"/>
          <p:cNvPicPr>
            <a:picLocks noChangeAspect="1" noChangeArrowheads="1"/>
          </p:cNvPicPr>
          <p:nvPr/>
        </p:nvPicPr>
        <p:blipFill>
          <a:blip r:embed="rId5" cstate="print"/>
          <a:srcRect/>
          <a:stretch>
            <a:fillRect/>
          </a:stretch>
        </p:blipFill>
        <p:spPr bwMode="auto">
          <a:xfrm>
            <a:off x="8686260" y="6643710"/>
            <a:ext cx="457739" cy="214290"/>
          </a:xfrm>
          <a:prstGeom prst="rect">
            <a:avLst/>
          </a:prstGeom>
          <a:noFill/>
          <a:ln w="9525">
            <a:noFill/>
            <a:miter lim="800000"/>
            <a:headEnd/>
            <a:tailEnd/>
          </a:ln>
        </p:spPr>
      </p:pic>
    </p:spTree>
    <p:extLst>
      <p:ext uri="{BB962C8B-B14F-4D97-AF65-F5344CB8AC3E}">
        <p14:creationId xmlns:p14="http://schemas.microsoft.com/office/powerpoint/2010/main" xmlns="" val="176577114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785794"/>
            <a:ext cx="9144000" cy="1785950"/>
          </a:xfrm>
        </p:spPr>
        <p:txBody>
          <a:bodyPr>
            <a:normAutofit fontScale="90000"/>
          </a:bodyPr>
          <a:lstStyle/>
          <a:p>
            <a:pPr algn="ctr"/>
            <a:r>
              <a:rPr lang="es-ES" b="1" dirty="0" smtClean="0"/>
              <a:t>El Proceso de Despacho de las Mercancías</a:t>
            </a:r>
            <a:br>
              <a:rPr lang="es-ES" b="1" dirty="0" smtClean="0"/>
            </a:br>
            <a:r>
              <a:rPr lang="es-ES" b="1" dirty="0" smtClean="0"/>
              <a:t>de Importación</a:t>
            </a:r>
            <a:br>
              <a:rPr lang="es-ES" b="1" dirty="0" smtClean="0"/>
            </a:br>
            <a:r>
              <a:rPr lang="es-ES" b="1" dirty="0" smtClean="0"/>
              <a:t>En la RD sobre Plataforma del </a:t>
            </a:r>
            <a:r>
              <a:rPr lang="es-DO" sz="5300" b="1" dirty="0" smtClean="0"/>
              <a:t>SIGA</a:t>
            </a:r>
            <a:r>
              <a:rPr lang="es-DO" sz="5300" b="1" baseline="30000" dirty="0" smtClean="0"/>
              <a:t>rd</a:t>
            </a:r>
            <a:endParaRPr lang="es-ES" b="1"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215206" y="117310"/>
            <a:ext cx="1785950" cy="346672"/>
          </a:xfrm>
          <a:prstGeom prst="rect">
            <a:avLst/>
          </a:prstGeom>
        </p:spPr>
      </p:pic>
      <p:pic>
        <p:nvPicPr>
          <p:cNvPr id="7" name="7 Imagen" descr="paso1.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42874" y="2587773"/>
            <a:ext cx="2786051" cy="3688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2 Marcador de texto"/>
          <p:cNvSpPr txBox="1">
            <a:spLocks/>
          </p:cNvSpPr>
          <p:nvPr/>
        </p:nvSpPr>
        <p:spPr bwMode="auto">
          <a:xfrm>
            <a:off x="71406" y="5062687"/>
            <a:ext cx="2857488" cy="1080957"/>
          </a:xfrm>
          <a:prstGeom prst="rect">
            <a:avLst/>
          </a:prstGeom>
          <a:noFill/>
          <a:ln w="9525">
            <a:noFill/>
            <a:miter lim="800000"/>
            <a:headEnd/>
            <a:tailEnd/>
          </a:ln>
        </p:spPr>
        <p:txBody>
          <a:bodyPr/>
          <a:lstStyle/>
          <a:p>
            <a:pPr marL="365125" indent="-255588" eaLnBrk="0" hangingPunct="0">
              <a:spcBef>
                <a:spcPts val="400"/>
              </a:spcBef>
              <a:buClr>
                <a:srgbClr val="4F81BD"/>
              </a:buClr>
              <a:buSzPct val="68000"/>
              <a:defRPr/>
            </a:pPr>
            <a:r>
              <a:rPr lang="es-ES" sz="2000" b="1" dirty="0">
                <a:solidFill>
                  <a:prstClr val="white"/>
                </a:solidFill>
                <a:latin typeface="Calibri"/>
              </a:rPr>
              <a:t>Declaración </a:t>
            </a:r>
            <a:r>
              <a:rPr lang="es-ES" sz="2000" b="1" dirty="0" smtClean="0">
                <a:solidFill>
                  <a:prstClr val="white"/>
                </a:solidFill>
                <a:latin typeface="Calibri"/>
              </a:rPr>
              <a:t>de Aduanas</a:t>
            </a:r>
          </a:p>
          <a:p>
            <a:pPr marL="365125" indent="-255588" eaLnBrk="0" hangingPunct="0">
              <a:spcBef>
                <a:spcPts val="400"/>
              </a:spcBef>
              <a:buClr>
                <a:srgbClr val="4F81BD"/>
              </a:buClr>
              <a:buSzPct val="68000"/>
              <a:defRPr/>
            </a:pPr>
            <a:r>
              <a:rPr lang="es-ES" sz="2000" b="1" dirty="0" smtClean="0">
                <a:solidFill>
                  <a:prstClr val="white"/>
                </a:solidFill>
                <a:latin typeface="Calibri"/>
              </a:rPr>
              <a:t> y Autoliquidación </a:t>
            </a:r>
            <a:r>
              <a:rPr lang="es-ES" sz="2000" b="1" dirty="0">
                <a:solidFill>
                  <a:prstClr val="white"/>
                </a:solidFill>
                <a:latin typeface="Calibri"/>
              </a:rPr>
              <a:t>de </a:t>
            </a:r>
            <a:endParaRPr lang="es-ES" sz="2000" b="1" dirty="0" smtClean="0">
              <a:solidFill>
                <a:prstClr val="white"/>
              </a:solidFill>
              <a:latin typeface="Calibri"/>
            </a:endParaRPr>
          </a:p>
          <a:p>
            <a:pPr marL="365125" indent="-255588" algn="ctr" eaLnBrk="0" hangingPunct="0">
              <a:spcBef>
                <a:spcPts val="400"/>
              </a:spcBef>
              <a:buClr>
                <a:srgbClr val="4F81BD"/>
              </a:buClr>
              <a:buSzPct val="68000"/>
              <a:defRPr/>
            </a:pPr>
            <a:r>
              <a:rPr lang="es-ES" sz="2000" b="1" dirty="0" smtClean="0">
                <a:solidFill>
                  <a:prstClr val="white"/>
                </a:solidFill>
                <a:latin typeface="Calibri"/>
              </a:rPr>
              <a:t>impuestos</a:t>
            </a:r>
            <a:endParaRPr lang="es-ES" sz="2000" b="1" dirty="0">
              <a:solidFill>
                <a:prstClr val="white"/>
              </a:solidFill>
              <a:latin typeface="Calibri"/>
            </a:endParaRPr>
          </a:p>
        </p:txBody>
      </p:sp>
      <p:pic>
        <p:nvPicPr>
          <p:cNvPr id="9" name="8 Imagen" descr="paso2.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357554" y="2571744"/>
            <a:ext cx="2645776" cy="371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2 Marcador de texto"/>
          <p:cNvSpPr txBox="1">
            <a:spLocks/>
          </p:cNvSpPr>
          <p:nvPr/>
        </p:nvSpPr>
        <p:spPr>
          <a:xfrm>
            <a:off x="3571883" y="5429269"/>
            <a:ext cx="2143125" cy="642937"/>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buClr>
                <a:srgbClr val="0BD0D9"/>
              </a:buClr>
              <a:buFont typeface="Wingdings 3" pitchFamily="18" charset="2"/>
              <a:buNone/>
            </a:pPr>
            <a:r>
              <a:rPr lang="es-ES" sz="2000" b="1" dirty="0" smtClean="0">
                <a:solidFill>
                  <a:srgbClr val="DBF5F9"/>
                </a:solidFill>
              </a:rPr>
              <a:t>Pago electrónico</a:t>
            </a:r>
          </a:p>
        </p:txBody>
      </p:sp>
      <p:pic>
        <p:nvPicPr>
          <p:cNvPr id="14" name="11 Imagen" descr="paso3.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326188" y="2557612"/>
            <a:ext cx="2749734" cy="37289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2 Marcador de texto"/>
          <p:cNvSpPr txBox="1">
            <a:spLocks/>
          </p:cNvSpPr>
          <p:nvPr/>
        </p:nvSpPr>
        <p:spPr bwMode="auto">
          <a:xfrm>
            <a:off x="7143768" y="5429264"/>
            <a:ext cx="1643074" cy="500066"/>
          </a:xfrm>
          <a:prstGeom prst="rect">
            <a:avLst/>
          </a:prstGeom>
          <a:noFill/>
          <a:ln w="9525">
            <a:noFill/>
            <a:miter lim="800000"/>
            <a:headEnd/>
            <a:tailEnd/>
          </a:ln>
        </p:spPr>
        <p:txBody>
          <a:bodyPr/>
          <a:lstStyle/>
          <a:p>
            <a:pPr marL="365125" indent="-255588" eaLnBrk="0" hangingPunct="0">
              <a:spcBef>
                <a:spcPts val="400"/>
              </a:spcBef>
              <a:buClr>
                <a:srgbClr val="4F81BD"/>
              </a:buClr>
              <a:buSzPct val="68000"/>
              <a:buFont typeface="Wingdings 3" pitchFamily="18" charset="2"/>
              <a:buNone/>
              <a:defRPr/>
            </a:pPr>
            <a:r>
              <a:rPr lang="es-ES" sz="2000" b="1" dirty="0">
                <a:solidFill>
                  <a:srgbClr val="EEECE1"/>
                </a:solidFill>
                <a:latin typeface="Calibri"/>
              </a:rPr>
              <a:t>Despacho</a:t>
            </a:r>
          </a:p>
        </p:txBody>
      </p:sp>
      <p:pic>
        <p:nvPicPr>
          <p:cNvPr id="11" name="Picture 14" descr="logo-final-dga"/>
          <p:cNvPicPr>
            <a:picLocks noChangeAspect="1" noChangeArrowheads="1"/>
          </p:cNvPicPr>
          <p:nvPr/>
        </p:nvPicPr>
        <p:blipFill>
          <a:blip r:embed="rId7" cstate="print"/>
          <a:srcRect/>
          <a:stretch>
            <a:fillRect/>
          </a:stretch>
        </p:blipFill>
        <p:spPr bwMode="auto">
          <a:xfrm>
            <a:off x="8686293" y="6643710"/>
            <a:ext cx="457739" cy="214290"/>
          </a:xfrm>
          <a:prstGeom prst="rect">
            <a:avLst/>
          </a:prstGeom>
          <a:noFill/>
          <a:ln w="9525">
            <a:noFill/>
            <a:miter lim="800000"/>
            <a:headEnd/>
            <a:tailEnd/>
          </a:ln>
        </p:spPr>
      </p:pic>
    </p:spTree>
    <p:extLst>
      <p:ext uri="{BB962C8B-B14F-4D97-AF65-F5344CB8AC3E}">
        <p14:creationId xmlns:p14="http://schemas.microsoft.com/office/powerpoint/2010/main" xmlns="" val="3143537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1+#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9424" y="2950958"/>
            <a:ext cx="5184576" cy="39070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0"/>
            <a:ext cx="4067943" cy="28035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357158" y="474962"/>
            <a:ext cx="8501122" cy="1239526"/>
          </a:xfrm>
        </p:spPr>
        <p:txBody>
          <a:bodyPr>
            <a:noAutofit/>
          </a:bodyPr>
          <a:lstStyle/>
          <a:p>
            <a:pPr algn="ctr"/>
            <a:r>
              <a:rPr lang="es-ES" sz="4000" dirty="0" smtClean="0">
                <a:solidFill>
                  <a:srgbClr val="FF0000"/>
                </a:solidFill>
              </a:rPr>
              <a:t>Aduana Dominicana se prepara para enfrentar los actuales y futuros desafíos</a:t>
            </a:r>
            <a:endParaRPr lang="es-ES" sz="4000" dirty="0">
              <a:solidFill>
                <a:srgbClr val="FF0000"/>
              </a:solidFill>
            </a:endParaRPr>
          </a:p>
        </p:txBody>
      </p:sp>
      <p:graphicFrame>
        <p:nvGraphicFramePr>
          <p:cNvPr id="4" name="3 Marcador de contenido"/>
          <p:cNvGraphicFramePr>
            <a:graphicFrameLocks noGrp="1"/>
          </p:cNvGraphicFramePr>
          <p:nvPr>
            <p:ph idx="1"/>
          </p:nvPr>
        </p:nvGraphicFramePr>
        <p:xfrm>
          <a:off x="285720" y="1714464"/>
          <a:ext cx="8643998" cy="5143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CuadroTexto"/>
          <p:cNvSpPr txBox="1"/>
          <p:nvPr/>
        </p:nvSpPr>
        <p:spPr>
          <a:xfrm>
            <a:off x="785786" y="1857364"/>
            <a:ext cx="7560840" cy="461665"/>
          </a:xfrm>
          <a:prstGeom prst="rect">
            <a:avLst/>
          </a:prstGeom>
          <a:noFill/>
        </p:spPr>
        <p:txBody>
          <a:bodyPr wrap="square" rtlCol="0">
            <a:spAutoFit/>
          </a:bodyPr>
          <a:lstStyle/>
          <a:p>
            <a:pPr algn="ctr"/>
            <a:r>
              <a:rPr lang="es-ES" sz="2400" dirty="0" smtClean="0">
                <a:solidFill>
                  <a:schemeClr val="accent3">
                    <a:lumMod val="75000"/>
                  </a:schemeClr>
                </a:solidFill>
              </a:rPr>
              <a:t>PLAN ESTRATÉGICO INSTITUCIONAL 2010</a:t>
            </a:r>
            <a:r>
              <a:rPr lang="en-US" sz="2400" dirty="0" smtClean="0">
                <a:solidFill>
                  <a:schemeClr val="accent3">
                    <a:lumMod val="75000"/>
                  </a:schemeClr>
                </a:solidFill>
              </a:rPr>
              <a:t>-2012</a:t>
            </a:r>
            <a:endParaRPr lang="es-ES" sz="2400" dirty="0">
              <a:solidFill>
                <a:schemeClr val="accent3">
                  <a:lumMod val="75000"/>
                </a:schemeClr>
              </a:solidFill>
            </a:endParaRPr>
          </a:p>
        </p:txBody>
      </p:sp>
      <p:sp>
        <p:nvSpPr>
          <p:cNvPr id="9" name="8 Elipse"/>
          <p:cNvSpPr/>
          <p:nvPr/>
        </p:nvSpPr>
        <p:spPr>
          <a:xfrm>
            <a:off x="251520" y="4005064"/>
            <a:ext cx="3500430" cy="23574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12 Elipse"/>
          <p:cNvSpPr/>
          <p:nvPr/>
        </p:nvSpPr>
        <p:spPr>
          <a:xfrm>
            <a:off x="1619672" y="2564904"/>
            <a:ext cx="3500430" cy="235745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13 CuadroTexto"/>
          <p:cNvSpPr txBox="1"/>
          <p:nvPr/>
        </p:nvSpPr>
        <p:spPr>
          <a:xfrm rot="1271787">
            <a:off x="1571180" y="4252109"/>
            <a:ext cx="2232248" cy="369332"/>
          </a:xfrm>
          <a:prstGeom prst="rect">
            <a:avLst/>
          </a:prstGeom>
          <a:gradFill>
            <a:gsLst>
              <a:gs pos="0">
                <a:srgbClr val="FFF200"/>
              </a:gs>
              <a:gs pos="45000">
                <a:srgbClr val="FF7A00"/>
              </a:gs>
              <a:gs pos="70000">
                <a:srgbClr val="FF0300"/>
              </a:gs>
              <a:gs pos="100000">
                <a:srgbClr val="4D0808"/>
              </a:gs>
            </a:gsLst>
            <a:lin ang="5400000" scaled="0"/>
          </a:gradFill>
        </p:spPr>
        <p:txBody>
          <a:bodyPr wrap="square" rtlCol="0">
            <a:spAutoFit/>
          </a:bodyPr>
          <a:lstStyle/>
          <a:p>
            <a:r>
              <a:rPr lang="es-DO" dirty="0" smtClean="0"/>
              <a:t>GESTIÓN DE RIESGOS</a:t>
            </a:r>
            <a:endParaRPr lang="es-DO" dirty="0"/>
          </a:p>
        </p:txBody>
      </p:sp>
      <p:pic>
        <p:nvPicPr>
          <p:cNvPr id="12" name="Picture 14" descr="logo-final-dga"/>
          <p:cNvPicPr>
            <a:picLocks noChangeAspect="1" noChangeArrowheads="1"/>
          </p:cNvPicPr>
          <p:nvPr/>
        </p:nvPicPr>
        <p:blipFill>
          <a:blip r:embed="rId8" cstate="print"/>
          <a:srcRect/>
          <a:stretch>
            <a:fillRect/>
          </a:stretch>
        </p:blipFill>
        <p:spPr bwMode="auto">
          <a:xfrm>
            <a:off x="8686293" y="6643710"/>
            <a:ext cx="457739" cy="214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1599</Words>
  <Application>Microsoft Office PowerPoint</Application>
  <PresentationFormat>Presentación en pantalla (4:3)</PresentationFormat>
  <Paragraphs>329</Paragraphs>
  <Slides>30</Slides>
  <Notes>13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Tema de Office</vt:lpstr>
      <vt:lpstr>Image</vt:lpstr>
      <vt:lpstr>Diapositiva 1</vt:lpstr>
      <vt:lpstr>Diapositiva 2</vt:lpstr>
      <vt:lpstr>Economía Dominicana “Orientada hacia Afuera”</vt:lpstr>
      <vt:lpstr>IMPUESTOS QUE GRAVAN LAS IMPORTACIONES</vt:lpstr>
      <vt:lpstr>Diapositiva 5</vt:lpstr>
      <vt:lpstr>Diapositiva 6</vt:lpstr>
      <vt:lpstr>Visión / Misión / Objetivos de la DGA</vt:lpstr>
      <vt:lpstr>El Proceso de Despacho de las Mercancías de Importación En la RD sobre Plataforma del SIGArd</vt:lpstr>
      <vt:lpstr>Aduana Dominicana se prepara para enfrentar los actuales y futuros desafíos</vt:lpstr>
      <vt:lpstr>Diapositiva 10</vt:lpstr>
      <vt:lpstr>Uso de Nuevas Tecnologías</vt:lpstr>
      <vt:lpstr>Diapositiva 12</vt:lpstr>
      <vt:lpstr>ALCANCE GENERAL</vt:lpstr>
      <vt:lpstr>Características Generales</vt:lpstr>
      <vt:lpstr>Diapositiva 15</vt:lpstr>
      <vt:lpstr>Ventanilla Única</vt:lpstr>
      <vt:lpstr>La Seguridad como Elemento de Facilitación y Competitividad</vt:lpstr>
      <vt:lpstr>Diapositiva 18</vt:lpstr>
      <vt:lpstr>Diapositiva 19</vt:lpstr>
      <vt:lpstr>Diapositiva 20</vt:lpstr>
      <vt:lpstr>Diapositiva 21</vt:lpstr>
      <vt:lpstr>RIESGOS INHERENTES A LAS VARIABLES QUE MANEJA LA ADUANA DOMINICANA</vt:lpstr>
      <vt:lpstr>RIESGOS COLATERALES INHERENTES A LA CADENA LOGÍSTICA DOMINICANA</vt:lpstr>
      <vt:lpstr>Composición de los ilícitos aduaneros reliquidados (2009- 8-7-2011)</vt:lpstr>
      <vt:lpstr>Diapositiva 25</vt:lpstr>
      <vt:lpstr>Diapositiva 26</vt:lpstr>
      <vt:lpstr>Diapositiva 27</vt:lpstr>
      <vt:lpstr>La República Dominicana exhibe una buena posición en cuando al manejo del comercio transfronterizo y en cuando a protección a inversionistas con relación a la Región, según la Publicación “Haciendo Negocios 2012”, del Banco Mundial.</vt:lpstr>
      <vt:lpstr>Diapositiva 29</vt:lpstr>
      <vt:lpstr>Diapositiva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g.lora</dc:creator>
  <cp:lastModifiedBy>g.lora</cp:lastModifiedBy>
  <cp:revision>175</cp:revision>
  <dcterms:created xsi:type="dcterms:W3CDTF">2011-09-12T22:57:20Z</dcterms:created>
  <dcterms:modified xsi:type="dcterms:W3CDTF">2011-11-10T10:46:37Z</dcterms:modified>
</cp:coreProperties>
</file>