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63" r:id="rId3"/>
    <p:sldId id="258" r:id="rId4"/>
    <p:sldId id="269" r:id="rId5"/>
    <p:sldId id="259" r:id="rId6"/>
    <p:sldId id="260" r:id="rId7"/>
    <p:sldId id="270" r:id="rId8"/>
    <p:sldId id="261" r:id="rId9"/>
    <p:sldId id="262" r:id="rId10"/>
    <p:sldId id="271" r:id="rId11"/>
    <p:sldId id="264" r:id="rId12"/>
    <p:sldId id="265" r:id="rId13"/>
    <p:sldId id="272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36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52600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enter text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5083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enter text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6076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71600"/>
            <a:ext cx="8229600" cy="4038600"/>
          </a:xfrm>
        </p:spPr>
        <p:txBody>
          <a:bodyPr/>
          <a:lstStyle>
            <a:lvl1pPr marL="342900" indent="-342900">
              <a:buClr>
                <a:srgbClr val="949CA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rgbClr val="949CA1"/>
              </a:buClr>
              <a:buFont typeface="Arial" pitchFamily="34" charset="0"/>
              <a:buChar char="–"/>
              <a:defRPr/>
            </a:lvl2pPr>
            <a:lvl3pPr marL="1143000" indent="-228600">
              <a:buClr>
                <a:srgbClr val="949CA1"/>
              </a:buClr>
              <a:buFont typeface="Arial" pitchFamily="34" charset="0"/>
              <a:buChar char="–"/>
              <a:defRPr/>
            </a:lvl3pPr>
            <a:lvl4pPr marL="1600200" indent="-228600">
              <a:buClr>
                <a:srgbClr val="949CA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rgbClr val="949CA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381000" y="286512"/>
            <a:ext cx="6553200" cy="685800"/>
          </a:xfrm>
        </p:spPr>
        <p:txBody>
          <a:bodyPr>
            <a:normAutofit/>
          </a:bodyPr>
          <a:lstStyle>
            <a:lvl1pPr algn="l">
              <a:defRPr sz="25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 dirty="0" smtClean="0"/>
              <a:t>Click to enter header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2043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enter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enter text</a:t>
            </a:r>
          </a:p>
        </p:txBody>
      </p:sp>
    </p:spTree>
    <p:extLst>
      <p:ext uri="{BB962C8B-B14F-4D97-AF65-F5344CB8AC3E}">
        <p14:creationId xmlns="" xmlns:p14="http://schemas.microsoft.com/office/powerpoint/2010/main" val="24186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71600"/>
            <a:ext cx="4038600" cy="4038600"/>
          </a:xfrm>
        </p:spPr>
        <p:txBody>
          <a:bodyPr/>
          <a:lstStyle>
            <a:lvl1pPr marL="342900" indent="-342900">
              <a:buClr>
                <a:srgbClr val="949CA1"/>
              </a:buClr>
              <a:buFont typeface="Wingdings" pitchFamily="2" charset="2"/>
              <a:buChar char="§"/>
              <a:defRPr sz="2800"/>
            </a:lvl1pPr>
            <a:lvl2pPr marL="742950" indent="-285750">
              <a:buClr>
                <a:srgbClr val="949CA1"/>
              </a:buClr>
              <a:buFont typeface="Arial" pitchFamily="34" charset="0"/>
              <a:buChar char="–"/>
              <a:defRPr sz="2400"/>
            </a:lvl2pPr>
            <a:lvl3pPr marL="1143000" indent="-228600">
              <a:buClr>
                <a:srgbClr val="949CA1"/>
              </a:buClr>
              <a:buFont typeface="Arial" pitchFamily="34" charset="0"/>
              <a:buChar char="–"/>
              <a:defRPr sz="2000"/>
            </a:lvl3pPr>
            <a:lvl4pPr marL="1600200" indent="-228600">
              <a:buClr>
                <a:srgbClr val="949CA1"/>
              </a:buClr>
              <a:buFont typeface="Wingdings" pitchFamily="2" charset="2"/>
              <a:buChar char="§"/>
              <a:defRPr sz="1800"/>
            </a:lvl4pPr>
            <a:lvl5pPr marL="2057400" indent="-228600">
              <a:buClr>
                <a:srgbClr val="949CA1"/>
              </a:buClr>
              <a:buFont typeface="Wingdings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371600"/>
            <a:ext cx="4038600" cy="4038600"/>
          </a:xfrm>
        </p:spPr>
        <p:txBody>
          <a:bodyPr/>
          <a:lstStyle>
            <a:lvl1pPr marL="342900" indent="-342900">
              <a:buClr>
                <a:srgbClr val="949CA1"/>
              </a:buClr>
              <a:buFont typeface="Wingdings" pitchFamily="2" charset="2"/>
              <a:buChar char="§"/>
              <a:defRPr sz="2800"/>
            </a:lvl1pPr>
            <a:lvl2pPr marL="742950" indent="-285750">
              <a:buClr>
                <a:srgbClr val="949CA1"/>
              </a:buClr>
              <a:buFont typeface="Arial" pitchFamily="34" charset="0"/>
              <a:buChar char="–"/>
              <a:defRPr sz="2400"/>
            </a:lvl2pPr>
            <a:lvl3pPr marL="1143000" indent="-228600">
              <a:buClr>
                <a:srgbClr val="949CA1"/>
              </a:buClr>
              <a:buFont typeface="Arial" pitchFamily="34" charset="0"/>
              <a:buChar char="–"/>
              <a:defRPr sz="2000"/>
            </a:lvl3pPr>
            <a:lvl4pPr marL="1600200" indent="-228600">
              <a:buClr>
                <a:srgbClr val="949CA1"/>
              </a:buClr>
              <a:buFont typeface="Wingdings" pitchFamily="2" charset="2"/>
              <a:buChar char="§"/>
              <a:defRPr sz="1800"/>
            </a:lvl4pPr>
            <a:lvl5pPr marL="2057400" indent="-228600">
              <a:buClr>
                <a:srgbClr val="949CA1"/>
              </a:buClr>
              <a:buFont typeface="Wingdings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83782"/>
            <a:ext cx="6553200" cy="685800"/>
          </a:xfrm>
        </p:spPr>
        <p:txBody>
          <a:bodyPr>
            <a:normAutofit/>
          </a:bodyPr>
          <a:lstStyle>
            <a:lvl1pPr algn="l">
              <a:defRPr sz="25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 dirty="0" smtClean="0"/>
              <a:t>Click to enter header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16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71600"/>
            <a:ext cx="4040188" cy="609600"/>
          </a:xfrm>
        </p:spPr>
        <p:txBody>
          <a:bodyPr anchor="b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057401"/>
            <a:ext cx="4040188" cy="3352800"/>
          </a:xfrm>
        </p:spPr>
        <p:txBody>
          <a:bodyPr/>
          <a:lstStyle>
            <a:lvl1pPr marL="342900" indent="-342900">
              <a:buClr>
                <a:srgbClr val="949CA1"/>
              </a:buClr>
              <a:buFont typeface="Wingdings" pitchFamily="2" charset="2"/>
              <a:buChar char="§"/>
              <a:defRPr sz="2400"/>
            </a:lvl1pPr>
            <a:lvl2pPr marL="742950" indent="-285750">
              <a:buClr>
                <a:srgbClr val="949CA1"/>
              </a:buClr>
              <a:buFont typeface="Arial" pitchFamily="34" charset="0"/>
              <a:buChar char="–"/>
              <a:defRPr sz="2000"/>
            </a:lvl2pPr>
            <a:lvl3pPr marL="1143000" indent="-228600">
              <a:buClr>
                <a:srgbClr val="949CA1"/>
              </a:buClr>
              <a:buFont typeface="Arial" pitchFamily="34" charset="0"/>
              <a:buChar char="–"/>
              <a:defRPr sz="1800"/>
            </a:lvl3pPr>
            <a:lvl4pPr marL="1600200" indent="-228600">
              <a:buClr>
                <a:srgbClr val="949CA1"/>
              </a:buClr>
              <a:buFont typeface="Wingdings" pitchFamily="2" charset="2"/>
              <a:buChar char="§"/>
              <a:defRPr sz="1600"/>
            </a:lvl4pPr>
            <a:lvl5pPr marL="2057400" indent="-228600">
              <a:buClr>
                <a:srgbClr val="949CA1"/>
              </a:buClr>
              <a:buFont typeface="Wingdings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3716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1"/>
            <a:ext cx="4041775" cy="3352800"/>
          </a:xfrm>
        </p:spPr>
        <p:txBody>
          <a:bodyPr/>
          <a:lstStyle>
            <a:lvl1pPr marL="342900" indent="-342900">
              <a:buClr>
                <a:srgbClr val="949CA1"/>
              </a:buClr>
              <a:buFont typeface="Wingdings" pitchFamily="2" charset="2"/>
              <a:buChar char="§"/>
              <a:defRPr sz="2400"/>
            </a:lvl1pPr>
            <a:lvl2pPr marL="742950" indent="-285750">
              <a:buClr>
                <a:srgbClr val="949CA1"/>
              </a:buClr>
              <a:buFont typeface="Arial" pitchFamily="34" charset="0"/>
              <a:buChar char="–"/>
              <a:defRPr sz="2000"/>
            </a:lvl2pPr>
            <a:lvl3pPr marL="1143000" indent="-228600">
              <a:buClr>
                <a:srgbClr val="949CA1"/>
              </a:buClr>
              <a:buFont typeface="Arial" pitchFamily="34" charset="0"/>
              <a:buChar char="–"/>
              <a:defRPr sz="1800"/>
            </a:lvl3pPr>
            <a:lvl4pPr marL="1600200" indent="-228600">
              <a:buClr>
                <a:srgbClr val="949CA1"/>
              </a:buClr>
              <a:buFont typeface="Wingdings" pitchFamily="2" charset="2"/>
              <a:buChar char="§"/>
              <a:defRPr sz="1600"/>
            </a:lvl4pPr>
            <a:lvl5pPr marL="2057400" indent="-228600">
              <a:buClr>
                <a:srgbClr val="949CA1"/>
              </a:buClr>
              <a:buFont typeface="Wingdings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83373"/>
            <a:ext cx="6553200" cy="685800"/>
          </a:xfrm>
        </p:spPr>
        <p:txBody>
          <a:bodyPr>
            <a:normAutofit/>
          </a:bodyPr>
          <a:lstStyle>
            <a:lvl1pPr algn="l">
              <a:defRPr sz="25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 dirty="0" smtClean="0"/>
              <a:t>Click to enter header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94311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1371600"/>
            <a:ext cx="5111750" cy="4038599"/>
          </a:xfrm>
        </p:spPr>
        <p:txBody>
          <a:bodyPr/>
          <a:lstStyle>
            <a:lvl1pPr marL="342900" indent="-342900">
              <a:buClr>
                <a:srgbClr val="949CA1"/>
              </a:buClr>
              <a:buFont typeface="Wingdings" pitchFamily="2" charset="2"/>
              <a:buChar char="§"/>
              <a:defRPr sz="3200" baseline="0"/>
            </a:lvl1pPr>
            <a:lvl2pPr marL="742950" indent="-285750">
              <a:buClr>
                <a:srgbClr val="949CA1"/>
              </a:buClr>
              <a:buFont typeface="Arial" pitchFamily="34" charset="0"/>
              <a:buChar char="–"/>
              <a:defRPr sz="2800"/>
            </a:lvl2pPr>
            <a:lvl3pPr marL="1143000" indent="-228600">
              <a:buClr>
                <a:srgbClr val="949CA1"/>
              </a:buClr>
              <a:buFont typeface="Arial" pitchFamily="34" charset="0"/>
              <a:buChar char="–"/>
              <a:defRPr sz="2400"/>
            </a:lvl3pPr>
            <a:lvl4pPr marL="1600200" indent="-228600">
              <a:buClr>
                <a:srgbClr val="949CA1"/>
              </a:buClr>
              <a:buFont typeface="Wingdings" pitchFamily="2" charset="2"/>
              <a:buChar char="§"/>
              <a:defRPr sz="2000"/>
            </a:lvl4pPr>
            <a:lvl5pPr marL="2057400" indent="-228600">
              <a:buClr>
                <a:srgbClr val="949CA1"/>
              </a:buClr>
              <a:buFont typeface="Wingdings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2209800"/>
            <a:ext cx="3008313" cy="3200400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457200" y="1371600"/>
            <a:ext cx="3008313" cy="762000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381000" y="283782"/>
            <a:ext cx="6553200" cy="685800"/>
          </a:xfrm>
        </p:spPr>
        <p:txBody>
          <a:bodyPr>
            <a:normAutofit/>
          </a:bodyPr>
          <a:lstStyle>
            <a:lvl1pPr algn="l">
              <a:defRPr sz="25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 dirty="0" smtClean="0"/>
              <a:t>Click to enter header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71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419600"/>
            <a:ext cx="5486400" cy="566738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 smtClean="0"/>
              <a:t>Click to enter text	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400"/>
            <a:ext cx="5486400" cy="304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986338"/>
            <a:ext cx="5486400" cy="728662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enter text</a:t>
            </a:r>
          </a:p>
        </p:txBody>
      </p:sp>
    </p:spTree>
    <p:extLst>
      <p:ext uri="{BB962C8B-B14F-4D97-AF65-F5344CB8AC3E}">
        <p14:creationId xmlns="" xmlns:p14="http://schemas.microsoft.com/office/powerpoint/2010/main" val="672689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3055D-BA6D-44D8-972E-610182C9C043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34C0A-6B62-4CBE-AFD4-3F986759DB56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4912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ASAPRA </a:t>
            </a:r>
            <a:br>
              <a:rPr lang="en-US" b="1" dirty="0" smtClean="0"/>
            </a:br>
            <a:r>
              <a:rPr lang="en-US" b="1" dirty="0" smtClean="0"/>
              <a:t>Private Sector Panel </a:t>
            </a:r>
            <a:r>
              <a:rPr lang="fr-FR" dirty="0" smtClean="0"/>
              <a:t/>
            </a:r>
            <a:br>
              <a:rPr lang="fr-FR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Friday September 6th </a:t>
            </a:r>
            <a:endParaRPr lang="fr-FR" dirty="0" smtClean="0"/>
          </a:p>
          <a:p>
            <a:r>
              <a:rPr lang="en-US" b="1" dirty="0" smtClean="0"/>
              <a:t>10h30  11h 30</a:t>
            </a:r>
            <a:endParaRPr lang="fr-FR" dirty="0" smtClean="0"/>
          </a:p>
          <a:p>
            <a:r>
              <a:rPr lang="en-US" b="1" dirty="0" smtClean="0"/>
              <a:t>Jean-Marie </a:t>
            </a:r>
            <a:r>
              <a:rPr lang="en-US" b="1" dirty="0" err="1" smtClean="0"/>
              <a:t>Salva</a:t>
            </a:r>
            <a:r>
              <a:rPr lang="en-US" b="1" dirty="0" smtClean="0"/>
              <a:t> </a:t>
            </a:r>
            <a:endParaRPr lang="fr-FR" dirty="0" smtClean="0"/>
          </a:p>
          <a:p>
            <a:r>
              <a:rPr lang="en-US" b="1" dirty="0" smtClean="0"/>
              <a:t>ICC customs committee vice chair</a:t>
            </a:r>
            <a:endParaRPr lang="fr-FR" dirty="0" smtClean="0"/>
          </a:p>
          <a:p>
            <a:r>
              <a:rPr lang="en-US" b="1" dirty="0" smtClean="0"/>
              <a:t>Fernando CARMO </a:t>
            </a:r>
            <a:endParaRPr lang="fr-FR" dirty="0" smtClean="0"/>
          </a:p>
          <a:p>
            <a:r>
              <a:rPr lang="en-US" b="1" dirty="0" smtClean="0"/>
              <a:t>World customs broker organization President </a:t>
            </a:r>
            <a:endParaRPr lang="fr-F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96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III- ICC </a:t>
            </a:r>
            <a:r>
              <a:rPr lang="en-US" dirty="0" smtClean="0"/>
              <a:t>: a major source of proposals</a:t>
            </a:r>
            <a:endParaRPr lang="en-US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fr-FR" b="1" dirty="0" smtClean="0">
                <a:solidFill>
                  <a:srgbClr val="002060"/>
                </a:solidFill>
              </a:rPr>
              <a:t>A. Customs </a:t>
            </a:r>
            <a:r>
              <a:rPr lang="fr-FR" b="1" dirty="0" smtClean="0">
                <a:solidFill>
                  <a:srgbClr val="002060"/>
                </a:solidFill>
              </a:rPr>
              <a:t>Guidelines (2012)</a:t>
            </a:r>
            <a:endParaRPr lang="fr-FR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1</a:t>
            </a:r>
            <a:r>
              <a:rPr lang="en-US" baseline="30000" dirty="0" smtClean="0">
                <a:solidFill>
                  <a:srgbClr val="002060"/>
                </a:solidFill>
              </a:rPr>
              <a:t>st</a:t>
            </a:r>
            <a:r>
              <a:rPr lang="en-US" dirty="0" smtClean="0">
                <a:solidFill>
                  <a:srgbClr val="002060"/>
                </a:solidFill>
              </a:rPr>
              <a:t> version published in  1997 and revised in 2012 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within the framework of ICC MOU with WCO 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comprehensive set of practices that ICC considers should characterize all modern customs administrations 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reinforced by a set of explanatory notes, identifying its advantages to government, business and customs 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Aim for a better security and other border controls 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Improve trade facilitation 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revised periodically to reflect new trading, transport and administrative activities and requirements 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Encourage mutual confidence and co-operation between customs and commerce</a:t>
            </a:r>
            <a:endParaRPr lang="fr-FR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lvl="0" algn="r"/>
            <a:r>
              <a:rPr lang="en-US" b="1" dirty="0" smtClean="0"/>
              <a:t>III. ICC </a:t>
            </a:r>
            <a:r>
              <a:rPr lang="en-US" b="1" dirty="0" smtClean="0"/>
              <a:t>: a major source of proposals (1/2)</a:t>
            </a:r>
            <a:r>
              <a:rPr lang="fr-FR" dirty="0" smtClean="0"/>
              <a:t/>
            </a:r>
            <a:br>
              <a:rPr lang="fr-FR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B. Guidelines for Cross-Border Trader in Goods / draft (April 21th, 2013)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a harmonized understanding of what criteria should be used to define a trusted trader in the context of the Authorized Economic (AEO) </a:t>
            </a:r>
            <a:r>
              <a:rPr lang="en-US" dirty="0" err="1" smtClean="0">
                <a:solidFill>
                  <a:srgbClr val="002060"/>
                </a:solidFill>
              </a:rPr>
              <a:t>programmes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59 standards offering as best practices of safe and secure conduct for cross-border traders in goods 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Used by traders in the design and management of AEO </a:t>
            </a:r>
            <a:r>
              <a:rPr lang="en-US" dirty="0" err="1" smtClean="0">
                <a:solidFill>
                  <a:srgbClr val="002060"/>
                </a:solidFill>
              </a:rPr>
              <a:t>programmes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Taken into consideration by governments when assessing the risk represented by operators, particularly in trusted trader </a:t>
            </a:r>
            <a:r>
              <a:rPr lang="en-US" dirty="0" err="1" smtClean="0">
                <a:solidFill>
                  <a:srgbClr val="002060"/>
                </a:solidFill>
              </a:rPr>
              <a:t>programmes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Their objective is to provide a common understanding of what border authorities should expect of a diligent trader </a:t>
            </a:r>
            <a:endParaRPr lang="fr-FR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lvl="0" algn="r"/>
            <a:r>
              <a:rPr lang="en-US" b="1" dirty="0" smtClean="0"/>
              <a:t>III. ICC </a:t>
            </a:r>
            <a:r>
              <a:rPr lang="en-US" b="1" dirty="0" smtClean="0"/>
              <a:t>: a major source of proposals </a:t>
            </a:r>
            <a:r>
              <a:rPr lang="en-US" b="1" dirty="0" smtClean="0"/>
              <a:t>(2/2</a:t>
            </a:r>
            <a:r>
              <a:rPr lang="en-US" b="1" dirty="0" smtClean="0"/>
              <a:t>)</a:t>
            </a:r>
            <a:r>
              <a:rPr lang="fr-FR" dirty="0" smtClean="0"/>
              <a:t/>
            </a:r>
            <a:br>
              <a:rPr lang="fr-FR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IV- POLICY STATEMENTS</a:t>
            </a:r>
            <a:endParaRPr lang="en-US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List of the most recent ICC customs policy statements : 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Policy Statement on trade tensions between China and the European Union (June the 27</a:t>
            </a:r>
            <a:r>
              <a:rPr lang="en-US" baseline="30000" dirty="0" smtClean="0">
                <a:solidFill>
                  <a:srgbClr val="002060"/>
                </a:solidFill>
              </a:rPr>
              <a:t>th</a:t>
            </a:r>
            <a:r>
              <a:rPr lang="en-US" dirty="0" smtClean="0">
                <a:solidFill>
                  <a:srgbClr val="002060"/>
                </a:solidFill>
              </a:rPr>
              <a:t> 2013) ; 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Policy Statement on Limitations of deductions of interest payments (February 2012) ; 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Policy Statement on Transfer pricing and customs value (February 2012); 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Policy Statement on Application of anti-avoidance rules in the field of taxation (January 2012). </a:t>
            </a:r>
            <a:endParaRPr lang="fr-FR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r"/>
            <a:r>
              <a:rPr lang="fr-FR" b="1" dirty="0" smtClean="0"/>
              <a:t>IV. Policy </a:t>
            </a:r>
            <a:r>
              <a:rPr lang="fr-FR" b="1" dirty="0" err="1" smtClean="0"/>
              <a:t>statements</a:t>
            </a:r>
            <a:r>
              <a:rPr lang="fr-FR" b="1" dirty="0" smtClean="0"/>
              <a:t> (1/2)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Eg</a:t>
            </a:r>
            <a:r>
              <a:rPr lang="en-US" b="1" dirty="0" smtClean="0">
                <a:solidFill>
                  <a:srgbClr val="002060"/>
                </a:solidFill>
              </a:rPr>
              <a:t> : Policy statement on transfer pricing and customs value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The ICC policy statement on TP and CV was initially prepared by the ICC working group on TP and CV 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The policy statement was drafted by members of the working group after lengthy discussions and various rounds of consultations during two years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these proposals are designed :</a:t>
            </a:r>
            <a:endParaRPr lang="fr-FR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to help simplify regulations for companies and administration (determining the appropriate related party of goods) ;</a:t>
            </a:r>
            <a:endParaRPr lang="fr-FR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to clarify rules, especially the OECD Guidelines, for both parties so as to reduce financial impact related to divergent customs valuation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The statement is set to be presented to government and relevant international organizations </a:t>
            </a:r>
            <a:endParaRPr lang="fr-FR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lvl="0" algn="r"/>
            <a:r>
              <a:rPr lang="fr-FR" b="1" dirty="0" smtClean="0"/>
              <a:t>IV. Policy </a:t>
            </a:r>
            <a:r>
              <a:rPr lang="fr-FR" b="1" dirty="0" err="1" smtClean="0"/>
              <a:t>statements</a:t>
            </a:r>
            <a:r>
              <a:rPr lang="fr-FR" b="1" dirty="0" smtClean="0"/>
              <a:t> </a:t>
            </a:r>
            <a:r>
              <a:rPr lang="fr-FR" b="1" dirty="0" smtClean="0"/>
              <a:t>(2/2</a:t>
            </a:r>
            <a:r>
              <a:rPr lang="fr-FR" b="1" dirty="0" smtClean="0"/>
              <a:t>)</a:t>
            </a:r>
            <a:r>
              <a:rPr lang="fr-FR" dirty="0" smtClean="0"/>
              <a:t/>
            </a:r>
            <a:br>
              <a:rPr lang="fr-FR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b="1" dirty="0" smtClean="0">
                <a:solidFill>
                  <a:srgbClr val="002060"/>
                </a:solidFill>
              </a:rPr>
              <a:t>Agreement on </a:t>
            </a:r>
            <a:r>
              <a:rPr lang="en-US" b="1" dirty="0" err="1" smtClean="0">
                <a:solidFill>
                  <a:srgbClr val="002060"/>
                </a:solidFill>
              </a:rPr>
              <a:t>Preshipment</a:t>
            </a:r>
            <a:r>
              <a:rPr lang="en-US" b="1" dirty="0" smtClean="0">
                <a:solidFill>
                  <a:srgbClr val="002060"/>
                </a:solidFill>
              </a:rPr>
              <a:t> Inspection – The PSI Agreement (1996)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In 1996, the Agreement on PSI  creates a three-tier mechanism for considering complaints on arbitrary or wrong decisions 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It establishes an independent review entity (IE) to which both exporters and PSI entities can submit grievances 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The IE is constituted jointly by WTO (World Trade Organization), the International Federation of Inspection Agencies (IFIA for PSI companies) and ICC. 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ICC, as an IE’s member, is expected to appoint, with the agreement of the parties to the complaint, either a single trade expert or a three-member panel. In that case, one member is nominated by ICC. 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In 2006, the PSI Agreement has been reviewed by the TCCV Committee in which ICC is an accredited observer. </a:t>
            </a:r>
            <a:endParaRPr lang="fr-FR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smtClean="0">
                <a:solidFill>
                  <a:srgbClr val="002060"/>
                </a:solidFill>
              </a:rPr>
              <a:t>Presentation of ICC : business organization dedicated to free trade since its creation in 1929 </a:t>
            </a:r>
            <a:endParaRPr lang="fr-FR" sz="2400" dirty="0" smtClean="0">
              <a:solidFill>
                <a:srgbClr val="002060"/>
              </a:solidFill>
            </a:endParaRPr>
          </a:p>
          <a:p>
            <a:pPr lvl="0"/>
            <a:r>
              <a:rPr lang="en-US" sz="2400" dirty="0" smtClean="0">
                <a:solidFill>
                  <a:srgbClr val="002060"/>
                </a:solidFill>
              </a:rPr>
              <a:t>Changes in the 2000’s : </a:t>
            </a:r>
            <a:r>
              <a:rPr lang="en-US" sz="2400" dirty="0" smtClean="0">
                <a:solidFill>
                  <a:srgbClr val="002060"/>
                </a:solidFill>
              </a:rPr>
              <a:t>promotion of partnerships </a:t>
            </a:r>
            <a:r>
              <a:rPr lang="en-US" sz="2400" dirty="0" smtClean="0">
                <a:solidFill>
                  <a:srgbClr val="002060"/>
                </a:solidFill>
              </a:rPr>
              <a:t>between business and administrations, namely customs</a:t>
            </a:r>
            <a:endParaRPr lang="fr-FR" sz="2400" dirty="0" smtClean="0">
              <a:solidFill>
                <a:srgbClr val="002060"/>
              </a:solidFill>
            </a:endParaRPr>
          </a:p>
          <a:p>
            <a:pPr lvl="0"/>
            <a:r>
              <a:rPr lang="en-US" sz="2400" dirty="0" smtClean="0">
                <a:solidFill>
                  <a:srgbClr val="002060"/>
                </a:solidFill>
              </a:rPr>
              <a:t>ICC &amp; PSCG private sector consulting group </a:t>
            </a:r>
            <a:endParaRPr lang="fr-FR" sz="2400" dirty="0" smtClean="0">
              <a:solidFill>
                <a:srgbClr val="002060"/>
              </a:solidFill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FR" b="1" dirty="0" smtClean="0"/>
              <a:t>Introduction</a:t>
            </a:r>
            <a:r>
              <a:rPr lang="fr-FR" dirty="0" smtClean="0"/>
              <a:t/>
            </a:r>
            <a:br>
              <a:rPr lang="fr-FR" dirty="0" smtClean="0"/>
            </a:b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0911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I- </a:t>
            </a:r>
            <a:r>
              <a:rPr lang="en-US" u="sng" dirty="0" smtClean="0">
                <a:solidFill>
                  <a:srgbClr val="002060"/>
                </a:solidFill>
              </a:rPr>
              <a:t>WCO and ICC Cooperation Agreement</a:t>
            </a:r>
            <a:endParaRPr lang="fr-FR" dirty="0" smtClean="0">
              <a:solidFill>
                <a:srgbClr val="002060"/>
              </a:solidFill>
            </a:endParaRPr>
          </a:p>
          <a:p>
            <a:pPr lvl="1"/>
            <a:r>
              <a:rPr lang="fr-FR" dirty="0" smtClean="0">
                <a:solidFill>
                  <a:srgbClr val="002060"/>
                </a:solidFill>
              </a:rPr>
              <a:t>ICC-WCO </a:t>
            </a:r>
            <a:r>
              <a:rPr lang="fr-FR" dirty="0" smtClean="0">
                <a:solidFill>
                  <a:srgbClr val="002060"/>
                </a:solidFill>
              </a:rPr>
              <a:t>Agreement </a:t>
            </a:r>
            <a:r>
              <a:rPr lang="fr-FR" dirty="0" err="1" smtClean="0">
                <a:solidFill>
                  <a:srgbClr val="002060"/>
                </a:solidFill>
              </a:rPr>
              <a:t>History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</a:p>
          <a:p>
            <a:pPr lvl="1"/>
            <a:r>
              <a:rPr lang="fr-FR" dirty="0" err="1" smtClean="0">
                <a:solidFill>
                  <a:srgbClr val="002060"/>
                </a:solidFill>
              </a:rPr>
              <a:t>Related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activities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II- </a:t>
            </a:r>
            <a:r>
              <a:rPr lang="fr-FR" u="sng" dirty="0" err="1" smtClean="0">
                <a:solidFill>
                  <a:srgbClr val="002060"/>
                </a:solidFill>
              </a:rPr>
              <a:t>Technical</a:t>
            </a:r>
            <a:r>
              <a:rPr lang="fr-FR" u="sng" dirty="0" smtClean="0">
                <a:solidFill>
                  <a:srgbClr val="002060"/>
                </a:solidFill>
              </a:rPr>
              <a:t> </a:t>
            </a:r>
            <a:r>
              <a:rPr lang="fr-FR" u="sng" dirty="0" err="1" smtClean="0">
                <a:solidFill>
                  <a:srgbClr val="002060"/>
                </a:solidFill>
              </a:rPr>
              <a:t>Cooperation</a:t>
            </a:r>
            <a:r>
              <a:rPr lang="fr-FR" u="sng" dirty="0" smtClean="0">
                <a:solidFill>
                  <a:srgbClr val="002060"/>
                </a:solidFill>
              </a:rPr>
              <a:t> </a:t>
            </a:r>
            <a:endParaRPr lang="fr-FR" dirty="0" smtClean="0">
              <a:solidFill>
                <a:srgbClr val="002060"/>
              </a:solidFill>
            </a:endParaRPr>
          </a:p>
          <a:p>
            <a:pPr lvl="1"/>
            <a:r>
              <a:rPr lang="fr-FR" dirty="0" smtClean="0">
                <a:solidFill>
                  <a:srgbClr val="002060"/>
                </a:solidFill>
              </a:rPr>
              <a:t>TCCV </a:t>
            </a:r>
          </a:p>
          <a:p>
            <a:pPr lvl="1"/>
            <a:r>
              <a:rPr lang="fr-FR" dirty="0" smtClean="0">
                <a:solidFill>
                  <a:srgbClr val="002060"/>
                </a:solidFill>
              </a:rPr>
              <a:t>HS </a:t>
            </a:r>
            <a:r>
              <a:rPr lang="fr-FR" dirty="0" err="1" smtClean="0">
                <a:solidFill>
                  <a:srgbClr val="002060"/>
                </a:solidFill>
              </a:rPr>
              <a:t>Committee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III- </a:t>
            </a:r>
            <a:r>
              <a:rPr lang="en-US" u="sng" dirty="0" smtClean="0">
                <a:solidFill>
                  <a:srgbClr val="002060"/>
                </a:solidFill>
              </a:rPr>
              <a:t>ICC : a major source of proposals </a:t>
            </a:r>
            <a:endParaRPr lang="fr-FR" dirty="0" smtClean="0">
              <a:solidFill>
                <a:srgbClr val="002060"/>
              </a:solidFill>
            </a:endParaRPr>
          </a:p>
          <a:p>
            <a:pPr lvl="1"/>
            <a:r>
              <a:rPr lang="fr-FR" dirty="0" smtClean="0">
                <a:solidFill>
                  <a:srgbClr val="002060"/>
                </a:solidFill>
              </a:rPr>
              <a:t>ICC Customs Guideline (2012)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ICC Guidelines for Cross-Border Trader in Goods </a:t>
            </a:r>
            <a:r>
              <a:rPr lang="en-US" dirty="0" smtClean="0">
                <a:solidFill>
                  <a:srgbClr val="002060"/>
                </a:solidFill>
              </a:rPr>
              <a:t>(April </a:t>
            </a:r>
            <a:r>
              <a:rPr lang="en-US" dirty="0" smtClean="0">
                <a:solidFill>
                  <a:srgbClr val="002060"/>
                </a:solidFill>
              </a:rPr>
              <a:t>21th,2013)</a:t>
            </a:r>
            <a:endParaRPr lang="fr-FR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IV-</a:t>
            </a:r>
            <a:r>
              <a:rPr lang="en-US" u="sng" dirty="0" smtClean="0">
                <a:solidFill>
                  <a:srgbClr val="002060"/>
                </a:solidFill>
              </a:rPr>
              <a:t> Policy statements </a:t>
            </a:r>
            <a:endParaRPr lang="fr-FR" dirty="0" smtClean="0">
              <a:solidFill>
                <a:srgbClr val="002060"/>
              </a:solidFill>
            </a:endParaRPr>
          </a:p>
          <a:p>
            <a:r>
              <a:rPr lang="en-US" u="sng" dirty="0" err="1" smtClean="0">
                <a:solidFill>
                  <a:srgbClr val="002060"/>
                </a:solidFill>
              </a:rPr>
              <a:t>Eg</a:t>
            </a:r>
            <a:r>
              <a:rPr lang="en-US" u="sng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Transfer pricing customs valuation </a:t>
            </a:r>
            <a:endParaRPr lang="fr-FR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Table of contents</a:t>
            </a:r>
            <a:r>
              <a:rPr lang="fr-FR" dirty="0" smtClean="0"/>
              <a:t/>
            </a:r>
            <a:br>
              <a:rPr lang="fr-FR" dirty="0" smtClean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596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I- </a:t>
            </a:r>
            <a:r>
              <a:rPr lang="fr-FR" dirty="0" smtClean="0"/>
              <a:t>WCO and </a:t>
            </a:r>
            <a:r>
              <a:rPr lang="fr-FR" dirty="0" err="1" smtClean="0"/>
              <a:t>icc</a:t>
            </a:r>
            <a:r>
              <a:rPr lang="fr-FR" dirty="0" smtClean="0"/>
              <a:t> agreement </a:t>
            </a:r>
            <a:r>
              <a:rPr lang="fr-FR" dirty="0" err="1" smtClean="0"/>
              <a:t>cooperation</a:t>
            </a:r>
            <a:endParaRPr lang="en-US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fr-FR" sz="3100" b="1" dirty="0" smtClean="0">
                <a:solidFill>
                  <a:srgbClr val="002060"/>
                </a:solidFill>
              </a:rPr>
              <a:t>A. ICC </a:t>
            </a:r>
            <a:r>
              <a:rPr lang="fr-FR" sz="3100" b="1" dirty="0" smtClean="0">
                <a:solidFill>
                  <a:srgbClr val="002060"/>
                </a:solidFill>
              </a:rPr>
              <a:t>– WCO Agreement : </a:t>
            </a:r>
            <a:r>
              <a:rPr lang="fr-FR" sz="3100" b="1" dirty="0" err="1" smtClean="0">
                <a:solidFill>
                  <a:srgbClr val="002060"/>
                </a:solidFill>
              </a:rPr>
              <a:t>History</a:t>
            </a:r>
            <a:r>
              <a:rPr lang="fr-FR" sz="3100" b="1" dirty="0" smtClean="0">
                <a:solidFill>
                  <a:srgbClr val="002060"/>
                </a:solidFill>
              </a:rPr>
              <a:t> </a:t>
            </a:r>
            <a:endParaRPr lang="fr-FR" sz="3100" dirty="0" smtClean="0">
              <a:solidFill>
                <a:srgbClr val="002060"/>
              </a:solidFill>
            </a:endParaRPr>
          </a:p>
          <a:p>
            <a:pPr lvl="0"/>
            <a:r>
              <a:rPr lang="en-US" sz="2800" dirty="0" smtClean="0">
                <a:solidFill>
                  <a:srgbClr val="002060"/>
                </a:solidFill>
              </a:rPr>
              <a:t>E</a:t>
            </a:r>
            <a:r>
              <a:rPr lang="en-US" sz="2800" dirty="0" smtClean="0">
                <a:solidFill>
                  <a:srgbClr val="002060"/>
                </a:solidFill>
              </a:rPr>
              <a:t>arly 60’s: </a:t>
            </a:r>
            <a:r>
              <a:rPr lang="en-US" sz="2800" dirty="0" err="1" smtClean="0">
                <a:solidFill>
                  <a:srgbClr val="002060"/>
                </a:solidFill>
              </a:rPr>
              <a:t>unformal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parnership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endParaRPr lang="fr-FR" sz="2800" dirty="0" smtClean="0">
              <a:solidFill>
                <a:srgbClr val="002060"/>
              </a:solidFill>
            </a:endParaRPr>
          </a:p>
          <a:p>
            <a:pPr lvl="0"/>
            <a:r>
              <a:rPr lang="en-US" sz="2800" dirty="0" smtClean="0">
                <a:solidFill>
                  <a:srgbClr val="002060"/>
                </a:solidFill>
              </a:rPr>
              <a:t>June </a:t>
            </a:r>
            <a:r>
              <a:rPr lang="en-US" sz="2800" dirty="0" smtClean="0">
                <a:solidFill>
                  <a:srgbClr val="002060"/>
                </a:solidFill>
              </a:rPr>
              <a:t>1996: </a:t>
            </a:r>
            <a:r>
              <a:rPr lang="en-US" sz="2800" dirty="0" smtClean="0">
                <a:solidFill>
                  <a:srgbClr val="002060"/>
                </a:solidFill>
              </a:rPr>
              <a:t>signature of the 1</a:t>
            </a:r>
            <a:r>
              <a:rPr lang="en-US" sz="2800" baseline="30000" dirty="0" smtClean="0">
                <a:solidFill>
                  <a:srgbClr val="002060"/>
                </a:solidFill>
              </a:rPr>
              <a:t>st</a:t>
            </a:r>
            <a:r>
              <a:rPr lang="en-US" sz="2800" dirty="0" smtClean="0">
                <a:solidFill>
                  <a:srgbClr val="002060"/>
                </a:solidFill>
              </a:rPr>
              <a:t> official cooperation agreement</a:t>
            </a:r>
            <a:endParaRPr lang="fr-FR" sz="2800" dirty="0" smtClean="0">
              <a:solidFill>
                <a:srgbClr val="002060"/>
              </a:solidFill>
            </a:endParaRPr>
          </a:p>
          <a:p>
            <a:pPr lvl="0"/>
            <a:r>
              <a:rPr lang="en-US" sz="2800" dirty="0" smtClean="0">
                <a:solidFill>
                  <a:srgbClr val="002060"/>
                </a:solidFill>
              </a:rPr>
              <a:t>June 27</a:t>
            </a:r>
            <a:r>
              <a:rPr lang="en-US" sz="2800" baseline="30000" dirty="0" smtClean="0">
                <a:solidFill>
                  <a:srgbClr val="002060"/>
                </a:solidFill>
              </a:rPr>
              <a:t>th</a:t>
            </a:r>
            <a:r>
              <a:rPr lang="en-US" sz="2800" dirty="0" smtClean="0">
                <a:solidFill>
                  <a:srgbClr val="002060"/>
                </a:solidFill>
              </a:rPr>
              <a:t> 2011: signature of a revised cooperation agreement that improved channels of communication in Customs-business </a:t>
            </a:r>
            <a:r>
              <a:rPr lang="en-US" sz="2800" dirty="0" smtClean="0">
                <a:solidFill>
                  <a:srgbClr val="002060"/>
                </a:solidFill>
              </a:rPr>
              <a:t>Partnership </a:t>
            </a:r>
            <a:endParaRPr lang="fr-FR" sz="2800" dirty="0" smtClean="0">
              <a:solidFill>
                <a:srgbClr val="002060"/>
              </a:solidFill>
            </a:endParaRPr>
          </a:p>
          <a:p>
            <a:pPr lvl="0"/>
            <a:r>
              <a:rPr lang="en-US" sz="2800" dirty="0" smtClean="0">
                <a:solidFill>
                  <a:srgbClr val="002060"/>
                </a:solidFill>
              </a:rPr>
              <a:t>ICC WCO agreement is an example of  international cooperation among businesses and Customs and of a successful private – public partnership </a:t>
            </a:r>
            <a:endParaRPr lang="fr-FR" sz="2800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81000" y="304800"/>
            <a:ext cx="6553200" cy="685800"/>
          </a:xfrm>
        </p:spPr>
        <p:txBody>
          <a:bodyPr anchor="t">
            <a:normAutofit fontScale="90000"/>
          </a:bodyPr>
          <a:lstStyle/>
          <a:p>
            <a:pPr lvl="0" algn="r"/>
            <a:r>
              <a:rPr lang="fr-FR" dirty="0" smtClean="0"/>
              <a:t>I. WCO and </a:t>
            </a:r>
            <a:r>
              <a:rPr lang="fr-FR" dirty="0" err="1" smtClean="0"/>
              <a:t>icc</a:t>
            </a:r>
            <a:r>
              <a:rPr lang="fr-FR" dirty="0" smtClean="0"/>
              <a:t> agreement </a:t>
            </a:r>
            <a:r>
              <a:rPr lang="fr-FR" dirty="0" err="1" smtClean="0"/>
              <a:t>cooperation</a:t>
            </a:r>
            <a:r>
              <a:rPr lang="fr-FR" dirty="0" smtClean="0"/>
              <a:t> (1/2)</a:t>
            </a:r>
            <a:r>
              <a:rPr lang="fr-FR" dirty="0" smtClean="0"/>
              <a:t/>
            </a:r>
            <a:br>
              <a:rPr lang="fr-FR" dirty="0" smtClean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2255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B. ICC WCO agreement related activities 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leading role in the fight against counterfeiting and piracy :</a:t>
            </a:r>
            <a:endParaRPr lang="fr-FR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WCO’s participation in the future creation of the ICC Customs/Anti-Corruption Code of Conduct,  </a:t>
            </a:r>
            <a:endParaRPr lang="fr-FR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protect intellectual property in Free Trade Zones </a:t>
            </a:r>
            <a:endParaRPr lang="fr-FR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Organization of the Global Congress on Combating Counterfeiting and Piracy 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Strong collaboration on facilitating the international trade by the simplification and harmonization of customs procedure :   </a:t>
            </a:r>
            <a:endParaRPr lang="fr-FR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cooperation on several projects : developing and promoting guidelines for international trade facilitation; liberalizing the issuance of preferential Certificates of Origin. </a:t>
            </a:r>
            <a:endParaRPr lang="fr-FR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creation in 1961 of the ATA Carnet system </a:t>
            </a:r>
            <a:endParaRPr lang="fr-FR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lvl="0" algn="r"/>
            <a:r>
              <a:rPr lang="en-US" dirty="0" smtClean="0"/>
              <a:t>I. WCO </a:t>
            </a:r>
            <a:r>
              <a:rPr lang="en-US" dirty="0" smtClean="0"/>
              <a:t>and </a:t>
            </a:r>
            <a:r>
              <a:rPr lang="en-US" dirty="0" smtClean="0"/>
              <a:t>ICC Cooperation </a:t>
            </a:r>
            <a:r>
              <a:rPr lang="en-US" dirty="0" smtClean="0"/>
              <a:t>Agreement (2/2)</a:t>
            </a:r>
            <a:r>
              <a:rPr lang="fr-FR" dirty="0" smtClean="0"/>
              <a:t/>
            </a:r>
            <a:br>
              <a:rPr lang="fr-FR" dirty="0" smtClean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189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II- </a:t>
            </a:r>
            <a:r>
              <a:rPr lang="fr-FR" dirty="0" err="1" smtClean="0"/>
              <a:t>Technical</a:t>
            </a:r>
            <a:r>
              <a:rPr lang="fr-FR" dirty="0" smtClean="0"/>
              <a:t> </a:t>
            </a:r>
            <a:r>
              <a:rPr lang="fr-FR" dirty="0" err="1" smtClean="0"/>
              <a:t>Cooperation</a:t>
            </a:r>
            <a:endParaRPr lang="en-US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b="1" dirty="0" smtClean="0">
                <a:solidFill>
                  <a:srgbClr val="002060"/>
                </a:solidFill>
              </a:rPr>
              <a:t>A. Technical </a:t>
            </a:r>
            <a:r>
              <a:rPr lang="en-US" b="1" dirty="0" smtClean="0">
                <a:solidFill>
                  <a:srgbClr val="002060"/>
                </a:solidFill>
              </a:rPr>
              <a:t>Customs Committee Valuation (TCCV)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ICC has been granted a status of accredited observer to the TCCV sessions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Contribution to the discussions on various technical questions, e.g. transportation costs in the context of a CIF transaction 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Formal presentations on various topics as the licensing of IPR, the use of distributorship agreements and transfer pricing … </a:t>
            </a:r>
            <a:endParaRPr lang="fr-FR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Willingness to participate in TCCV inter-session discussions within working groups, for instance the Club de la </a:t>
            </a:r>
            <a:r>
              <a:rPr lang="en-US" dirty="0" err="1" smtClean="0">
                <a:solidFill>
                  <a:srgbClr val="002060"/>
                </a:solidFill>
              </a:rPr>
              <a:t>Réforme</a:t>
            </a:r>
            <a:endParaRPr lang="fr-FR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r"/>
            <a:r>
              <a:rPr lang="fr-FR" b="1" dirty="0" smtClean="0"/>
              <a:t>II- </a:t>
            </a:r>
            <a:r>
              <a:rPr lang="fr-FR" b="1" dirty="0" err="1" smtClean="0"/>
              <a:t>Technical</a:t>
            </a:r>
            <a:r>
              <a:rPr lang="fr-FR" b="1" dirty="0" smtClean="0"/>
              <a:t> </a:t>
            </a:r>
            <a:r>
              <a:rPr lang="fr-FR" b="1" dirty="0" err="1" smtClean="0"/>
              <a:t>Cooperation</a:t>
            </a:r>
            <a:r>
              <a:rPr lang="fr-FR" b="1" dirty="0" smtClean="0"/>
              <a:t> </a:t>
            </a:r>
            <a:r>
              <a:rPr lang="fr-FR" b="1" dirty="0" smtClean="0"/>
              <a:t>(1/2)</a:t>
            </a:r>
            <a:r>
              <a:rPr lang="fr-FR" dirty="0" smtClean="0"/>
              <a:t/>
            </a:r>
            <a:br>
              <a:rPr lang="fr-FR" dirty="0" smtClean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147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B. HS Committee (HSC)</a:t>
            </a:r>
            <a:endParaRPr lang="fr-FR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Having been granted a same status of accredited observer</a:t>
            </a:r>
            <a:r>
              <a:rPr lang="en-US" sz="2800" i="1" dirty="0" smtClean="0">
                <a:solidFill>
                  <a:srgbClr val="002060"/>
                </a:solidFill>
              </a:rPr>
              <a:t> I.C.C participate to HS Committee‘s session due to :</a:t>
            </a:r>
            <a:endParaRPr lang="fr-FR" sz="2800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resolve classification disputes and questions between members; </a:t>
            </a:r>
            <a:endParaRPr lang="fr-FR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promote widespread application of the HS ; </a:t>
            </a:r>
            <a:endParaRPr lang="fr-FR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interpret the “HS” for securing an uniform interpretation and application of the nomenclature ; </a:t>
            </a:r>
            <a:endParaRPr lang="fr-FR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give information concerning developments in technology and changes in international trade for updating the HS. </a:t>
            </a:r>
            <a:endParaRPr lang="fr-FR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r"/>
            <a:r>
              <a:rPr lang="fr-FR" b="1" dirty="0" smtClean="0"/>
              <a:t>II- </a:t>
            </a:r>
            <a:r>
              <a:rPr lang="fr-FR" b="1" dirty="0" err="1" smtClean="0"/>
              <a:t>Technical</a:t>
            </a:r>
            <a:r>
              <a:rPr lang="fr-FR" b="1" dirty="0" smtClean="0"/>
              <a:t> </a:t>
            </a:r>
            <a:r>
              <a:rPr lang="fr-FR" b="1" dirty="0" err="1" smtClean="0"/>
              <a:t>Cooperation</a:t>
            </a:r>
            <a:r>
              <a:rPr lang="fr-FR" b="1" dirty="0" smtClean="0"/>
              <a:t> </a:t>
            </a:r>
            <a:r>
              <a:rPr lang="fr-FR" b="1" dirty="0" smtClean="0"/>
              <a:t>(2/2)</a:t>
            </a:r>
            <a:r>
              <a:rPr lang="fr-FR" dirty="0" smtClean="0"/>
              <a:t/>
            </a:r>
            <a:br>
              <a:rPr lang="fr-FR" dirty="0" smtClean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753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C 2012 temp">
  <a:themeElements>
    <a:clrScheme name="ICC Colors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949CA1"/>
      </a:accent1>
      <a:accent2>
        <a:srgbClr val="F26531"/>
      </a:accent2>
      <a:accent3>
        <a:srgbClr val="B6D554"/>
      </a:accent3>
      <a:accent4>
        <a:srgbClr val="A9218E"/>
      </a:accent4>
      <a:accent5>
        <a:srgbClr val="EF3E42"/>
      </a:accent5>
      <a:accent6>
        <a:srgbClr val="00B192"/>
      </a:accent6>
      <a:hlink>
        <a:srgbClr val="00AEEF"/>
      </a:hlink>
      <a:folHlink>
        <a:srgbClr val="00A0AF"/>
      </a:folHlink>
    </a:clrScheme>
    <a:fontScheme name="ICC Fonts 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1025</Words>
  <Application>Microsoft Office PowerPoint</Application>
  <PresentationFormat>Affichage à l'écran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ICC 2012 temp</vt:lpstr>
      <vt:lpstr>ASAPRA  Private Sector Panel  </vt:lpstr>
      <vt:lpstr>Introduction </vt:lpstr>
      <vt:lpstr>Table of contents </vt:lpstr>
      <vt:lpstr>I- WCO and icc agreement cooperation</vt:lpstr>
      <vt:lpstr>I. WCO and icc agreement cooperation (1/2) </vt:lpstr>
      <vt:lpstr>I. WCO and ICC Cooperation Agreement (2/2) </vt:lpstr>
      <vt:lpstr>II- Technical Cooperation</vt:lpstr>
      <vt:lpstr>II- Technical Cooperation (1/2) </vt:lpstr>
      <vt:lpstr>II- Technical Cooperation (2/2) </vt:lpstr>
      <vt:lpstr>III- ICC : a major source of proposals</vt:lpstr>
      <vt:lpstr>III. ICC : a major source of proposals (1/2) </vt:lpstr>
      <vt:lpstr>III. ICC : a major source of proposals (2/2) </vt:lpstr>
      <vt:lpstr>IV- POLICY STATEMENTS</vt:lpstr>
      <vt:lpstr>IV. Policy statements (1/2)  </vt:lpstr>
      <vt:lpstr>IV. Policy statements (2/2) </vt:lpstr>
      <vt:lpstr>conclusion</vt:lpstr>
    </vt:vector>
  </TitlesOfParts>
  <Company>Chambre de Commerce Internationale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 Fung Fung</dc:creator>
  <cp:lastModifiedBy>Elève Avocat</cp:lastModifiedBy>
  <cp:revision>10</cp:revision>
  <dcterms:created xsi:type="dcterms:W3CDTF">2012-10-15T14:57:43Z</dcterms:created>
  <dcterms:modified xsi:type="dcterms:W3CDTF">2013-09-02T12:42:15Z</dcterms:modified>
</cp:coreProperties>
</file>