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5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9/5/2013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8"/>
          <p:cNvGrpSpPr/>
          <p:nvPr/>
        </p:nvGrpSpPr>
        <p:grpSpPr>
          <a:xfrm>
            <a:off x="0" y="304800"/>
            <a:ext cx="8915400" cy="6477000"/>
            <a:chOff x="313406" y="89645"/>
            <a:chExt cx="8411953" cy="4572000"/>
          </a:xfrm>
        </p:grpSpPr>
        <p:sp>
          <p:nvSpPr>
            <p:cNvPr id="65" name="Rounded Rectangle 74"/>
            <p:cNvSpPr>
              <a:spLocks noChangeArrowheads="1"/>
            </p:cNvSpPr>
            <p:nvPr/>
          </p:nvSpPr>
          <p:spPr bwMode="auto">
            <a:xfrm>
              <a:off x="457200" y="89645"/>
              <a:ext cx="8196262" cy="4572000"/>
            </a:xfrm>
            <a:prstGeom prst="roundRect">
              <a:avLst>
                <a:gd name="adj" fmla="val 7617"/>
              </a:avLst>
            </a:prstGeom>
            <a:solidFill>
              <a:schemeClr val="bg1"/>
            </a:solidFill>
            <a:ln w="50800" cmpd="dbl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s-CL" dirty="0">
                <a:solidFill>
                  <a:srgbClr val="FFFFFF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676400" y="990600"/>
              <a:ext cx="1905000" cy="558291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0" bIns="0" anchor="ctr"/>
            <a:lstStyle/>
            <a:p>
              <a:pPr algn="ctr">
                <a:spcAft>
                  <a:spcPts val="1000"/>
                </a:spcAft>
              </a:pPr>
              <a:r>
                <a:rPr lang="es-CL" altLang="en-US" b="1" dirty="0">
                  <a:solidFill>
                    <a:srgbClr val="FFFFFF"/>
                  </a:solidFill>
                  <a:cs typeface="Arial" charset="0"/>
                </a:rPr>
                <a:t>CLASIFICACION</a:t>
              </a:r>
              <a:endParaRPr lang="es-CL" altLang="en-US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6151836" y="994952"/>
              <a:ext cx="1925363" cy="558291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0" bIns="0" anchor="ctr"/>
            <a:lstStyle/>
            <a:p>
              <a:pPr algn="ctr">
                <a:spcAft>
                  <a:spcPts val="1000"/>
                </a:spcAft>
              </a:pPr>
              <a:r>
                <a:rPr lang="es-CL" b="1">
                  <a:solidFill>
                    <a:srgbClr val="FFFFFF"/>
                  </a:solidFill>
                  <a:cs typeface="Arial" charset="0"/>
                </a:rPr>
                <a:t>ORIGEN</a:t>
              </a:r>
              <a:endParaRPr lang="es-CL">
                <a:solidFill>
                  <a:prstClr val="black"/>
                </a:solidFill>
                <a:cs typeface="Arial" charset="0"/>
              </a:endParaRPr>
            </a:p>
          </p:txBody>
        </p:sp>
        <p:cxnSp>
          <p:nvCxnSpPr>
            <p:cNvPr id="14" name="AutoShape 14"/>
            <p:cNvCxnSpPr>
              <a:cxnSpLocks noChangeShapeType="1"/>
            </p:cNvCxnSpPr>
            <p:nvPr/>
          </p:nvCxnSpPr>
          <p:spPr bwMode="auto">
            <a:xfrm flipV="1">
              <a:off x="4842919" y="775446"/>
              <a:ext cx="33881" cy="92784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" name="Rectangle 48"/>
            <p:cNvSpPr>
              <a:spLocks noChangeArrowheads="1"/>
            </p:cNvSpPr>
            <p:nvPr/>
          </p:nvSpPr>
          <p:spPr bwMode="auto">
            <a:xfrm>
              <a:off x="3827931" y="1689845"/>
              <a:ext cx="2309135" cy="824755"/>
            </a:xfrm>
            <a:prstGeom prst="rect">
              <a:avLst/>
            </a:prstGeom>
            <a:solidFill>
              <a:srgbClr val="FFC000"/>
            </a:solidFill>
            <a:ln w="9525" cmpd="sng">
              <a:solidFill>
                <a:srgbClr val="C0504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tIns="0" bIns="0" anchor="ctr"/>
            <a:lstStyle/>
            <a:p>
              <a:pPr>
                <a:buFont typeface="Wingdings" pitchFamily="2" charset="2"/>
                <a:buChar char="Ø"/>
                <a:defRPr/>
              </a:pPr>
              <a:r>
                <a:rPr lang="es-CL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Guías prácticas para control </a:t>
              </a:r>
              <a:r>
                <a:rPr lang="es-CL" sz="15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s-CL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incluyendo bases de datos)</a:t>
              </a:r>
            </a:p>
            <a:p>
              <a:pPr>
                <a:buFont typeface="Wingdings" pitchFamily="2" charset="2"/>
                <a:buChar char="Ø"/>
                <a:defRPr/>
              </a:pPr>
              <a:r>
                <a:rPr lang="es-CL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Guías auditorías a posteriori</a:t>
              </a:r>
            </a:p>
          </p:txBody>
        </p:sp>
        <p:sp>
          <p:nvSpPr>
            <p:cNvPr id="11" name="Rectangle 48"/>
            <p:cNvSpPr>
              <a:spLocks noChangeArrowheads="1"/>
            </p:cNvSpPr>
            <p:nvPr/>
          </p:nvSpPr>
          <p:spPr bwMode="auto">
            <a:xfrm>
              <a:off x="6338587" y="1649504"/>
              <a:ext cx="2171081" cy="744120"/>
            </a:xfrm>
            <a:prstGeom prst="rect">
              <a:avLst/>
            </a:prstGeom>
            <a:solidFill>
              <a:srgbClr val="FFC000"/>
            </a:solidFill>
            <a:ln w="9525" cmpd="sng">
              <a:solidFill>
                <a:srgbClr val="C0504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tIns="0" bIns="0" anchor="ctr"/>
            <a:lstStyle/>
            <a:p>
              <a:pPr>
                <a:spcAft>
                  <a:spcPts val="1000"/>
                </a:spcAft>
                <a:defRPr/>
              </a:pPr>
              <a:r>
                <a:rPr lang="es-CL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Guías sobre verificación de reglas de origen preferenciales</a:t>
              </a:r>
            </a:p>
          </p:txBody>
        </p:sp>
        <p:cxnSp>
          <p:nvCxnSpPr>
            <p:cNvPr id="13" name="AutoShape 14"/>
            <p:cNvCxnSpPr>
              <a:cxnSpLocks noChangeShapeType="1"/>
              <a:stCxn id="5" idx="0"/>
            </p:cNvCxnSpPr>
            <p:nvPr/>
          </p:nvCxnSpPr>
          <p:spPr bwMode="auto">
            <a:xfrm flipV="1">
              <a:off x="2628900" y="775446"/>
              <a:ext cx="2247900" cy="21515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" name="AutoShape 14"/>
            <p:cNvCxnSpPr>
              <a:cxnSpLocks noChangeShapeType="1"/>
              <a:endCxn id="6" idx="0"/>
            </p:cNvCxnSpPr>
            <p:nvPr/>
          </p:nvCxnSpPr>
          <p:spPr bwMode="auto">
            <a:xfrm>
              <a:off x="4876800" y="775445"/>
              <a:ext cx="2237718" cy="21950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AutoShape 14"/>
            <p:cNvCxnSpPr>
              <a:cxnSpLocks noChangeShapeType="1"/>
              <a:stCxn id="6" idx="2"/>
              <a:endCxn id="11" idx="0"/>
            </p:cNvCxnSpPr>
            <p:nvPr/>
          </p:nvCxnSpPr>
          <p:spPr bwMode="auto">
            <a:xfrm>
              <a:off x="7114517" y="1553243"/>
              <a:ext cx="309610" cy="9626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" name="Text Box 45"/>
            <p:cNvSpPr txBox="1">
              <a:spLocks noChangeArrowheads="1"/>
            </p:cNvSpPr>
            <p:nvPr/>
          </p:nvSpPr>
          <p:spPr bwMode="auto">
            <a:xfrm>
              <a:off x="427171" y="3047998"/>
              <a:ext cx="964690" cy="402269"/>
            </a:xfrm>
            <a:prstGeom prst="rect">
              <a:avLst/>
            </a:prstGeom>
            <a:solidFill>
              <a:prstClr val="white"/>
            </a:solidFill>
            <a:ln w="9525">
              <a:solidFill>
                <a:srgbClr val="0F6FC6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spcAft>
                  <a:spcPts val="1000"/>
                </a:spcAft>
              </a:pPr>
              <a:r>
                <a:rPr lang="es-CL" b="1" dirty="0">
                  <a:solidFill>
                    <a:srgbClr val="C0504D"/>
                  </a:solidFill>
                  <a:cs typeface="Arial" charset="0"/>
                </a:rPr>
                <a:t>Fase II</a:t>
              </a:r>
              <a:endParaRPr lang="es-CL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8" name="Rectangle 48"/>
            <p:cNvSpPr>
              <a:spLocks noChangeArrowheads="1"/>
            </p:cNvSpPr>
            <p:nvPr/>
          </p:nvSpPr>
          <p:spPr bwMode="auto">
            <a:xfrm>
              <a:off x="1676400" y="3505200"/>
              <a:ext cx="6477000" cy="990600"/>
            </a:xfrm>
            <a:prstGeom prst="rect">
              <a:avLst/>
            </a:prstGeom>
            <a:solidFill>
              <a:srgbClr val="92D050"/>
            </a:solidFill>
            <a:ln w="9525" cmpd="sng">
              <a:solidFill>
                <a:srgbClr val="C0504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tIns="0" bIns="0" anchor="ctr"/>
            <a:lstStyle/>
            <a:p>
              <a:pPr>
                <a:spcAft>
                  <a:spcPts val="1000"/>
                </a:spcAft>
                <a:buFont typeface="Wingdings" pitchFamily="2" charset="2"/>
                <a:buChar char="Ø"/>
                <a:defRPr/>
              </a:pPr>
              <a:endParaRPr lang="es-CL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Aft>
                  <a:spcPts val="1000"/>
                </a:spcAft>
                <a:buFont typeface="Wingdings" pitchFamily="2" charset="2"/>
                <a:buChar char="Ø"/>
                <a:defRPr/>
              </a:pPr>
              <a:r>
                <a:rPr lang="es-CL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Guías para ayudar a los Miembros en la terminación de contratos de inspección con el sector privado </a:t>
              </a:r>
              <a:r>
                <a:rPr lang="es-CL" sz="1600" i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(inspección de pre-embarque/destino)</a:t>
              </a:r>
            </a:p>
            <a:p>
              <a:pPr>
                <a:spcAft>
                  <a:spcPts val="1000"/>
                </a:spcAft>
                <a:buFont typeface="Wingdings" pitchFamily="2" charset="2"/>
                <a:buChar char="Ø"/>
                <a:defRPr/>
              </a:pPr>
              <a:r>
                <a:rPr lang="es-CL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Análisis de evasión (brecha)</a:t>
              </a:r>
            </a:p>
            <a:p>
              <a:pPr>
                <a:spcAft>
                  <a:spcPts val="1000"/>
                </a:spcAft>
                <a:buFont typeface="Wingdings" pitchFamily="2" charset="2"/>
                <a:buChar char="Ø"/>
                <a:defRPr/>
              </a:pPr>
              <a:r>
                <a:rPr lang="es-CL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Organización de Conferencia Global sobre Recaudación</a:t>
              </a:r>
            </a:p>
            <a:p>
              <a:pPr>
                <a:spcAft>
                  <a:spcPts val="1000"/>
                </a:spcAft>
                <a:buFont typeface="Wingdings" pitchFamily="2" charset="2"/>
                <a:buChar char="Ø"/>
                <a:defRPr/>
              </a:pPr>
              <a:endParaRPr lang="es-CL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48"/>
            <p:cNvSpPr>
              <a:spLocks noChangeArrowheads="1"/>
            </p:cNvSpPr>
            <p:nvPr/>
          </p:nvSpPr>
          <p:spPr bwMode="auto">
            <a:xfrm>
              <a:off x="6217202" y="2590800"/>
              <a:ext cx="2508157" cy="838200"/>
            </a:xfrm>
            <a:prstGeom prst="rect">
              <a:avLst/>
            </a:prstGeom>
            <a:solidFill>
              <a:srgbClr val="92D050"/>
            </a:solidFill>
            <a:ln w="9525" cmpd="sng">
              <a:solidFill>
                <a:srgbClr val="C0504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tIns="0" bIns="0" anchor="ctr"/>
            <a:lstStyle/>
            <a:p>
              <a:pPr>
                <a:spcAft>
                  <a:spcPts val="1000"/>
                </a:spcAft>
                <a:buFont typeface="Arial" pitchFamily="34" charset="0"/>
                <a:buChar char="•"/>
                <a:defRPr/>
              </a:pPr>
              <a:r>
                <a:rPr lang="es-CL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Herramienta de </a:t>
              </a:r>
              <a:r>
                <a:rPr lang="es-CL" sz="15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diagnóstico</a:t>
              </a:r>
              <a:endParaRPr lang="es-CL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Aft>
                  <a:spcPts val="1000"/>
                </a:spcAft>
                <a:buFont typeface="Arial" pitchFamily="34" charset="0"/>
                <a:buChar char="•"/>
                <a:defRPr/>
              </a:pPr>
              <a:r>
                <a:rPr lang="es-CL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Guías para identificación de irregularidades de origen</a:t>
              </a: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3476876" y="2590800"/>
              <a:ext cx="2660190" cy="838200"/>
            </a:xfrm>
            <a:prstGeom prst="rect">
              <a:avLst/>
            </a:prstGeom>
            <a:solidFill>
              <a:srgbClr val="92D050"/>
            </a:solidFill>
            <a:ln w="3175" cmpd="sng">
              <a:solidFill>
                <a:srgbClr val="C0504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tIns="0" bIns="0" anchor="ctr"/>
            <a:lstStyle/>
            <a:p>
              <a:pPr>
                <a:spcAft>
                  <a:spcPts val="600"/>
                </a:spcAft>
                <a:buFont typeface="Wingdings" pitchFamily="2" charset="2"/>
                <a:buChar char="Ø"/>
                <a:defRPr/>
              </a:pPr>
              <a:r>
                <a:rPr lang="es-CL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Herramienta de </a:t>
              </a:r>
              <a:r>
                <a:rPr lang="es-CL" sz="15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diagnóstico</a:t>
              </a:r>
              <a:endParaRPr lang="es-CL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Aft>
                  <a:spcPts val="600"/>
                </a:spcAft>
                <a:buFont typeface="Wingdings" pitchFamily="2" charset="2"/>
                <a:buChar char="Ø"/>
                <a:defRPr/>
              </a:pPr>
              <a:r>
                <a:rPr lang="es-CL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Infraestructura para ACP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Ø"/>
                <a:defRPr/>
              </a:pPr>
              <a:r>
                <a:rPr lang="es-CL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Estudio sobre precios de transferencia</a:t>
              </a:r>
            </a:p>
          </p:txBody>
        </p:sp>
        <p:sp>
          <p:nvSpPr>
            <p:cNvPr id="9" name="Text Box 45"/>
            <p:cNvSpPr txBox="1">
              <a:spLocks noChangeArrowheads="1"/>
            </p:cNvSpPr>
            <p:nvPr/>
          </p:nvSpPr>
          <p:spPr bwMode="auto">
            <a:xfrm>
              <a:off x="600994" y="1828800"/>
              <a:ext cx="838200" cy="348481"/>
            </a:xfrm>
            <a:prstGeom prst="rect">
              <a:avLst/>
            </a:prstGeom>
            <a:solidFill>
              <a:prstClr val="white"/>
            </a:solidFill>
            <a:ln w="9525">
              <a:solidFill>
                <a:srgbClr val="0F6FC6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spcAft>
                  <a:spcPts val="1000"/>
                </a:spcAft>
              </a:pPr>
              <a:r>
                <a:rPr lang="es-CL" b="1" dirty="0">
                  <a:solidFill>
                    <a:srgbClr val="C0504D"/>
                  </a:solidFill>
                  <a:cs typeface="Arial" charset="0"/>
                </a:rPr>
                <a:t>Fase I</a:t>
              </a:r>
              <a:endParaRPr lang="es-CL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313406" y="1080245"/>
              <a:ext cx="1286794" cy="3484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spcAft>
                  <a:spcPts val="1000"/>
                </a:spcAft>
              </a:pPr>
              <a:r>
                <a:rPr lang="es-CL" sz="1600" b="1" dirty="0">
                  <a:solidFill>
                    <a:srgbClr val="C0504D"/>
                  </a:solidFill>
                  <a:cs typeface="Arial" charset="0"/>
                </a:rPr>
                <a:t>Componentes clave</a:t>
              </a:r>
              <a:endParaRPr lang="es-CL" sz="1600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3810000" y="994952"/>
              <a:ext cx="2057400" cy="558291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0" bIns="0" anchor="ctr"/>
            <a:lstStyle/>
            <a:p>
              <a:pPr algn="ctr">
                <a:spcAft>
                  <a:spcPts val="1000"/>
                </a:spcAft>
              </a:pPr>
              <a:r>
                <a:rPr lang="es-CL" altLang="en-US" b="1">
                  <a:solidFill>
                    <a:srgbClr val="FFFFFF"/>
                  </a:solidFill>
                  <a:cs typeface="Arial" charset="0"/>
                </a:rPr>
                <a:t>VALORACION EN ADUANAS</a:t>
              </a:r>
              <a:endParaRPr lang="es-CL" alt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2" name="Rectangle 48"/>
            <p:cNvSpPr>
              <a:spLocks noChangeArrowheads="1"/>
            </p:cNvSpPr>
            <p:nvPr/>
          </p:nvSpPr>
          <p:spPr bwMode="auto">
            <a:xfrm>
              <a:off x="1463759" y="1676400"/>
              <a:ext cx="2193841" cy="762000"/>
            </a:xfrm>
            <a:prstGeom prst="rect">
              <a:avLst/>
            </a:prstGeom>
            <a:solidFill>
              <a:srgbClr val="FFC000"/>
            </a:solidFill>
            <a:ln w="9525" cmpd="sng">
              <a:solidFill>
                <a:srgbClr val="C0504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tIns="0" bIns="0" anchor="ctr"/>
            <a:lstStyle/>
            <a:p>
              <a:pPr>
                <a:spcAft>
                  <a:spcPts val="1000"/>
                </a:spcAft>
                <a:buFont typeface="Wingdings" pitchFamily="2" charset="2"/>
                <a:buChar char="Ø"/>
                <a:defRPr/>
              </a:pPr>
              <a:r>
                <a:rPr lang="es-CL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Herramienta de </a:t>
              </a:r>
              <a:r>
                <a:rPr lang="es-CL" sz="1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diagnóstico</a:t>
              </a:r>
              <a:endParaRPr lang="es-CL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Aft>
                  <a:spcPts val="1000"/>
                </a:spcAft>
                <a:buFont typeface="Wingdings" pitchFamily="2" charset="2"/>
                <a:buChar char="Ø"/>
                <a:defRPr/>
              </a:pPr>
              <a:r>
                <a:rPr lang="es-CL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Infraestructura para tareas de clasificación</a:t>
              </a:r>
            </a:p>
          </p:txBody>
        </p:sp>
      </p:grpSp>
      <p:cxnSp>
        <p:nvCxnSpPr>
          <p:cNvPr id="70" name="AutoShape 14"/>
          <p:cNvCxnSpPr>
            <a:cxnSpLocks noChangeShapeType="1"/>
            <a:endCxn id="12" idx="0"/>
          </p:cNvCxnSpPr>
          <p:nvPr/>
        </p:nvCxnSpPr>
        <p:spPr bwMode="auto">
          <a:xfrm flipH="1">
            <a:off x="2381770" y="2373563"/>
            <a:ext cx="57652" cy="1791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45" name="Left Brace 44"/>
          <p:cNvSpPr/>
          <p:nvPr/>
        </p:nvSpPr>
        <p:spPr>
          <a:xfrm>
            <a:off x="1219200" y="3810000"/>
            <a:ext cx="76200" cy="2743200"/>
          </a:xfrm>
          <a:prstGeom prst="leftBrac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 descr="logoDI-W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80318"/>
            <a:ext cx="4495801" cy="1215082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4" name="TextBox 53"/>
          <p:cNvSpPr txBox="1"/>
          <p:nvPr/>
        </p:nvSpPr>
        <p:spPr>
          <a:xfrm rot="20414050">
            <a:off x="423247" y="3259387"/>
            <a:ext cx="685800" cy="369332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rush Script MT" pitchFamily="66" charset="0"/>
              </a:rPr>
              <a:t>2012</a:t>
            </a:r>
            <a:endParaRPr lang="en-US" b="1" dirty="0">
              <a:latin typeface="Brush Script MT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rot="20414050">
            <a:off x="499448" y="4981882"/>
            <a:ext cx="685800" cy="369332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rush Script MT" pitchFamily="66" charset="0"/>
              </a:rPr>
              <a:t>2015</a:t>
            </a:r>
            <a:endParaRPr lang="en-US" b="1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9525" cmpd="sng">
          <a:solidFill>
            <a:srgbClr val="C0504D"/>
          </a:solidFill>
          <a:miter lim="800000"/>
          <a:headEnd/>
          <a:tailEnd/>
        </a:ln>
        <a:effectLst>
          <a:outerShdw dist="35921" dir="2700000" algn="ctr" rotWithShape="0">
            <a:srgbClr val="808080"/>
          </a:outerShdw>
        </a:effectLst>
      </a:spPr>
      <a:bodyPr tIns="0" bIns="0" anchor="ctr"/>
      <a:lstStyle>
        <a:defPPr>
          <a:spcAft>
            <a:spcPts val="1000"/>
          </a:spcAft>
          <a:buFont typeface="Arial" pitchFamily="34" charset="0"/>
          <a:buChar char="•"/>
          <a:defRPr sz="1100" i="1" dirty="0" smtClean="0">
            <a:latin typeface="Arial" pitchFamily="34" charset="0"/>
            <a:cs typeface="Arial" pitchFamily="34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Muse</dc:creator>
  <cp:lastModifiedBy>Cria</cp:lastModifiedBy>
  <cp:revision>10</cp:revision>
  <dcterms:created xsi:type="dcterms:W3CDTF">2013-09-03T17:27:01Z</dcterms:created>
  <dcterms:modified xsi:type="dcterms:W3CDTF">2013-09-05T08:18:12Z</dcterms:modified>
</cp:coreProperties>
</file>