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77"/>
  </p:notesMasterIdLst>
  <p:handoutMasterIdLst>
    <p:handoutMasterId r:id="rId78"/>
  </p:handoutMasterIdLst>
  <p:sldIdLst>
    <p:sldId id="256" r:id="rId2"/>
    <p:sldId id="257" r:id="rId3"/>
    <p:sldId id="320" r:id="rId4"/>
    <p:sldId id="321" r:id="rId5"/>
    <p:sldId id="322" r:id="rId6"/>
    <p:sldId id="323" r:id="rId7"/>
    <p:sldId id="294" r:id="rId8"/>
    <p:sldId id="295" r:id="rId9"/>
    <p:sldId id="324" r:id="rId10"/>
    <p:sldId id="260" r:id="rId11"/>
    <p:sldId id="307" r:id="rId12"/>
    <p:sldId id="297" r:id="rId13"/>
    <p:sldId id="296" r:id="rId14"/>
    <p:sldId id="298" r:id="rId15"/>
    <p:sldId id="299" r:id="rId16"/>
    <p:sldId id="336" r:id="rId17"/>
    <p:sldId id="337" r:id="rId18"/>
    <p:sldId id="300" r:id="rId19"/>
    <p:sldId id="301" r:id="rId20"/>
    <p:sldId id="261" r:id="rId21"/>
    <p:sldId id="262" r:id="rId22"/>
    <p:sldId id="263" r:id="rId23"/>
    <p:sldId id="264" r:id="rId24"/>
    <p:sldId id="265" r:id="rId25"/>
    <p:sldId id="266" r:id="rId26"/>
    <p:sldId id="267" r:id="rId27"/>
    <p:sldId id="302" r:id="rId28"/>
    <p:sldId id="325" r:id="rId29"/>
    <p:sldId id="303" r:id="rId30"/>
    <p:sldId id="326" r:id="rId31"/>
    <p:sldId id="273" r:id="rId32"/>
    <p:sldId id="270" r:id="rId33"/>
    <p:sldId id="304" r:id="rId34"/>
    <p:sldId id="269" r:id="rId35"/>
    <p:sldId id="274" r:id="rId36"/>
    <p:sldId id="328" r:id="rId37"/>
    <p:sldId id="327" r:id="rId38"/>
    <p:sldId id="329" r:id="rId39"/>
    <p:sldId id="330" r:id="rId40"/>
    <p:sldId id="331" r:id="rId41"/>
    <p:sldId id="332" r:id="rId42"/>
    <p:sldId id="339" r:id="rId43"/>
    <p:sldId id="333" r:id="rId44"/>
    <p:sldId id="275" r:id="rId45"/>
    <p:sldId id="276" r:id="rId46"/>
    <p:sldId id="277" r:id="rId47"/>
    <p:sldId id="335" r:id="rId48"/>
    <p:sldId id="278" r:id="rId49"/>
    <p:sldId id="305" r:id="rId50"/>
    <p:sldId id="279" r:id="rId51"/>
    <p:sldId id="280" r:id="rId52"/>
    <p:sldId id="306" r:id="rId53"/>
    <p:sldId id="281" r:id="rId54"/>
    <p:sldId id="309" r:id="rId55"/>
    <p:sldId id="310" r:id="rId56"/>
    <p:sldId id="282" r:id="rId57"/>
    <p:sldId id="311" r:id="rId58"/>
    <p:sldId id="283" r:id="rId59"/>
    <p:sldId id="284" r:id="rId60"/>
    <p:sldId id="285" r:id="rId61"/>
    <p:sldId id="286" r:id="rId62"/>
    <p:sldId id="287" r:id="rId63"/>
    <p:sldId id="288" r:id="rId64"/>
    <p:sldId id="314" r:id="rId65"/>
    <p:sldId id="289" r:id="rId66"/>
    <p:sldId id="312" r:id="rId67"/>
    <p:sldId id="290" r:id="rId68"/>
    <p:sldId id="315" r:id="rId69"/>
    <p:sldId id="291" r:id="rId70"/>
    <p:sldId id="316" r:id="rId71"/>
    <p:sldId id="292" r:id="rId72"/>
    <p:sldId id="317" r:id="rId73"/>
    <p:sldId id="293" r:id="rId74"/>
    <p:sldId id="318" r:id="rId75"/>
    <p:sldId id="338" r:id="rId7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F81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714" autoAdjust="0"/>
  </p:normalViewPr>
  <p:slideViewPr>
    <p:cSldViewPr>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notesViewPr>
    <p:cSldViewPr>
      <p:cViewPr varScale="1">
        <p:scale>
          <a:sx n="67" d="100"/>
          <a:sy n="67" d="100"/>
        </p:scale>
        <p:origin x="-2784"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4DCFD5-DD02-418B-91C1-02D02A92E4FB}" type="doc">
      <dgm:prSet loTypeId="urn:microsoft.com/office/officeart/2005/8/layout/hierarchy5" loCatId="hierarchy" qsTypeId="urn:microsoft.com/office/officeart/2005/8/quickstyle/simple1" qsCatId="simple" csTypeId="urn:microsoft.com/office/officeart/2005/8/colors/colorful4" csCatId="colorful" phldr="1"/>
      <dgm:spPr/>
      <dgm:t>
        <a:bodyPr/>
        <a:lstStyle/>
        <a:p>
          <a:endParaRPr lang="es-CO"/>
        </a:p>
      </dgm:t>
    </dgm:pt>
    <dgm:pt modelId="{3FD28F55-F1C4-42B8-8C72-9E15F0D79B44}">
      <dgm:prSet phldrT="[Texto]" custT="1"/>
      <dgm:spPr/>
      <dgm:t>
        <a:bodyPr/>
        <a:lstStyle/>
        <a:p>
          <a:r>
            <a:rPr lang="es-CO" sz="1800" dirty="0" smtClean="0"/>
            <a:t>Las funciones actuales de las aduanas</a:t>
          </a:r>
          <a:endParaRPr lang="es-CO" sz="1800" dirty="0"/>
        </a:p>
      </dgm:t>
    </dgm:pt>
    <dgm:pt modelId="{B1BD1364-BBA8-4C58-BD08-4D1B0179B7B8}" type="parTrans" cxnId="{9A02419C-8216-404A-8A37-ED596D2E0B46}">
      <dgm:prSet/>
      <dgm:spPr/>
      <dgm:t>
        <a:bodyPr/>
        <a:lstStyle/>
        <a:p>
          <a:endParaRPr lang="es-CO"/>
        </a:p>
      </dgm:t>
    </dgm:pt>
    <dgm:pt modelId="{8309CA7E-843D-49D6-8B24-F8DEDDC5B9D6}" type="sibTrans" cxnId="{9A02419C-8216-404A-8A37-ED596D2E0B46}">
      <dgm:prSet/>
      <dgm:spPr/>
      <dgm:t>
        <a:bodyPr/>
        <a:lstStyle/>
        <a:p>
          <a:endParaRPr lang="es-CO"/>
        </a:p>
      </dgm:t>
    </dgm:pt>
    <dgm:pt modelId="{BC1FEB47-6A0A-4839-8520-6B1AD0A94D43}">
      <dgm:prSet phldrT="[Texto]" custT="1"/>
      <dgm:spPr/>
      <dgm:t>
        <a:bodyPr/>
        <a:lstStyle/>
        <a:p>
          <a:r>
            <a:rPr lang="es-CO" sz="1800" dirty="0" smtClean="0"/>
            <a:t>Recaudo o fiscal</a:t>
          </a:r>
          <a:endParaRPr lang="es-CO" sz="1800" dirty="0"/>
        </a:p>
      </dgm:t>
    </dgm:pt>
    <dgm:pt modelId="{1AB51755-815D-44ED-B27F-03F1336705A1}" type="parTrans" cxnId="{EA06D514-A8C5-4546-9B4C-11891E693009}">
      <dgm:prSet/>
      <dgm:spPr/>
      <dgm:t>
        <a:bodyPr/>
        <a:lstStyle/>
        <a:p>
          <a:endParaRPr lang="es-CO"/>
        </a:p>
      </dgm:t>
    </dgm:pt>
    <dgm:pt modelId="{CAC85847-5BFC-488D-AA83-B1F9AA0E46E0}" type="sibTrans" cxnId="{EA06D514-A8C5-4546-9B4C-11891E693009}">
      <dgm:prSet/>
      <dgm:spPr/>
      <dgm:t>
        <a:bodyPr/>
        <a:lstStyle/>
        <a:p>
          <a:endParaRPr lang="es-CO"/>
        </a:p>
      </dgm:t>
    </dgm:pt>
    <dgm:pt modelId="{1754CBEF-F6F7-4DD3-AE6E-83487078A46B}">
      <dgm:prSet phldrT="[Texto]" custT="1"/>
      <dgm:spPr/>
      <dgm:t>
        <a:bodyPr/>
        <a:lstStyle/>
        <a:p>
          <a:pPr algn="ctr"/>
          <a:r>
            <a:rPr lang="es-CO" sz="1000" dirty="0" smtClean="0">
              <a:solidFill>
                <a:schemeClr val="tx1"/>
              </a:solidFill>
            </a:rPr>
            <a:t>Fines tributarios</a:t>
          </a:r>
          <a:endParaRPr lang="es-CO" sz="1000" dirty="0">
            <a:solidFill>
              <a:schemeClr val="tx1"/>
            </a:solidFill>
          </a:endParaRPr>
        </a:p>
      </dgm:t>
    </dgm:pt>
    <dgm:pt modelId="{0CBE5AB5-0B23-4C0F-977B-AE35031412CF}" type="parTrans" cxnId="{D82750D6-55F6-4C90-86A9-80DD0611AF98}">
      <dgm:prSet/>
      <dgm:spPr/>
      <dgm:t>
        <a:bodyPr/>
        <a:lstStyle/>
        <a:p>
          <a:endParaRPr lang="es-CO"/>
        </a:p>
      </dgm:t>
    </dgm:pt>
    <dgm:pt modelId="{F7C174D5-3011-4ECB-9B22-B81EE15E0ECA}" type="sibTrans" cxnId="{D82750D6-55F6-4C90-86A9-80DD0611AF98}">
      <dgm:prSet/>
      <dgm:spPr/>
      <dgm:t>
        <a:bodyPr/>
        <a:lstStyle/>
        <a:p>
          <a:endParaRPr lang="es-CO"/>
        </a:p>
      </dgm:t>
    </dgm:pt>
    <dgm:pt modelId="{80E8ECFB-643C-4060-94C4-BCDC99ED068B}">
      <dgm:prSet phldrT="[Texto]" custT="1"/>
      <dgm:spPr/>
      <dgm:t>
        <a:bodyPr/>
        <a:lstStyle/>
        <a:p>
          <a:pPr algn="just"/>
          <a:r>
            <a:rPr lang="es-CO" sz="1000" dirty="0" smtClean="0">
              <a:solidFill>
                <a:schemeClr val="tx1"/>
              </a:solidFill>
            </a:rPr>
            <a:t>Fines extrafiscales  tales como impedir </a:t>
          </a:r>
          <a:r>
            <a:rPr lang="es-CO" sz="1000" b="1" dirty="0" smtClean="0">
              <a:solidFill>
                <a:srgbClr val="0000FF"/>
              </a:solidFill>
            </a:rPr>
            <a:t>con aranceles o “medidas similares” </a:t>
          </a:r>
          <a:r>
            <a:rPr lang="es-CO" sz="1000" dirty="0" smtClean="0">
              <a:solidFill>
                <a:schemeClr val="tx1"/>
              </a:solidFill>
            </a:rPr>
            <a:t>el ingreso de mercancia que compita con la nacional</a:t>
          </a:r>
          <a:endParaRPr lang="es-CO" sz="1000" dirty="0">
            <a:solidFill>
              <a:schemeClr val="tx1"/>
            </a:solidFill>
          </a:endParaRPr>
        </a:p>
      </dgm:t>
    </dgm:pt>
    <dgm:pt modelId="{870C7105-9E7F-4138-8848-928DFF44F8A7}" type="parTrans" cxnId="{D3FE5297-21F8-49CB-8B72-DA3B4D5531E5}">
      <dgm:prSet/>
      <dgm:spPr/>
      <dgm:t>
        <a:bodyPr/>
        <a:lstStyle/>
        <a:p>
          <a:endParaRPr lang="es-CO"/>
        </a:p>
      </dgm:t>
    </dgm:pt>
    <dgm:pt modelId="{F35F7FA1-BC83-4FCF-BE2B-845224492E92}" type="sibTrans" cxnId="{D3FE5297-21F8-49CB-8B72-DA3B4D5531E5}">
      <dgm:prSet/>
      <dgm:spPr/>
      <dgm:t>
        <a:bodyPr/>
        <a:lstStyle/>
        <a:p>
          <a:endParaRPr lang="es-CO"/>
        </a:p>
      </dgm:t>
    </dgm:pt>
    <dgm:pt modelId="{2251ED65-EC5F-46AB-96F2-83507E1EC66F}">
      <dgm:prSet phldrT="[Texto]" custT="1"/>
      <dgm:spPr/>
      <dgm:t>
        <a:bodyPr/>
        <a:lstStyle/>
        <a:p>
          <a:pPr algn="ctr"/>
          <a:r>
            <a:rPr lang="es-ES_tradnl" sz="1400" dirty="0" smtClean="0"/>
            <a:t>Control: </a:t>
          </a:r>
        </a:p>
        <a:p>
          <a:pPr algn="ctr"/>
          <a:r>
            <a:rPr lang="es-ES_tradnl" sz="1400" dirty="0" smtClean="0"/>
            <a:t>Contener el ingreso de aquella mercancía que pueda resultar perjudicial</a:t>
          </a:r>
          <a:endParaRPr lang="es-CO" sz="1400" dirty="0"/>
        </a:p>
      </dgm:t>
    </dgm:pt>
    <dgm:pt modelId="{302F83BE-2D2A-4099-B321-936C54DC2F21}" type="parTrans" cxnId="{CECDED67-929E-4CAA-AB6A-A18399DE9E9D}">
      <dgm:prSet/>
      <dgm:spPr/>
      <dgm:t>
        <a:bodyPr/>
        <a:lstStyle/>
        <a:p>
          <a:endParaRPr lang="es-CO"/>
        </a:p>
      </dgm:t>
    </dgm:pt>
    <dgm:pt modelId="{8B0B2995-1E81-497F-91C7-80068DF93F8E}" type="sibTrans" cxnId="{CECDED67-929E-4CAA-AB6A-A18399DE9E9D}">
      <dgm:prSet/>
      <dgm:spPr/>
      <dgm:t>
        <a:bodyPr/>
        <a:lstStyle/>
        <a:p>
          <a:endParaRPr lang="es-CO"/>
        </a:p>
      </dgm:t>
    </dgm:pt>
    <dgm:pt modelId="{BB881FF8-235D-4137-89F3-F108AA008CE9}">
      <dgm:prSet phldrT="[Texto]" custT="1"/>
      <dgm:spPr/>
      <dgm:t>
        <a:bodyPr/>
        <a:lstStyle/>
        <a:p>
          <a:pPr algn="just"/>
          <a:r>
            <a:rPr lang="es-CO" sz="1000" dirty="0" smtClean="0">
              <a:solidFill>
                <a:schemeClr val="tx1"/>
              </a:solidFill>
            </a:rPr>
            <a:t>Restricciones a las importaciones / exportaciones por temas sociales, sanitarios, ambientales y de política comercial.</a:t>
          </a:r>
          <a:endParaRPr lang="es-CO" sz="1000" dirty="0">
            <a:solidFill>
              <a:schemeClr val="tx1"/>
            </a:solidFill>
          </a:endParaRPr>
        </a:p>
      </dgm:t>
    </dgm:pt>
    <dgm:pt modelId="{2624CCEB-58BC-42C5-B4C1-A72DF7368109}" type="parTrans" cxnId="{BAEAC037-1A29-4102-B373-BE1444733684}">
      <dgm:prSet/>
      <dgm:spPr/>
      <dgm:t>
        <a:bodyPr/>
        <a:lstStyle/>
        <a:p>
          <a:endParaRPr lang="es-CO"/>
        </a:p>
      </dgm:t>
    </dgm:pt>
    <dgm:pt modelId="{5B473915-86A7-4079-8102-9A006B2937BD}" type="sibTrans" cxnId="{BAEAC037-1A29-4102-B373-BE1444733684}">
      <dgm:prSet/>
      <dgm:spPr/>
      <dgm:t>
        <a:bodyPr/>
        <a:lstStyle/>
        <a:p>
          <a:endParaRPr lang="es-CO"/>
        </a:p>
      </dgm:t>
    </dgm:pt>
    <dgm:pt modelId="{DC444581-6DE7-4E91-968C-2A5B60DD90DF}">
      <dgm:prSet phldrT="[Texto]"/>
      <dgm:spPr/>
      <dgm:t>
        <a:bodyPr/>
        <a:lstStyle/>
        <a:p>
          <a:r>
            <a:rPr lang="es-CO" dirty="0" smtClean="0"/>
            <a:t>Funciones tradicionales</a:t>
          </a:r>
          <a:endParaRPr lang="es-CO" dirty="0"/>
        </a:p>
      </dgm:t>
    </dgm:pt>
    <dgm:pt modelId="{F4B5D697-0D68-4BBA-9C8E-4BE8B6BF90AE}" type="parTrans" cxnId="{AD0184C3-277E-40CD-8558-99CFC6D4D42A}">
      <dgm:prSet/>
      <dgm:spPr/>
      <dgm:t>
        <a:bodyPr/>
        <a:lstStyle/>
        <a:p>
          <a:endParaRPr lang="es-CO"/>
        </a:p>
      </dgm:t>
    </dgm:pt>
    <dgm:pt modelId="{CA262FA0-BA87-4212-B132-24767436F317}" type="sibTrans" cxnId="{AD0184C3-277E-40CD-8558-99CFC6D4D42A}">
      <dgm:prSet/>
      <dgm:spPr/>
      <dgm:t>
        <a:bodyPr/>
        <a:lstStyle/>
        <a:p>
          <a:endParaRPr lang="es-CO"/>
        </a:p>
      </dgm:t>
    </dgm:pt>
    <dgm:pt modelId="{08817CB2-04D9-47DB-88E9-8C34059F39F9}">
      <dgm:prSet phldrT="[Texto]"/>
      <dgm:spPr/>
      <dgm:t>
        <a:bodyPr/>
        <a:lstStyle/>
        <a:p>
          <a:r>
            <a:rPr lang="es-CO" dirty="0" smtClean="0"/>
            <a:t>Funciones actuales</a:t>
          </a:r>
          <a:endParaRPr lang="es-CO" dirty="0"/>
        </a:p>
      </dgm:t>
    </dgm:pt>
    <dgm:pt modelId="{E445DE07-4953-4008-9196-5FE3A9969E85}" type="parTrans" cxnId="{5A2B586C-A216-4BE5-9D6C-193BC86C18BE}">
      <dgm:prSet/>
      <dgm:spPr/>
      <dgm:t>
        <a:bodyPr/>
        <a:lstStyle/>
        <a:p>
          <a:endParaRPr lang="es-CO"/>
        </a:p>
      </dgm:t>
    </dgm:pt>
    <dgm:pt modelId="{EFB4D55F-D05E-4D4B-9DA0-B909A2DAD19E}" type="sibTrans" cxnId="{5A2B586C-A216-4BE5-9D6C-193BC86C18BE}">
      <dgm:prSet/>
      <dgm:spPr/>
      <dgm:t>
        <a:bodyPr/>
        <a:lstStyle/>
        <a:p>
          <a:endParaRPr lang="es-CO"/>
        </a:p>
      </dgm:t>
    </dgm:pt>
    <dgm:pt modelId="{7F3AEA5D-54FC-4EBD-8D23-15873302DC76}">
      <dgm:prSet phldrT="[Texto]"/>
      <dgm:spPr/>
      <dgm:t>
        <a:bodyPr/>
        <a:lstStyle/>
        <a:p>
          <a:r>
            <a:rPr lang="es-CO" dirty="0" smtClean="0"/>
            <a:t> </a:t>
          </a:r>
          <a:endParaRPr lang="es-CO" dirty="0"/>
        </a:p>
      </dgm:t>
    </dgm:pt>
    <dgm:pt modelId="{BD89C416-B277-40F0-99A6-BA57C309D686}" type="sibTrans" cxnId="{97B1954B-6DC6-4A21-9AD3-C3FFC676B746}">
      <dgm:prSet/>
      <dgm:spPr/>
      <dgm:t>
        <a:bodyPr/>
        <a:lstStyle/>
        <a:p>
          <a:endParaRPr lang="es-CO"/>
        </a:p>
      </dgm:t>
    </dgm:pt>
    <dgm:pt modelId="{A2C84947-9C5E-4266-B9B4-B8E6388E9B1C}" type="parTrans" cxnId="{97B1954B-6DC6-4A21-9AD3-C3FFC676B746}">
      <dgm:prSet/>
      <dgm:spPr/>
      <dgm:t>
        <a:bodyPr/>
        <a:lstStyle/>
        <a:p>
          <a:endParaRPr lang="es-CO"/>
        </a:p>
      </dgm:t>
    </dgm:pt>
    <dgm:pt modelId="{98D210D6-AF07-438F-ADCD-F407DE286430}">
      <dgm:prSet phldrT="[Texto]" custT="1"/>
      <dgm:spPr/>
      <dgm:t>
        <a:bodyPr/>
        <a:lstStyle/>
        <a:p>
          <a:pPr algn="ctr"/>
          <a:r>
            <a:rPr lang="es-CO" sz="1000" dirty="0" smtClean="0">
              <a:solidFill>
                <a:schemeClr val="tx1"/>
              </a:solidFill>
            </a:rPr>
            <a:t>Seguridad contra el terrorismo y el crimen organizado</a:t>
          </a:r>
          <a:endParaRPr lang="es-CO" sz="1000" dirty="0">
            <a:solidFill>
              <a:schemeClr val="tx1"/>
            </a:solidFill>
          </a:endParaRPr>
        </a:p>
      </dgm:t>
    </dgm:pt>
    <dgm:pt modelId="{58B8588C-A358-4328-A3AB-1A89D1949D78}" type="parTrans" cxnId="{448264A2-0150-46E8-B476-52DC84CF95D1}">
      <dgm:prSet/>
      <dgm:spPr/>
      <dgm:t>
        <a:bodyPr/>
        <a:lstStyle/>
        <a:p>
          <a:endParaRPr lang="es-CO"/>
        </a:p>
      </dgm:t>
    </dgm:pt>
    <dgm:pt modelId="{C31C6914-0081-4B02-87D6-943275CE9A1B}" type="sibTrans" cxnId="{448264A2-0150-46E8-B476-52DC84CF95D1}">
      <dgm:prSet/>
      <dgm:spPr/>
      <dgm:t>
        <a:bodyPr/>
        <a:lstStyle/>
        <a:p>
          <a:endParaRPr lang="es-CO"/>
        </a:p>
      </dgm:t>
    </dgm:pt>
    <dgm:pt modelId="{3F871AB9-C7CF-48FC-ABA6-749792969926}">
      <dgm:prSet phldrT="[Texto]" custT="1"/>
      <dgm:spPr/>
      <dgm:t>
        <a:bodyPr/>
        <a:lstStyle/>
        <a:p>
          <a:pPr algn="ctr"/>
          <a:r>
            <a:rPr lang="es-CO" sz="1000" dirty="0" smtClean="0">
              <a:solidFill>
                <a:schemeClr val="tx1"/>
              </a:solidFill>
            </a:rPr>
            <a:t>Protección de la propiedad intelectual</a:t>
          </a:r>
          <a:endParaRPr lang="es-CO" sz="1000" dirty="0">
            <a:solidFill>
              <a:schemeClr val="tx1"/>
            </a:solidFill>
          </a:endParaRPr>
        </a:p>
      </dgm:t>
    </dgm:pt>
    <dgm:pt modelId="{FB4A8787-C7A7-479B-8B18-5E8BEE48B8A6}" type="parTrans" cxnId="{56BE29BF-CE8A-4954-8C0F-BAD118BDACD9}">
      <dgm:prSet/>
      <dgm:spPr/>
      <dgm:t>
        <a:bodyPr/>
        <a:lstStyle/>
        <a:p>
          <a:endParaRPr lang="es-CO"/>
        </a:p>
      </dgm:t>
    </dgm:pt>
    <dgm:pt modelId="{44E1D96A-3633-4AF7-BE39-202F05400FA5}" type="sibTrans" cxnId="{56BE29BF-CE8A-4954-8C0F-BAD118BDACD9}">
      <dgm:prSet/>
      <dgm:spPr/>
      <dgm:t>
        <a:bodyPr/>
        <a:lstStyle/>
        <a:p>
          <a:endParaRPr lang="es-CO"/>
        </a:p>
      </dgm:t>
    </dgm:pt>
    <dgm:pt modelId="{2D10F197-31B9-4485-9731-5D1B6531D266}">
      <dgm:prSet phldrT="[Texto]" custT="1"/>
      <dgm:spPr/>
      <dgm:t>
        <a:bodyPr/>
        <a:lstStyle/>
        <a:p>
          <a:pPr algn="ctr"/>
          <a:r>
            <a:rPr lang="es-CO" sz="1000" dirty="0" smtClean="0">
              <a:solidFill>
                <a:schemeClr val="tx1"/>
              </a:solidFill>
            </a:rPr>
            <a:t>Protección del medio ambiente</a:t>
          </a:r>
          <a:endParaRPr lang="es-CO" sz="1000" dirty="0">
            <a:solidFill>
              <a:schemeClr val="tx1"/>
            </a:solidFill>
          </a:endParaRPr>
        </a:p>
      </dgm:t>
    </dgm:pt>
    <dgm:pt modelId="{FC43D103-AF3F-4AAF-A9B4-00443E115375}" type="parTrans" cxnId="{4C199F24-6F2E-455A-BB34-4DC3B26FBE68}">
      <dgm:prSet/>
      <dgm:spPr/>
      <dgm:t>
        <a:bodyPr/>
        <a:lstStyle/>
        <a:p>
          <a:endParaRPr lang="es-CO"/>
        </a:p>
      </dgm:t>
    </dgm:pt>
    <dgm:pt modelId="{9A23CBBD-B88B-4C31-83CC-C036FFE6DCDF}" type="sibTrans" cxnId="{4C199F24-6F2E-455A-BB34-4DC3B26FBE68}">
      <dgm:prSet/>
      <dgm:spPr/>
      <dgm:t>
        <a:bodyPr/>
        <a:lstStyle/>
        <a:p>
          <a:endParaRPr lang="es-CO"/>
        </a:p>
      </dgm:t>
    </dgm:pt>
    <dgm:pt modelId="{EBBB1C1B-FA93-47E9-9E99-D607A1F1A397}" type="pres">
      <dgm:prSet presAssocID="{8F4DCFD5-DD02-418B-91C1-02D02A92E4FB}" presName="mainComposite" presStyleCnt="0">
        <dgm:presLayoutVars>
          <dgm:chPref val="1"/>
          <dgm:dir/>
          <dgm:animOne val="branch"/>
          <dgm:animLvl val="lvl"/>
          <dgm:resizeHandles val="exact"/>
        </dgm:presLayoutVars>
      </dgm:prSet>
      <dgm:spPr/>
      <dgm:t>
        <a:bodyPr/>
        <a:lstStyle/>
        <a:p>
          <a:endParaRPr lang="es-CO"/>
        </a:p>
      </dgm:t>
    </dgm:pt>
    <dgm:pt modelId="{32F5C31E-2065-4AF3-B9FD-235CCCA0FFBC}" type="pres">
      <dgm:prSet presAssocID="{8F4DCFD5-DD02-418B-91C1-02D02A92E4FB}" presName="hierFlow" presStyleCnt="0"/>
      <dgm:spPr/>
    </dgm:pt>
    <dgm:pt modelId="{39F48EB9-817E-4BA6-BC28-E79DA9CB54A0}" type="pres">
      <dgm:prSet presAssocID="{8F4DCFD5-DD02-418B-91C1-02D02A92E4FB}" presName="firstBuf" presStyleCnt="0"/>
      <dgm:spPr/>
    </dgm:pt>
    <dgm:pt modelId="{5C6C277C-455F-4DBD-81B8-CD31DF1F799F}" type="pres">
      <dgm:prSet presAssocID="{8F4DCFD5-DD02-418B-91C1-02D02A92E4FB}" presName="hierChild1" presStyleCnt="0">
        <dgm:presLayoutVars>
          <dgm:chPref val="1"/>
          <dgm:animOne val="branch"/>
          <dgm:animLvl val="lvl"/>
        </dgm:presLayoutVars>
      </dgm:prSet>
      <dgm:spPr/>
    </dgm:pt>
    <dgm:pt modelId="{3C3309D6-14E5-4659-9CDF-7E53B512A626}" type="pres">
      <dgm:prSet presAssocID="{3FD28F55-F1C4-42B8-8C72-9E15F0D79B44}" presName="Name17" presStyleCnt="0"/>
      <dgm:spPr/>
    </dgm:pt>
    <dgm:pt modelId="{65AF9DDA-1B6E-4AF1-BED5-054DE4D11864}" type="pres">
      <dgm:prSet presAssocID="{3FD28F55-F1C4-42B8-8C72-9E15F0D79B44}" presName="level1Shape" presStyleLbl="node0" presStyleIdx="0" presStyleCnt="1" custScaleX="124045" custScaleY="281680" custLinFactNeighborX="-3957" custLinFactNeighborY="-18733">
        <dgm:presLayoutVars>
          <dgm:chPref val="3"/>
        </dgm:presLayoutVars>
      </dgm:prSet>
      <dgm:spPr/>
      <dgm:t>
        <a:bodyPr/>
        <a:lstStyle/>
        <a:p>
          <a:endParaRPr lang="es-CO"/>
        </a:p>
      </dgm:t>
    </dgm:pt>
    <dgm:pt modelId="{23A2C507-DAC5-4E82-8394-A2C6D8E957C7}" type="pres">
      <dgm:prSet presAssocID="{3FD28F55-F1C4-42B8-8C72-9E15F0D79B44}" presName="hierChild2" presStyleCnt="0"/>
      <dgm:spPr/>
    </dgm:pt>
    <dgm:pt modelId="{17FB0CF9-119C-4B4B-9729-52B4F5ED35CD}" type="pres">
      <dgm:prSet presAssocID="{1AB51755-815D-44ED-B27F-03F1336705A1}" presName="Name25" presStyleLbl="parChTrans1D2" presStyleIdx="0" presStyleCnt="2"/>
      <dgm:spPr/>
      <dgm:t>
        <a:bodyPr/>
        <a:lstStyle/>
        <a:p>
          <a:endParaRPr lang="es-CO"/>
        </a:p>
      </dgm:t>
    </dgm:pt>
    <dgm:pt modelId="{90406479-2D74-46EA-AC34-2E27F3B204C4}" type="pres">
      <dgm:prSet presAssocID="{1AB51755-815D-44ED-B27F-03F1336705A1}" presName="connTx" presStyleLbl="parChTrans1D2" presStyleIdx="0" presStyleCnt="2"/>
      <dgm:spPr/>
      <dgm:t>
        <a:bodyPr/>
        <a:lstStyle/>
        <a:p>
          <a:endParaRPr lang="es-CO"/>
        </a:p>
      </dgm:t>
    </dgm:pt>
    <dgm:pt modelId="{2BA4FE77-4E38-4420-A0DB-3B7CAF6644E5}" type="pres">
      <dgm:prSet presAssocID="{BC1FEB47-6A0A-4839-8520-6B1AD0A94D43}" presName="Name30" presStyleCnt="0"/>
      <dgm:spPr/>
    </dgm:pt>
    <dgm:pt modelId="{4AD8B3C5-F7AC-4A64-B597-DFAB25F8D5D9}" type="pres">
      <dgm:prSet presAssocID="{BC1FEB47-6A0A-4839-8520-6B1AD0A94D43}" presName="level2Shape" presStyleLbl="node2" presStyleIdx="0" presStyleCnt="2" custScaleX="125925" custScaleY="133316" custLinFactNeighborX="-5849" custLinFactNeighborY="-54134"/>
      <dgm:spPr/>
      <dgm:t>
        <a:bodyPr/>
        <a:lstStyle/>
        <a:p>
          <a:endParaRPr lang="es-CO"/>
        </a:p>
      </dgm:t>
    </dgm:pt>
    <dgm:pt modelId="{51771137-F474-4A7A-9CA5-209EA70185A0}" type="pres">
      <dgm:prSet presAssocID="{BC1FEB47-6A0A-4839-8520-6B1AD0A94D43}" presName="hierChild3" presStyleCnt="0"/>
      <dgm:spPr/>
    </dgm:pt>
    <dgm:pt modelId="{BB109CFB-29B6-4EF7-9AD1-C16AA9E9B7DB}" type="pres">
      <dgm:prSet presAssocID="{0CBE5AB5-0B23-4C0F-977B-AE35031412CF}" presName="Name25" presStyleLbl="parChTrans1D3" presStyleIdx="0" presStyleCnt="6"/>
      <dgm:spPr/>
      <dgm:t>
        <a:bodyPr/>
        <a:lstStyle/>
        <a:p>
          <a:endParaRPr lang="es-CO"/>
        </a:p>
      </dgm:t>
    </dgm:pt>
    <dgm:pt modelId="{6AEC4545-C66E-4A1A-B952-11805DEB2D52}" type="pres">
      <dgm:prSet presAssocID="{0CBE5AB5-0B23-4C0F-977B-AE35031412CF}" presName="connTx" presStyleLbl="parChTrans1D3" presStyleIdx="0" presStyleCnt="6"/>
      <dgm:spPr/>
      <dgm:t>
        <a:bodyPr/>
        <a:lstStyle/>
        <a:p>
          <a:endParaRPr lang="es-CO"/>
        </a:p>
      </dgm:t>
    </dgm:pt>
    <dgm:pt modelId="{3206641D-0922-40E9-B42B-0169B24D85E9}" type="pres">
      <dgm:prSet presAssocID="{1754CBEF-F6F7-4DD3-AE6E-83487078A46B}" presName="Name30" presStyleCnt="0"/>
      <dgm:spPr/>
    </dgm:pt>
    <dgm:pt modelId="{A0F19468-FE66-4645-8C73-6CAEE8C0746C}" type="pres">
      <dgm:prSet presAssocID="{1754CBEF-F6F7-4DD3-AE6E-83487078A46B}" presName="level2Shape" presStyleLbl="node3" presStyleIdx="0" presStyleCnt="6" custScaleX="127644" custLinFactX="9626" custLinFactNeighborX="100000" custLinFactNeighborY="-59189"/>
      <dgm:spPr/>
      <dgm:t>
        <a:bodyPr/>
        <a:lstStyle/>
        <a:p>
          <a:endParaRPr lang="es-CO"/>
        </a:p>
      </dgm:t>
    </dgm:pt>
    <dgm:pt modelId="{F8A636A7-96BA-446B-9DF3-EA053658CD9C}" type="pres">
      <dgm:prSet presAssocID="{1754CBEF-F6F7-4DD3-AE6E-83487078A46B}" presName="hierChild3" presStyleCnt="0"/>
      <dgm:spPr/>
    </dgm:pt>
    <dgm:pt modelId="{81AA58DC-60E4-49AE-A104-1F6F6004DD9A}" type="pres">
      <dgm:prSet presAssocID="{870C7105-9E7F-4138-8848-928DFF44F8A7}" presName="Name25" presStyleLbl="parChTrans1D3" presStyleIdx="1" presStyleCnt="6"/>
      <dgm:spPr/>
      <dgm:t>
        <a:bodyPr/>
        <a:lstStyle/>
        <a:p>
          <a:endParaRPr lang="es-CO"/>
        </a:p>
      </dgm:t>
    </dgm:pt>
    <dgm:pt modelId="{1ECF4E72-2FB9-436C-9974-CB7D0BF09E9F}" type="pres">
      <dgm:prSet presAssocID="{870C7105-9E7F-4138-8848-928DFF44F8A7}" presName="connTx" presStyleLbl="parChTrans1D3" presStyleIdx="1" presStyleCnt="6"/>
      <dgm:spPr/>
      <dgm:t>
        <a:bodyPr/>
        <a:lstStyle/>
        <a:p>
          <a:endParaRPr lang="es-CO"/>
        </a:p>
      </dgm:t>
    </dgm:pt>
    <dgm:pt modelId="{B49DE5F5-3F71-43D3-8162-514404487F0D}" type="pres">
      <dgm:prSet presAssocID="{80E8ECFB-643C-4060-94C4-BCDC99ED068B}" presName="Name30" presStyleCnt="0"/>
      <dgm:spPr/>
    </dgm:pt>
    <dgm:pt modelId="{0FDB53FD-B208-4E4C-BA44-6E06028013D6}" type="pres">
      <dgm:prSet presAssocID="{80E8ECFB-643C-4060-94C4-BCDC99ED068B}" presName="level2Shape" presStyleLbl="node3" presStyleIdx="1" presStyleCnt="6" custScaleX="346491" custScaleY="91116" custLinFactNeighborX="21563" custLinFactNeighborY="-32947"/>
      <dgm:spPr/>
      <dgm:t>
        <a:bodyPr/>
        <a:lstStyle/>
        <a:p>
          <a:endParaRPr lang="es-CO"/>
        </a:p>
      </dgm:t>
    </dgm:pt>
    <dgm:pt modelId="{5819CD30-FB89-4BCC-9CB8-8B0C472C7E15}" type="pres">
      <dgm:prSet presAssocID="{80E8ECFB-643C-4060-94C4-BCDC99ED068B}" presName="hierChild3" presStyleCnt="0"/>
      <dgm:spPr/>
    </dgm:pt>
    <dgm:pt modelId="{8BD61DF8-40A0-46AD-8B89-535935BADD14}" type="pres">
      <dgm:prSet presAssocID="{302F83BE-2D2A-4099-B321-936C54DC2F21}" presName="Name25" presStyleLbl="parChTrans1D2" presStyleIdx="1" presStyleCnt="2"/>
      <dgm:spPr/>
      <dgm:t>
        <a:bodyPr/>
        <a:lstStyle/>
        <a:p>
          <a:endParaRPr lang="es-CO"/>
        </a:p>
      </dgm:t>
    </dgm:pt>
    <dgm:pt modelId="{0EA19FDF-2ADA-42A8-900A-51D00DD3A0D1}" type="pres">
      <dgm:prSet presAssocID="{302F83BE-2D2A-4099-B321-936C54DC2F21}" presName="connTx" presStyleLbl="parChTrans1D2" presStyleIdx="1" presStyleCnt="2"/>
      <dgm:spPr/>
      <dgm:t>
        <a:bodyPr/>
        <a:lstStyle/>
        <a:p>
          <a:endParaRPr lang="es-CO"/>
        </a:p>
      </dgm:t>
    </dgm:pt>
    <dgm:pt modelId="{C45C11F9-7D1E-4218-8D10-A54AD00FBAAF}" type="pres">
      <dgm:prSet presAssocID="{2251ED65-EC5F-46AB-96F2-83507E1EC66F}" presName="Name30" presStyleCnt="0"/>
      <dgm:spPr/>
    </dgm:pt>
    <dgm:pt modelId="{4EEF1280-76D6-47A6-A51F-77D468A49D33}" type="pres">
      <dgm:prSet presAssocID="{2251ED65-EC5F-46AB-96F2-83507E1EC66F}" presName="level2Shape" presStyleLbl="node2" presStyleIdx="1" presStyleCnt="2" custScaleX="151849" custScaleY="330364" custLinFactNeighborX="-12086" custLinFactNeighborY="15458"/>
      <dgm:spPr/>
      <dgm:t>
        <a:bodyPr/>
        <a:lstStyle/>
        <a:p>
          <a:endParaRPr lang="es-CO"/>
        </a:p>
      </dgm:t>
    </dgm:pt>
    <dgm:pt modelId="{E8343F10-AE34-4BFC-9FA5-8D8031F09264}" type="pres">
      <dgm:prSet presAssocID="{2251ED65-EC5F-46AB-96F2-83507E1EC66F}" presName="hierChild3" presStyleCnt="0"/>
      <dgm:spPr/>
    </dgm:pt>
    <dgm:pt modelId="{7DD7BCF9-8F7C-40AC-8493-D2B94F822964}" type="pres">
      <dgm:prSet presAssocID="{2624CCEB-58BC-42C5-B4C1-A72DF7368109}" presName="Name25" presStyleLbl="parChTrans1D3" presStyleIdx="2" presStyleCnt="6"/>
      <dgm:spPr/>
      <dgm:t>
        <a:bodyPr/>
        <a:lstStyle/>
        <a:p>
          <a:endParaRPr lang="es-CO"/>
        </a:p>
      </dgm:t>
    </dgm:pt>
    <dgm:pt modelId="{2C81C252-8C31-42E7-BB7F-2A42072D4345}" type="pres">
      <dgm:prSet presAssocID="{2624CCEB-58BC-42C5-B4C1-A72DF7368109}" presName="connTx" presStyleLbl="parChTrans1D3" presStyleIdx="2" presStyleCnt="6"/>
      <dgm:spPr/>
      <dgm:t>
        <a:bodyPr/>
        <a:lstStyle/>
        <a:p>
          <a:endParaRPr lang="es-CO"/>
        </a:p>
      </dgm:t>
    </dgm:pt>
    <dgm:pt modelId="{F20C817D-0777-49B3-96DA-AB53A92AA5C5}" type="pres">
      <dgm:prSet presAssocID="{BB881FF8-235D-4137-89F3-F108AA008CE9}" presName="Name30" presStyleCnt="0"/>
      <dgm:spPr/>
    </dgm:pt>
    <dgm:pt modelId="{A9DE8A82-C248-4FC1-82BE-24DEDB6B7F7D}" type="pres">
      <dgm:prSet presAssocID="{BB881FF8-235D-4137-89F3-F108AA008CE9}" presName="level2Shape" presStyleLbl="node3" presStyleIdx="2" presStyleCnt="6" custScaleX="245963" custScaleY="116457" custLinFactNeighborX="80619" custLinFactNeighborY="17443"/>
      <dgm:spPr/>
      <dgm:t>
        <a:bodyPr/>
        <a:lstStyle/>
        <a:p>
          <a:endParaRPr lang="es-CO"/>
        </a:p>
      </dgm:t>
    </dgm:pt>
    <dgm:pt modelId="{4975319E-5ADC-4987-962B-E55307F16D23}" type="pres">
      <dgm:prSet presAssocID="{BB881FF8-235D-4137-89F3-F108AA008CE9}" presName="hierChild3" presStyleCnt="0"/>
      <dgm:spPr/>
    </dgm:pt>
    <dgm:pt modelId="{43A4D53D-23DB-4A15-B5D5-3EABBE6B2A6E}" type="pres">
      <dgm:prSet presAssocID="{58B8588C-A358-4328-A3AB-1A89D1949D78}" presName="Name25" presStyleLbl="parChTrans1D3" presStyleIdx="3" presStyleCnt="6"/>
      <dgm:spPr/>
      <dgm:t>
        <a:bodyPr/>
        <a:lstStyle/>
        <a:p>
          <a:endParaRPr lang="es-CO"/>
        </a:p>
      </dgm:t>
    </dgm:pt>
    <dgm:pt modelId="{D63F5E72-3322-4B74-B57A-A06C4076D2B2}" type="pres">
      <dgm:prSet presAssocID="{58B8588C-A358-4328-A3AB-1A89D1949D78}" presName="connTx" presStyleLbl="parChTrans1D3" presStyleIdx="3" presStyleCnt="6"/>
      <dgm:spPr/>
      <dgm:t>
        <a:bodyPr/>
        <a:lstStyle/>
        <a:p>
          <a:endParaRPr lang="es-CO"/>
        </a:p>
      </dgm:t>
    </dgm:pt>
    <dgm:pt modelId="{F6334494-F005-4C38-8753-084904005549}" type="pres">
      <dgm:prSet presAssocID="{98D210D6-AF07-438F-ADCD-F407DE286430}" presName="Name30" presStyleCnt="0"/>
      <dgm:spPr/>
    </dgm:pt>
    <dgm:pt modelId="{8CC52903-0F59-49F9-914D-9462DF26423C}" type="pres">
      <dgm:prSet presAssocID="{98D210D6-AF07-438F-ADCD-F407DE286430}" presName="level2Shape" presStyleLbl="node3" presStyleIdx="3" presStyleCnt="6" custScaleX="247713" custLinFactNeighborX="80619" custLinFactNeighborY="19687"/>
      <dgm:spPr/>
      <dgm:t>
        <a:bodyPr/>
        <a:lstStyle/>
        <a:p>
          <a:endParaRPr lang="es-CO"/>
        </a:p>
      </dgm:t>
    </dgm:pt>
    <dgm:pt modelId="{FD8CAE79-99FC-49DE-9BEF-38854F626087}" type="pres">
      <dgm:prSet presAssocID="{98D210D6-AF07-438F-ADCD-F407DE286430}" presName="hierChild3" presStyleCnt="0"/>
      <dgm:spPr/>
    </dgm:pt>
    <dgm:pt modelId="{4881762A-E183-42FC-8209-36EA23AE7C4D}" type="pres">
      <dgm:prSet presAssocID="{FB4A8787-C7A7-479B-8B18-5E8BEE48B8A6}" presName="Name25" presStyleLbl="parChTrans1D3" presStyleIdx="4" presStyleCnt="6"/>
      <dgm:spPr/>
      <dgm:t>
        <a:bodyPr/>
        <a:lstStyle/>
        <a:p>
          <a:endParaRPr lang="es-CO"/>
        </a:p>
      </dgm:t>
    </dgm:pt>
    <dgm:pt modelId="{4AFA3880-9983-4412-ABB7-5E9A97F6D26C}" type="pres">
      <dgm:prSet presAssocID="{FB4A8787-C7A7-479B-8B18-5E8BEE48B8A6}" presName="connTx" presStyleLbl="parChTrans1D3" presStyleIdx="4" presStyleCnt="6"/>
      <dgm:spPr/>
      <dgm:t>
        <a:bodyPr/>
        <a:lstStyle/>
        <a:p>
          <a:endParaRPr lang="es-CO"/>
        </a:p>
      </dgm:t>
    </dgm:pt>
    <dgm:pt modelId="{A3D012C2-034B-4ADD-84AC-D1ECADF9586C}" type="pres">
      <dgm:prSet presAssocID="{3F871AB9-C7CF-48FC-ABA6-749792969926}" presName="Name30" presStyleCnt="0"/>
      <dgm:spPr/>
    </dgm:pt>
    <dgm:pt modelId="{910879EE-C6F8-441A-897D-4C0A3E8882BF}" type="pres">
      <dgm:prSet presAssocID="{3F871AB9-C7CF-48FC-ABA6-749792969926}" presName="level2Shape" presStyleLbl="node3" presStyleIdx="4" presStyleCnt="6" custScaleX="245016" custScaleY="79969" custLinFactNeighborX="80619" custLinFactNeighborY="21932"/>
      <dgm:spPr/>
      <dgm:t>
        <a:bodyPr/>
        <a:lstStyle/>
        <a:p>
          <a:endParaRPr lang="es-CO"/>
        </a:p>
      </dgm:t>
    </dgm:pt>
    <dgm:pt modelId="{56C90088-2B53-48E3-A4AE-C8B4E3B352E7}" type="pres">
      <dgm:prSet presAssocID="{3F871AB9-C7CF-48FC-ABA6-749792969926}" presName="hierChild3" presStyleCnt="0"/>
      <dgm:spPr/>
    </dgm:pt>
    <dgm:pt modelId="{05895FFB-D635-4170-B397-90338FD6824B}" type="pres">
      <dgm:prSet presAssocID="{FC43D103-AF3F-4AAF-A9B4-00443E115375}" presName="Name25" presStyleLbl="parChTrans1D3" presStyleIdx="5" presStyleCnt="6"/>
      <dgm:spPr/>
      <dgm:t>
        <a:bodyPr/>
        <a:lstStyle/>
        <a:p>
          <a:endParaRPr lang="es-CO"/>
        </a:p>
      </dgm:t>
    </dgm:pt>
    <dgm:pt modelId="{CADD8785-A329-45B7-A9DC-0286866ACA8D}" type="pres">
      <dgm:prSet presAssocID="{FC43D103-AF3F-4AAF-A9B4-00443E115375}" presName="connTx" presStyleLbl="parChTrans1D3" presStyleIdx="5" presStyleCnt="6"/>
      <dgm:spPr/>
      <dgm:t>
        <a:bodyPr/>
        <a:lstStyle/>
        <a:p>
          <a:endParaRPr lang="es-CO"/>
        </a:p>
      </dgm:t>
    </dgm:pt>
    <dgm:pt modelId="{453AD983-2427-461E-9A29-838F412AC294}" type="pres">
      <dgm:prSet presAssocID="{2D10F197-31B9-4485-9731-5D1B6531D266}" presName="Name30" presStyleCnt="0"/>
      <dgm:spPr/>
    </dgm:pt>
    <dgm:pt modelId="{7D17CA8E-A79C-42A0-A6A5-6F6A1506604A}" type="pres">
      <dgm:prSet presAssocID="{2D10F197-31B9-4485-9731-5D1B6531D266}" presName="level2Shape" presStyleLbl="node3" presStyleIdx="5" presStyleCnt="6" custScaleX="241569" custScaleY="79044" custLinFactNeighborX="80619" custLinFactNeighborY="24176"/>
      <dgm:spPr/>
      <dgm:t>
        <a:bodyPr/>
        <a:lstStyle/>
        <a:p>
          <a:endParaRPr lang="es-CO"/>
        </a:p>
      </dgm:t>
    </dgm:pt>
    <dgm:pt modelId="{372B4384-6945-44F5-BDAE-FD14A1FDE294}" type="pres">
      <dgm:prSet presAssocID="{2D10F197-31B9-4485-9731-5D1B6531D266}" presName="hierChild3" presStyleCnt="0"/>
      <dgm:spPr/>
    </dgm:pt>
    <dgm:pt modelId="{B5B61A5E-ED29-4BC9-AD7D-67082478AC56}" type="pres">
      <dgm:prSet presAssocID="{8F4DCFD5-DD02-418B-91C1-02D02A92E4FB}" presName="bgShapesFlow" presStyleCnt="0"/>
      <dgm:spPr/>
    </dgm:pt>
    <dgm:pt modelId="{5000E199-AE86-41DF-A573-7D588C684CBF}" type="pres">
      <dgm:prSet presAssocID="{7F3AEA5D-54FC-4EBD-8D23-15873302DC76}" presName="rectComp" presStyleCnt="0"/>
      <dgm:spPr/>
    </dgm:pt>
    <dgm:pt modelId="{D3AAC006-C541-4B12-A479-89EBECC9BDF9}" type="pres">
      <dgm:prSet presAssocID="{7F3AEA5D-54FC-4EBD-8D23-15873302DC76}" presName="bgRect" presStyleLbl="bgShp" presStyleIdx="0" presStyleCnt="3" custScaleX="142165"/>
      <dgm:spPr/>
      <dgm:t>
        <a:bodyPr/>
        <a:lstStyle/>
        <a:p>
          <a:endParaRPr lang="es-CO"/>
        </a:p>
      </dgm:t>
    </dgm:pt>
    <dgm:pt modelId="{B2E4FB65-63BC-4AAE-AFAF-03B463A28B2F}" type="pres">
      <dgm:prSet presAssocID="{7F3AEA5D-54FC-4EBD-8D23-15873302DC76}" presName="bgRectTx" presStyleLbl="bgShp" presStyleIdx="0" presStyleCnt="3">
        <dgm:presLayoutVars>
          <dgm:bulletEnabled val="1"/>
        </dgm:presLayoutVars>
      </dgm:prSet>
      <dgm:spPr/>
      <dgm:t>
        <a:bodyPr/>
        <a:lstStyle/>
        <a:p>
          <a:endParaRPr lang="es-CO"/>
        </a:p>
      </dgm:t>
    </dgm:pt>
    <dgm:pt modelId="{E8646326-B2EA-484E-B995-3B4FA2039C52}" type="pres">
      <dgm:prSet presAssocID="{7F3AEA5D-54FC-4EBD-8D23-15873302DC76}" presName="spComp" presStyleCnt="0"/>
      <dgm:spPr/>
    </dgm:pt>
    <dgm:pt modelId="{8F4DF7F5-6533-4729-A081-22C502823429}" type="pres">
      <dgm:prSet presAssocID="{7F3AEA5D-54FC-4EBD-8D23-15873302DC76}" presName="hSp" presStyleCnt="0"/>
      <dgm:spPr/>
    </dgm:pt>
    <dgm:pt modelId="{ABD1CFFC-8E39-4EB1-BA8B-53FA2A146942}" type="pres">
      <dgm:prSet presAssocID="{DC444581-6DE7-4E91-968C-2A5B60DD90DF}" presName="rectComp" presStyleCnt="0"/>
      <dgm:spPr/>
    </dgm:pt>
    <dgm:pt modelId="{0BA496D5-BA1B-4A16-A0AE-7D561A555AC5}" type="pres">
      <dgm:prSet presAssocID="{DC444581-6DE7-4E91-968C-2A5B60DD90DF}" presName="bgRect" presStyleLbl="bgShp" presStyleIdx="1" presStyleCnt="3" custScaleX="169225"/>
      <dgm:spPr/>
      <dgm:t>
        <a:bodyPr/>
        <a:lstStyle/>
        <a:p>
          <a:endParaRPr lang="es-CO"/>
        </a:p>
      </dgm:t>
    </dgm:pt>
    <dgm:pt modelId="{20BF745D-B86C-49BE-BFC8-0879429870F8}" type="pres">
      <dgm:prSet presAssocID="{DC444581-6DE7-4E91-968C-2A5B60DD90DF}" presName="bgRectTx" presStyleLbl="bgShp" presStyleIdx="1" presStyleCnt="3">
        <dgm:presLayoutVars>
          <dgm:bulletEnabled val="1"/>
        </dgm:presLayoutVars>
      </dgm:prSet>
      <dgm:spPr/>
      <dgm:t>
        <a:bodyPr/>
        <a:lstStyle/>
        <a:p>
          <a:endParaRPr lang="es-CO"/>
        </a:p>
      </dgm:t>
    </dgm:pt>
    <dgm:pt modelId="{0C45E8F1-72C8-4F75-BDB6-BD331CB0094E}" type="pres">
      <dgm:prSet presAssocID="{DC444581-6DE7-4E91-968C-2A5B60DD90DF}" presName="spComp" presStyleCnt="0"/>
      <dgm:spPr/>
    </dgm:pt>
    <dgm:pt modelId="{5AFAC9F8-2156-4CCD-BD07-8A18AB5234EE}" type="pres">
      <dgm:prSet presAssocID="{DC444581-6DE7-4E91-968C-2A5B60DD90DF}" presName="hSp" presStyleCnt="0"/>
      <dgm:spPr/>
    </dgm:pt>
    <dgm:pt modelId="{E5AEAF16-233F-4618-9DE8-9C73F6EA2F50}" type="pres">
      <dgm:prSet presAssocID="{08817CB2-04D9-47DB-88E9-8C34059F39F9}" presName="rectComp" presStyleCnt="0"/>
      <dgm:spPr/>
    </dgm:pt>
    <dgm:pt modelId="{1C7E1D40-F9D2-4222-870A-DB8094383596}" type="pres">
      <dgm:prSet presAssocID="{08817CB2-04D9-47DB-88E9-8C34059F39F9}" presName="bgRect" presStyleLbl="bgShp" presStyleIdx="2" presStyleCnt="3" custScaleX="410980" custLinFactNeighborX="-7421"/>
      <dgm:spPr/>
      <dgm:t>
        <a:bodyPr/>
        <a:lstStyle/>
        <a:p>
          <a:endParaRPr lang="es-CO"/>
        </a:p>
      </dgm:t>
    </dgm:pt>
    <dgm:pt modelId="{7572238B-52C5-44AB-AB7E-8239666ADB70}" type="pres">
      <dgm:prSet presAssocID="{08817CB2-04D9-47DB-88E9-8C34059F39F9}" presName="bgRectTx" presStyleLbl="bgShp" presStyleIdx="2" presStyleCnt="3">
        <dgm:presLayoutVars>
          <dgm:bulletEnabled val="1"/>
        </dgm:presLayoutVars>
      </dgm:prSet>
      <dgm:spPr/>
      <dgm:t>
        <a:bodyPr/>
        <a:lstStyle/>
        <a:p>
          <a:endParaRPr lang="es-CO"/>
        </a:p>
      </dgm:t>
    </dgm:pt>
  </dgm:ptLst>
  <dgm:cxnLst>
    <dgm:cxn modelId="{BF16C2AD-07BF-43ED-AE10-AC20EC2E826D}" type="presOf" srcId="{870C7105-9E7F-4138-8848-928DFF44F8A7}" destId="{1ECF4E72-2FB9-436C-9974-CB7D0BF09E9F}" srcOrd="1" destOrd="0" presId="urn:microsoft.com/office/officeart/2005/8/layout/hierarchy5"/>
    <dgm:cxn modelId="{DD825E70-4880-4BA9-8D21-7A50F33BB768}" type="presOf" srcId="{8F4DCFD5-DD02-418B-91C1-02D02A92E4FB}" destId="{EBBB1C1B-FA93-47E9-9E99-D607A1F1A397}" srcOrd="0" destOrd="0" presId="urn:microsoft.com/office/officeart/2005/8/layout/hierarchy5"/>
    <dgm:cxn modelId="{795047A0-39FC-495E-AD32-48862339EDEC}" type="presOf" srcId="{2D10F197-31B9-4485-9731-5D1B6531D266}" destId="{7D17CA8E-A79C-42A0-A6A5-6F6A1506604A}" srcOrd="0" destOrd="0" presId="urn:microsoft.com/office/officeart/2005/8/layout/hierarchy5"/>
    <dgm:cxn modelId="{CCAE790C-3EE4-4A02-9ACC-19B8AC6D0593}" type="presOf" srcId="{302F83BE-2D2A-4099-B321-936C54DC2F21}" destId="{0EA19FDF-2ADA-42A8-900A-51D00DD3A0D1}" srcOrd="1" destOrd="0" presId="urn:microsoft.com/office/officeart/2005/8/layout/hierarchy5"/>
    <dgm:cxn modelId="{1D6395A4-A3F1-4D07-B95B-5405A875EEB6}" type="presOf" srcId="{BB881FF8-235D-4137-89F3-F108AA008CE9}" destId="{A9DE8A82-C248-4FC1-82BE-24DEDB6B7F7D}" srcOrd="0" destOrd="0" presId="urn:microsoft.com/office/officeart/2005/8/layout/hierarchy5"/>
    <dgm:cxn modelId="{BAEAC037-1A29-4102-B373-BE1444733684}" srcId="{2251ED65-EC5F-46AB-96F2-83507E1EC66F}" destId="{BB881FF8-235D-4137-89F3-F108AA008CE9}" srcOrd="0" destOrd="0" parTransId="{2624CCEB-58BC-42C5-B4C1-A72DF7368109}" sibTransId="{5B473915-86A7-4079-8102-9A006B2937BD}"/>
    <dgm:cxn modelId="{308AB7A0-5F4F-4593-9AFD-67641504CBBB}" type="presOf" srcId="{08817CB2-04D9-47DB-88E9-8C34059F39F9}" destId="{1C7E1D40-F9D2-4222-870A-DB8094383596}" srcOrd="0" destOrd="0" presId="urn:microsoft.com/office/officeart/2005/8/layout/hierarchy5"/>
    <dgm:cxn modelId="{4C199F24-6F2E-455A-BB34-4DC3B26FBE68}" srcId="{2251ED65-EC5F-46AB-96F2-83507E1EC66F}" destId="{2D10F197-31B9-4485-9731-5D1B6531D266}" srcOrd="3" destOrd="0" parTransId="{FC43D103-AF3F-4AAF-A9B4-00443E115375}" sibTransId="{9A23CBBD-B88B-4C31-83CC-C036FFE6DCDF}"/>
    <dgm:cxn modelId="{168948F2-1D9A-4EA7-A96E-3E43442787A5}" type="presOf" srcId="{BC1FEB47-6A0A-4839-8520-6B1AD0A94D43}" destId="{4AD8B3C5-F7AC-4A64-B597-DFAB25F8D5D9}" srcOrd="0" destOrd="0" presId="urn:microsoft.com/office/officeart/2005/8/layout/hierarchy5"/>
    <dgm:cxn modelId="{7F030CBD-98A8-401D-8505-C5270F50659D}" type="presOf" srcId="{DC444581-6DE7-4E91-968C-2A5B60DD90DF}" destId="{20BF745D-B86C-49BE-BFC8-0879429870F8}" srcOrd="1" destOrd="0" presId="urn:microsoft.com/office/officeart/2005/8/layout/hierarchy5"/>
    <dgm:cxn modelId="{72A7D4CD-BA51-4928-A21D-B20E2404E1E1}" type="presOf" srcId="{7F3AEA5D-54FC-4EBD-8D23-15873302DC76}" destId="{D3AAC006-C541-4B12-A479-89EBECC9BDF9}" srcOrd="0" destOrd="0" presId="urn:microsoft.com/office/officeart/2005/8/layout/hierarchy5"/>
    <dgm:cxn modelId="{D82750D6-55F6-4C90-86A9-80DD0611AF98}" srcId="{BC1FEB47-6A0A-4839-8520-6B1AD0A94D43}" destId="{1754CBEF-F6F7-4DD3-AE6E-83487078A46B}" srcOrd="0" destOrd="0" parTransId="{0CBE5AB5-0B23-4C0F-977B-AE35031412CF}" sibTransId="{F7C174D5-3011-4ECB-9B22-B81EE15E0ECA}"/>
    <dgm:cxn modelId="{AD0184C3-277E-40CD-8558-99CFC6D4D42A}" srcId="{8F4DCFD5-DD02-418B-91C1-02D02A92E4FB}" destId="{DC444581-6DE7-4E91-968C-2A5B60DD90DF}" srcOrd="2" destOrd="0" parTransId="{F4B5D697-0D68-4BBA-9C8E-4BE8B6BF90AE}" sibTransId="{CA262FA0-BA87-4212-B132-24767436F317}"/>
    <dgm:cxn modelId="{C3E713FC-767B-4C38-8F6B-A13A588FD229}" type="presOf" srcId="{870C7105-9E7F-4138-8848-928DFF44F8A7}" destId="{81AA58DC-60E4-49AE-A104-1F6F6004DD9A}" srcOrd="0" destOrd="0" presId="urn:microsoft.com/office/officeart/2005/8/layout/hierarchy5"/>
    <dgm:cxn modelId="{9A02419C-8216-404A-8A37-ED596D2E0B46}" srcId="{8F4DCFD5-DD02-418B-91C1-02D02A92E4FB}" destId="{3FD28F55-F1C4-42B8-8C72-9E15F0D79B44}" srcOrd="0" destOrd="0" parTransId="{B1BD1364-BBA8-4C58-BD08-4D1B0179B7B8}" sibTransId="{8309CA7E-843D-49D6-8B24-F8DEDDC5B9D6}"/>
    <dgm:cxn modelId="{97B1954B-6DC6-4A21-9AD3-C3FFC676B746}" srcId="{8F4DCFD5-DD02-418B-91C1-02D02A92E4FB}" destId="{7F3AEA5D-54FC-4EBD-8D23-15873302DC76}" srcOrd="1" destOrd="0" parTransId="{A2C84947-9C5E-4266-B9B4-B8E6388E9B1C}" sibTransId="{BD89C416-B277-40F0-99A6-BA57C309D686}"/>
    <dgm:cxn modelId="{11F1C348-DEB2-4627-92DF-F54F52B10F9B}" type="presOf" srcId="{08817CB2-04D9-47DB-88E9-8C34059F39F9}" destId="{7572238B-52C5-44AB-AB7E-8239666ADB70}" srcOrd="1" destOrd="0" presId="urn:microsoft.com/office/officeart/2005/8/layout/hierarchy5"/>
    <dgm:cxn modelId="{CECDED67-929E-4CAA-AB6A-A18399DE9E9D}" srcId="{3FD28F55-F1C4-42B8-8C72-9E15F0D79B44}" destId="{2251ED65-EC5F-46AB-96F2-83507E1EC66F}" srcOrd="1" destOrd="0" parTransId="{302F83BE-2D2A-4099-B321-936C54DC2F21}" sibTransId="{8B0B2995-1E81-497F-91C7-80068DF93F8E}"/>
    <dgm:cxn modelId="{29EAF1ED-D659-447D-AA02-2C11FAB74886}" type="presOf" srcId="{0CBE5AB5-0B23-4C0F-977B-AE35031412CF}" destId="{BB109CFB-29B6-4EF7-9AD1-C16AA9E9B7DB}" srcOrd="0" destOrd="0" presId="urn:microsoft.com/office/officeart/2005/8/layout/hierarchy5"/>
    <dgm:cxn modelId="{070433AA-A35E-4448-941B-8E4BEDFC23DE}" type="presOf" srcId="{1AB51755-815D-44ED-B27F-03F1336705A1}" destId="{90406479-2D74-46EA-AC34-2E27F3B204C4}" srcOrd="1" destOrd="0" presId="urn:microsoft.com/office/officeart/2005/8/layout/hierarchy5"/>
    <dgm:cxn modelId="{C67F008A-6E90-4858-9F72-D4411BA906C2}" type="presOf" srcId="{58B8588C-A358-4328-A3AB-1A89D1949D78}" destId="{43A4D53D-23DB-4A15-B5D5-3EABBE6B2A6E}" srcOrd="0" destOrd="0" presId="urn:microsoft.com/office/officeart/2005/8/layout/hierarchy5"/>
    <dgm:cxn modelId="{5A2B586C-A216-4BE5-9D6C-193BC86C18BE}" srcId="{8F4DCFD5-DD02-418B-91C1-02D02A92E4FB}" destId="{08817CB2-04D9-47DB-88E9-8C34059F39F9}" srcOrd="3" destOrd="0" parTransId="{E445DE07-4953-4008-9196-5FE3A9969E85}" sibTransId="{EFB4D55F-D05E-4D4B-9DA0-B909A2DAD19E}"/>
    <dgm:cxn modelId="{F61F5205-E13F-4388-A72D-2F5BA6D5E7C0}" type="presOf" srcId="{98D210D6-AF07-438F-ADCD-F407DE286430}" destId="{8CC52903-0F59-49F9-914D-9462DF26423C}" srcOrd="0" destOrd="0" presId="urn:microsoft.com/office/officeart/2005/8/layout/hierarchy5"/>
    <dgm:cxn modelId="{A2FA4D0D-A33C-4999-A007-30D3F8A3DDC0}" type="presOf" srcId="{3FD28F55-F1C4-42B8-8C72-9E15F0D79B44}" destId="{65AF9DDA-1B6E-4AF1-BED5-054DE4D11864}" srcOrd="0" destOrd="0" presId="urn:microsoft.com/office/officeart/2005/8/layout/hierarchy5"/>
    <dgm:cxn modelId="{7149C6C2-86E9-4017-AACE-FC554325F5C6}" type="presOf" srcId="{7F3AEA5D-54FC-4EBD-8D23-15873302DC76}" destId="{B2E4FB65-63BC-4AAE-AFAF-03B463A28B2F}" srcOrd="1" destOrd="0" presId="urn:microsoft.com/office/officeart/2005/8/layout/hierarchy5"/>
    <dgm:cxn modelId="{70991AC7-BA92-4CC7-8E0A-42D907D1C035}" type="presOf" srcId="{302F83BE-2D2A-4099-B321-936C54DC2F21}" destId="{8BD61DF8-40A0-46AD-8B89-535935BADD14}" srcOrd="0" destOrd="0" presId="urn:microsoft.com/office/officeart/2005/8/layout/hierarchy5"/>
    <dgm:cxn modelId="{1BB174C4-22D5-4F26-87A7-BCB99FAEF261}" type="presOf" srcId="{2624CCEB-58BC-42C5-B4C1-A72DF7368109}" destId="{2C81C252-8C31-42E7-BB7F-2A42072D4345}" srcOrd="1" destOrd="0" presId="urn:microsoft.com/office/officeart/2005/8/layout/hierarchy5"/>
    <dgm:cxn modelId="{A501B57A-DCDF-4DBA-938A-C9F288EAA62D}" type="presOf" srcId="{80E8ECFB-643C-4060-94C4-BCDC99ED068B}" destId="{0FDB53FD-B208-4E4C-BA44-6E06028013D6}" srcOrd="0" destOrd="0" presId="urn:microsoft.com/office/officeart/2005/8/layout/hierarchy5"/>
    <dgm:cxn modelId="{52D2D726-85E5-4273-903F-5ED3A119AC7B}" type="presOf" srcId="{3F871AB9-C7CF-48FC-ABA6-749792969926}" destId="{910879EE-C6F8-441A-897D-4C0A3E8882BF}" srcOrd="0" destOrd="0" presId="urn:microsoft.com/office/officeart/2005/8/layout/hierarchy5"/>
    <dgm:cxn modelId="{8791474D-714B-429E-BA9A-C707F667C221}" type="presOf" srcId="{1AB51755-815D-44ED-B27F-03F1336705A1}" destId="{17FB0CF9-119C-4B4B-9729-52B4F5ED35CD}" srcOrd="0" destOrd="0" presId="urn:microsoft.com/office/officeart/2005/8/layout/hierarchy5"/>
    <dgm:cxn modelId="{56BE29BF-CE8A-4954-8C0F-BAD118BDACD9}" srcId="{2251ED65-EC5F-46AB-96F2-83507E1EC66F}" destId="{3F871AB9-C7CF-48FC-ABA6-749792969926}" srcOrd="2" destOrd="0" parTransId="{FB4A8787-C7A7-479B-8B18-5E8BEE48B8A6}" sibTransId="{44E1D96A-3633-4AF7-BE39-202F05400FA5}"/>
    <dgm:cxn modelId="{161EC5B4-5C44-40FC-B6BF-1869D43800E6}" type="presOf" srcId="{DC444581-6DE7-4E91-968C-2A5B60DD90DF}" destId="{0BA496D5-BA1B-4A16-A0AE-7D561A555AC5}" srcOrd="0" destOrd="0" presId="urn:microsoft.com/office/officeart/2005/8/layout/hierarchy5"/>
    <dgm:cxn modelId="{9AE3231B-0235-41A6-994D-A46F3D3FE796}" type="presOf" srcId="{FB4A8787-C7A7-479B-8B18-5E8BEE48B8A6}" destId="{4AFA3880-9983-4412-ABB7-5E9A97F6D26C}" srcOrd="1" destOrd="0" presId="urn:microsoft.com/office/officeart/2005/8/layout/hierarchy5"/>
    <dgm:cxn modelId="{830FF3E2-FCBE-4F5B-87FC-0F81CEB0CB54}" type="presOf" srcId="{2251ED65-EC5F-46AB-96F2-83507E1EC66F}" destId="{4EEF1280-76D6-47A6-A51F-77D468A49D33}" srcOrd="0" destOrd="0" presId="urn:microsoft.com/office/officeart/2005/8/layout/hierarchy5"/>
    <dgm:cxn modelId="{5CB550A1-3088-4B39-9159-54614034FDC4}" type="presOf" srcId="{FC43D103-AF3F-4AAF-A9B4-00443E115375}" destId="{05895FFB-D635-4170-B397-90338FD6824B}" srcOrd="0" destOrd="0" presId="urn:microsoft.com/office/officeart/2005/8/layout/hierarchy5"/>
    <dgm:cxn modelId="{98D870F8-3ABA-480E-8B11-F1BE0F5ABC40}" type="presOf" srcId="{FC43D103-AF3F-4AAF-A9B4-00443E115375}" destId="{CADD8785-A329-45B7-A9DC-0286866ACA8D}" srcOrd="1" destOrd="0" presId="urn:microsoft.com/office/officeart/2005/8/layout/hierarchy5"/>
    <dgm:cxn modelId="{5231F49B-C0FE-4D63-B2AA-5469BDE9EDB1}" type="presOf" srcId="{2624CCEB-58BC-42C5-B4C1-A72DF7368109}" destId="{7DD7BCF9-8F7C-40AC-8493-D2B94F822964}" srcOrd="0" destOrd="0" presId="urn:microsoft.com/office/officeart/2005/8/layout/hierarchy5"/>
    <dgm:cxn modelId="{1AC2FAB3-7DE7-4AF2-817C-D78175158CCC}" type="presOf" srcId="{FB4A8787-C7A7-479B-8B18-5E8BEE48B8A6}" destId="{4881762A-E183-42FC-8209-36EA23AE7C4D}" srcOrd="0" destOrd="0" presId="urn:microsoft.com/office/officeart/2005/8/layout/hierarchy5"/>
    <dgm:cxn modelId="{702411A9-5224-41C0-B579-205B652F1738}" type="presOf" srcId="{0CBE5AB5-0B23-4C0F-977B-AE35031412CF}" destId="{6AEC4545-C66E-4A1A-B952-11805DEB2D52}" srcOrd="1" destOrd="0" presId="urn:microsoft.com/office/officeart/2005/8/layout/hierarchy5"/>
    <dgm:cxn modelId="{D3FE5297-21F8-49CB-8B72-DA3B4D5531E5}" srcId="{BC1FEB47-6A0A-4839-8520-6B1AD0A94D43}" destId="{80E8ECFB-643C-4060-94C4-BCDC99ED068B}" srcOrd="1" destOrd="0" parTransId="{870C7105-9E7F-4138-8848-928DFF44F8A7}" sibTransId="{F35F7FA1-BC83-4FCF-BE2B-845224492E92}"/>
    <dgm:cxn modelId="{448264A2-0150-46E8-B476-52DC84CF95D1}" srcId="{2251ED65-EC5F-46AB-96F2-83507E1EC66F}" destId="{98D210D6-AF07-438F-ADCD-F407DE286430}" srcOrd="1" destOrd="0" parTransId="{58B8588C-A358-4328-A3AB-1A89D1949D78}" sibTransId="{C31C6914-0081-4B02-87D6-943275CE9A1B}"/>
    <dgm:cxn modelId="{EA06D514-A8C5-4546-9B4C-11891E693009}" srcId="{3FD28F55-F1C4-42B8-8C72-9E15F0D79B44}" destId="{BC1FEB47-6A0A-4839-8520-6B1AD0A94D43}" srcOrd="0" destOrd="0" parTransId="{1AB51755-815D-44ED-B27F-03F1336705A1}" sibTransId="{CAC85847-5BFC-488D-AA83-B1F9AA0E46E0}"/>
    <dgm:cxn modelId="{E534AE82-B253-43F9-9D0F-0E37EE51EFE8}" type="presOf" srcId="{58B8588C-A358-4328-A3AB-1A89D1949D78}" destId="{D63F5E72-3322-4B74-B57A-A06C4076D2B2}" srcOrd="1" destOrd="0" presId="urn:microsoft.com/office/officeart/2005/8/layout/hierarchy5"/>
    <dgm:cxn modelId="{743215B7-4007-4903-A757-38B7B4B39736}" type="presOf" srcId="{1754CBEF-F6F7-4DD3-AE6E-83487078A46B}" destId="{A0F19468-FE66-4645-8C73-6CAEE8C0746C}" srcOrd="0" destOrd="0" presId="urn:microsoft.com/office/officeart/2005/8/layout/hierarchy5"/>
    <dgm:cxn modelId="{CF076775-2579-4B4B-B10F-0A7A8A29A6B6}" type="presParOf" srcId="{EBBB1C1B-FA93-47E9-9E99-D607A1F1A397}" destId="{32F5C31E-2065-4AF3-B9FD-235CCCA0FFBC}" srcOrd="0" destOrd="0" presId="urn:microsoft.com/office/officeart/2005/8/layout/hierarchy5"/>
    <dgm:cxn modelId="{FCAF78CB-DB52-4CC5-9026-195B5DB9FF12}" type="presParOf" srcId="{32F5C31E-2065-4AF3-B9FD-235CCCA0FFBC}" destId="{39F48EB9-817E-4BA6-BC28-E79DA9CB54A0}" srcOrd="0" destOrd="0" presId="urn:microsoft.com/office/officeart/2005/8/layout/hierarchy5"/>
    <dgm:cxn modelId="{56847636-4D77-4141-B87D-AC3CC30F4DEB}" type="presParOf" srcId="{32F5C31E-2065-4AF3-B9FD-235CCCA0FFBC}" destId="{5C6C277C-455F-4DBD-81B8-CD31DF1F799F}" srcOrd="1" destOrd="0" presId="urn:microsoft.com/office/officeart/2005/8/layout/hierarchy5"/>
    <dgm:cxn modelId="{93B43A3E-C2A6-42D3-B674-DC7B19302971}" type="presParOf" srcId="{5C6C277C-455F-4DBD-81B8-CD31DF1F799F}" destId="{3C3309D6-14E5-4659-9CDF-7E53B512A626}" srcOrd="0" destOrd="0" presId="urn:microsoft.com/office/officeart/2005/8/layout/hierarchy5"/>
    <dgm:cxn modelId="{1642BE8A-7CA3-4A8C-A553-C55DA0031789}" type="presParOf" srcId="{3C3309D6-14E5-4659-9CDF-7E53B512A626}" destId="{65AF9DDA-1B6E-4AF1-BED5-054DE4D11864}" srcOrd="0" destOrd="0" presId="urn:microsoft.com/office/officeart/2005/8/layout/hierarchy5"/>
    <dgm:cxn modelId="{50471EB8-C570-46F3-8426-C8F06E26249C}" type="presParOf" srcId="{3C3309D6-14E5-4659-9CDF-7E53B512A626}" destId="{23A2C507-DAC5-4E82-8394-A2C6D8E957C7}" srcOrd="1" destOrd="0" presId="urn:microsoft.com/office/officeart/2005/8/layout/hierarchy5"/>
    <dgm:cxn modelId="{4E3693B1-38C7-4815-8597-7C5BD095C446}" type="presParOf" srcId="{23A2C507-DAC5-4E82-8394-A2C6D8E957C7}" destId="{17FB0CF9-119C-4B4B-9729-52B4F5ED35CD}" srcOrd="0" destOrd="0" presId="urn:microsoft.com/office/officeart/2005/8/layout/hierarchy5"/>
    <dgm:cxn modelId="{70A72FB9-5838-4AA8-9E98-8414C61BBFD0}" type="presParOf" srcId="{17FB0CF9-119C-4B4B-9729-52B4F5ED35CD}" destId="{90406479-2D74-46EA-AC34-2E27F3B204C4}" srcOrd="0" destOrd="0" presId="urn:microsoft.com/office/officeart/2005/8/layout/hierarchy5"/>
    <dgm:cxn modelId="{A21AD60D-0DCB-4288-BAA2-C16C5E2A2F58}" type="presParOf" srcId="{23A2C507-DAC5-4E82-8394-A2C6D8E957C7}" destId="{2BA4FE77-4E38-4420-A0DB-3B7CAF6644E5}" srcOrd="1" destOrd="0" presId="urn:microsoft.com/office/officeart/2005/8/layout/hierarchy5"/>
    <dgm:cxn modelId="{EA1B1960-CF89-4B15-9964-0D6F54674324}" type="presParOf" srcId="{2BA4FE77-4E38-4420-A0DB-3B7CAF6644E5}" destId="{4AD8B3C5-F7AC-4A64-B597-DFAB25F8D5D9}" srcOrd="0" destOrd="0" presId="urn:microsoft.com/office/officeart/2005/8/layout/hierarchy5"/>
    <dgm:cxn modelId="{5FF3C25C-41A2-4FCA-B4D5-DBDAD47F5CD3}" type="presParOf" srcId="{2BA4FE77-4E38-4420-A0DB-3B7CAF6644E5}" destId="{51771137-F474-4A7A-9CA5-209EA70185A0}" srcOrd="1" destOrd="0" presId="urn:microsoft.com/office/officeart/2005/8/layout/hierarchy5"/>
    <dgm:cxn modelId="{405DEFFC-7753-4BF6-897B-72854FA52375}" type="presParOf" srcId="{51771137-F474-4A7A-9CA5-209EA70185A0}" destId="{BB109CFB-29B6-4EF7-9AD1-C16AA9E9B7DB}" srcOrd="0" destOrd="0" presId="urn:microsoft.com/office/officeart/2005/8/layout/hierarchy5"/>
    <dgm:cxn modelId="{38DE4DAE-4A2E-426C-9E25-BEC484109070}" type="presParOf" srcId="{BB109CFB-29B6-4EF7-9AD1-C16AA9E9B7DB}" destId="{6AEC4545-C66E-4A1A-B952-11805DEB2D52}" srcOrd="0" destOrd="0" presId="urn:microsoft.com/office/officeart/2005/8/layout/hierarchy5"/>
    <dgm:cxn modelId="{A12A725D-B2BE-4063-8551-9EC8CE085E06}" type="presParOf" srcId="{51771137-F474-4A7A-9CA5-209EA70185A0}" destId="{3206641D-0922-40E9-B42B-0169B24D85E9}" srcOrd="1" destOrd="0" presId="urn:microsoft.com/office/officeart/2005/8/layout/hierarchy5"/>
    <dgm:cxn modelId="{D2E423E1-8124-4F51-BAEF-926BBF58C053}" type="presParOf" srcId="{3206641D-0922-40E9-B42B-0169B24D85E9}" destId="{A0F19468-FE66-4645-8C73-6CAEE8C0746C}" srcOrd="0" destOrd="0" presId="urn:microsoft.com/office/officeart/2005/8/layout/hierarchy5"/>
    <dgm:cxn modelId="{74299197-836B-4031-9BC2-E05E8688BAFA}" type="presParOf" srcId="{3206641D-0922-40E9-B42B-0169B24D85E9}" destId="{F8A636A7-96BA-446B-9DF3-EA053658CD9C}" srcOrd="1" destOrd="0" presId="urn:microsoft.com/office/officeart/2005/8/layout/hierarchy5"/>
    <dgm:cxn modelId="{890A1CE1-781A-4AFC-A857-5EC1A0BAE635}" type="presParOf" srcId="{51771137-F474-4A7A-9CA5-209EA70185A0}" destId="{81AA58DC-60E4-49AE-A104-1F6F6004DD9A}" srcOrd="2" destOrd="0" presId="urn:microsoft.com/office/officeart/2005/8/layout/hierarchy5"/>
    <dgm:cxn modelId="{2B8BD6C2-4A92-44F0-A345-6F4114337DF2}" type="presParOf" srcId="{81AA58DC-60E4-49AE-A104-1F6F6004DD9A}" destId="{1ECF4E72-2FB9-436C-9974-CB7D0BF09E9F}" srcOrd="0" destOrd="0" presId="urn:microsoft.com/office/officeart/2005/8/layout/hierarchy5"/>
    <dgm:cxn modelId="{AD6587BC-F7D5-493A-932F-1D0BF6872D9A}" type="presParOf" srcId="{51771137-F474-4A7A-9CA5-209EA70185A0}" destId="{B49DE5F5-3F71-43D3-8162-514404487F0D}" srcOrd="3" destOrd="0" presId="urn:microsoft.com/office/officeart/2005/8/layout/hierarchy5"/>
    <dgm:cxn modelId="{5F963DC2-6EFA-41E5-8455-92515638D9A6}" type="presParOf" srcId="{B49DE5F5-3F71-43D3-8162-514404487F0D}" destId="{0FDB53FD-B208-4E4C-BA44-6E06028013D6}" srcOrd="0" destOrd="0" presId="urn:microsoft.com/office/officeart/2005/8/layout/hierarchy5"/>
    <dgm:cxn modelId="{8A002D15-1381-4305-A0D8-B8C3487D968B}" type="presParOf" srcId="{B49DE5F5-3F71-43D3-8162-514404487F0D}" destId="{5819CD30-FB89-4BCC-9CB8-8B0C472C7E15}" srcOrd="1" destOrd="0" presId="urn:microsoft.com/office/officeart/2005/8/layout/hierarchy5"/>
    <dgm:cxn modelId="{98E90AE7-2A71-4315-B76E-EE4A7C6A0CE2}" type="presParOf" srcId="{23A2C507-DAC5-4E82-8394-A2C6D8E957C7}" destId="{8BD61DF8-40A0-46AD-8B89-535935BADD14}" srcOrd="2" destOrd="0" presId="urn:microsoft.com/office/officeart/2005/8/layout/hierarchy5"/>
    <dgm:cxn modelId="{EB9EAA2F-726D-4DE0-8C61-B3983A27FD22}" type="presParOf" srcId="{8BD61DF8-40A0-46AD-8B89-535935BADD14}" destId="{0EA19FDF-2ADA-42A8-900A-51D00DD3A0D1}" srcOrd="0" destOrd="0" presId="urn:microsoft.com/office/officeart/2005/8/layout/hierarchy5"/>
    <dgm:cxn modelId="{EE953917-A30B-428E-86DC-31D072B814DC}" type="presParOf" srcId="{23A2C507-DAC5-4E82-8394-A2C6D8E957C7}" destId="{C45C11F9-7D1E-4218-8D10-A54AD00FBAAF}" srcOrd="3" destOrd="0" presId="urn:microsoft.com/office/officeart/2005/8/layout/hierarchy5"/>
    <dgm:cxn modelId="{8E341860-CBA9-4605-B1E2-2FB293539619}" type="presParOf" srcId="{C45C11F9-7D1E-4218-8D10-A54AD00FBAAF}" destId="{4EEF1280-76D6-47A6-A51F-77D468A49D33}" srcOrd="0" destOrd="0" presId="urn:microsoft.com/office/officeart/2005/8/layout/hierarchy5"/>
    <dgm:cxn modelId="{F8B362E2-28B8-4FA3-9F61-393EE85DC19C}" type="presParOf" srcId="{C45C11F9-7D1E-4218-8D10-A54AD00FBAAF}" destId="{E8343F10-AE34-4BFC-9FA5-8D8031F09264}" srcOrd="1" destOrd="0" presId="urn:microsoft.com/office/officeart/2005/8/layout/hierarchy5"/>
    <dgm:cxn modelId="{CC5FC20B-457E-41B7-872B-28437A207B68}" type="presParOf" srcId="{E8343F10-AE34-4BFC-9FA5-8D8031F09264}" destId="{7DD7BCF9-8F7C-40AC-8493-D2B94F822964}" srcOrd="0" destOrd="0" presId="urn:microsoft.com/office/officeart/2005/8/layout/hierarchy5"/>
    <dgm:cxn modelId="{6655C767-30E5-4D01-AB63-3A4617AA5B30}" type="presParOf" srcId="{7DD7BCF9-8F7C-40AC-8493-D2B94F822964}" destId="{2C81C252-8C31-42E7-BB7F-2A42072D4345}" srcOrd="0" destOrd="0" presId="urn:microsoft.com/office/officeart/2005/8/layout/hierarchy5"/>
    <dgm:cxn modelId="{39F06CF8-407D-479B-BBBE-45F28573EA4E}" type="presParOf" srcId="{E8343F10-AE34-4BFC-9FA5-8D8031F09264}" destId="{F20C817D-0777-49B3-96DA-AB53A92AA5C5}" srcOrd="1" destOrd="0" presId="urn:microsoft.com/office/officeart/2005/8/layout/hierarchy5"/>
    <dgm:cxn modelId="{AAE5B3C8-E7F2-4D90-8583-DAF8238D9D04}" type="presParOf" srcId="{F20C817D-0777-49B3-96DA-AB53A92AA5C5}" destId="{A9DE8A82-C248-4FC1-82BE-24DEDB6B7F7D}" srcOrd="0" destOrd="0" presId="urn:microsoft.com/office/officeart/2005/8/layout/hierarchy5"/>
    <dgm:cxn modelId="{D664D54C-3D41-4E2D-8621-F7CC8A1519BE}" type="presParOf" srcId="{F20C817D-0777-49B3-96DA-AB53A92AA5C5}" destId="{4975319E-5ADC-4987-962B-E55307F16D23}" srcOrd="1" destOrd="0" presId="urn:microsoft.com/office/officeart/2005/8/layout/hierarchy5"/>
    <dgm:cxn modelId="{7632E46E-CEFD-4A5F-93A9-7624FCB698F7}" type="presParOf" srcId="{E8343F10-AE34-4BFC-9FA5-8D8031F09264}" destId="{43A4D53D-23DB-4A15-B5D5-3EABBE6B2A6E}" srcOrd="2" destOrd="0" presId="urn:microsoft.com/office/officeart/2005/8/layout/hierarchy5"/>
    <dgm:cxn modelId="{3CD4BF24-ADC4-43B4-A0C2-60F0488D87DC}" type="presParOf" srcId="{43A4D53D-23DB-4A15-B5D5-3EABBE6B2A6E}" destId="{D63F5E72-3322-4B74-B57A-A06C4076D2B2}" srcOrd="0" destOrd="0" presId="urn:microsoft.com/office/officeart/2005/8/layout/hierarchy5"/>
    <dgm:cxn modelId="{9A0968E4-CECC-4B65-A1CD-1BA28587ED17}" type="presParOf" srcId="{E8343F10-AE34-4BFC-9FA5-8D8031F09264}" destId="{F6334494-F005-4C38-8753-084904005549}" srcOrd="3" destOrd="0" presId="urn:microsoft.com/office/officeart/2005/8/layout/hierarchy5"/>
    <dgm:cxn modelId="{B7015571-ECE7-428C-A7CF-200D877234D2}" type="presParOf" srcId="{F6334494-F005-4C38-8753-084904005549}" destId="{8CC52903-0F59-49F9-914D-9462DF26423C}" srcOrd="0" destOrd="0" presId="urn:microsoft.com/office/officeart/2005/8/layout/hierarchy5"/>
    <dgm:cxn modelId="{42BA7A5E-0130-42FC-935C-125A0376CB0A}" type="presParOf" srcId="{F6334494-F005-4C38-8753-084904005549}" destId="{FD8CAE79-99FC-49DE-9BEF-38854F626087}" srcOrd="1" destOrd="0" presId="urn:microsoft.com/office/officeart/2005/8/layout/hierarchy5"/>
    <dgm:cxn modelId="{D2DBC0DB-52E3-40AB-81AF-263FDAD566DC}" type="presParOf" srcId="{E8343F10-AE34-4BFC-9FA5-8D8031F09264}" destId="{4881762A-E183-42FC-8209-36EA23AE7C4D}" srcOrd="4" destOrd="0" presId="urn:microsoft.com/office/officeart/2005/8/layout/hierarchy5"/>
    <dgm:cxn modelId="{465CDE16-45E0-48E7-9377-C33048D53699}" type="presParOf" srcId="{4881762A-E183-42FC-8209-36EA23AE7C4D}" destId="{4AFA3880-9983-4412-ABB7-5E9A97F6D26C}" srcOrd="0" destOrd="0" presId="urn:microsoft.com/office/officeart/2005/8/layout/hierarchy5"/>
    <dgm:cxn modelId="{34C72D84-A3FB-4AED-ACFB-A0685F68B014}" type="presParOf" srcId="{E8343F10-AE34-4BFC-9FA5-8D8031F09264}" destId="{A3D012C2-034B-4ADD-84AC-D1ECADF9586C}" srcOrd="5" destOrd="0" presId="urn:microsoft.com/office/officeart/2005/8/layout/hierarchy5"/>
    <dgm:cxn modelId="{20BEADBC-3402-43A9-9B61-195CCFBB5605}" type="presParOf" srcId="{A3D012C2-034B-4ADD-84AC-D1ECADF9586C}" destId="{910879EE-C6F8-441A-897D-4C0A3E8882BF}" srcOrd="0" destOrd="0" presId="urn:microsoft.com/office/officeart/2005/8/layout/hierarchy5"/>
    <dgm:cxn modelId="{3A40F642-A56E-4FD5-9790-05AA9FEA11CC}" type="presParOf" srcId="{A3D012C2-034B-4ADD-84AC-D1ECADF9586C}" destId="{56C90088-2B53-48E3-A4AE-C8B4E3B352E7}" srcOrd="1" destOrd="0" presId="urn:microsoft.com/office/officeart/2005/8/layout/hierarchy5"/>
    <dgm:cxn modelId="{71913FA4-45C1-4C41-8650-15EBF98225E4}" type="presParOf" srcId="{E8343F10-AE34-4BFC-9FA5-8D8031F09264}" destId="{05895FFB-D635-4170-B397-90338FD6824B}" srcOrd="6" destOrd="0" presId="urn:microsoft.com/office/officeart/2005/8/layout/hierarchy5"/>
    <dgm:cxn modelId="{8F28968F-FE38-4E43-BA14-457ABBC6A6DF}" type="presParOf" srcId="{05895FFB-D635-4170-B397-90338FD6824B}" destId="{CADD8785-A329-45B7-A9DC-0286866ACA8D}" srcOrd="0" destOrd="0" presId="urn:microsoft.com/office/officeart/2005/8/layout/hierarchy5"/>
    <dgm:cxn modelId="{29173F34-4A41-4979-80E7-85426F51CBF3}" type="presParOf" srcId="{E8343F10-AE34-4BFC-9FA5-8D8031F09264}" destId="{453AD983-2427-461E-9A29-838F412AC294}" srcOrd="7" destOrd="0" presId="urn:microsoft.com/office/officeart/2005/8/layout/hierarchy5"/>
    <dgm:cxn modelId="{C9A2C107-3509-44F9-8D6B-CAD481BCBCEB}" type="presParOf" srcId="{453AD983-2427-461E-9A29-838F412AC294}" destId="{7D17CA8E-A79C-42A0-A6A5-6F6A1506604A}" srcOrd="0" destOrd="0" presId="urn:microsoft.com/office/officeart/2005/8/layout/hierarchy5"/>
    <dgm:cxn modelId="{FD525CC9-9110-4FA5-BB4D-34FE1D35B549}" type="presParOf" srcId="{453AD983-2427-461E-9A29-838F412AC294}" destId="{372B4384-6945-44F5-BDAE-FD14A1FDE294}" srcOrd="1" destOrd="0" presId="urn:microsoft.com/office/officeart/2005/8/layout/hierarchy5"/>
    <dgm:cxn modelId="{85EE6BA8-805B-49E6-9305-70B65BB3CD28}" type="presParOf" srcId="{EBBB1C1B-FA93-47E9-9E99-D607A1F1A397}" destId="{B5B61A5E-ED29-4BC9-AD7D-67082478AC56}" srcOrd="1" destOrd="0" presId="urn:microsoft.com/office/officeart/2005/8/layout/hierarchy5"/>
    <dgm:cxn modelId="{C1A23824-5A98-44BB-A4DC-7C1C7B914F6F}" type="presParOf" srcId="{B5B61A5E-ED29-4BC9-AD7D-67082478AC56}" destId="{5000E199-AE86-41DF-A573-7D588C684CBF}" srcOrd="0" destOrd="0" presId="urn:microsoft.com/office/officeart/2005/8/layout/hierarchy5"/>
    <dgm:cxn modelId="{A4AA0954-7CF3-4FD6-B2F3-A5ACD5F52262}" type="presParOf" srcId="{5000E199-AE86-41DF-A573-7D588C684CBF}" destId="{D3AAC006-C541-4B12-A479-89EBECC9BDF9}" srcOrd="0" destOrd="0" presId="urn:microsoft.com/office/officeart/2005/8/layout/hierarchy5"/>
    <dgm:cxn modelId="{597ADF0E-C43A-4699-AD21-F4351076CFCB}" type="presParOf" srcId="{5000E199-AE86-41DF-A573-7D588C684CBF}" destId="{B2E4FB65-63BC-4AAE-AFAF-03B463A28B2F}" srcOrd="1" destOrd="0" presId="urn:microsoft.com/office/officeart/2005/8/layout/hierarchy5"/>
    <dgm:cxn modelId="{023D757F-D8CB-4C0F-8A87-60F1471F192E}" type="presParOf" srcId="{B5B61A5E-ED29-4BC9-AD7D-67082478AC56}" destId="{E8646326-B2EA-484E-B995-3B4FA2039C52}" srcOrd="1" destOrd="0" presId="urn:microsoft.com/office/officeart/2005/8/layout/hierarchy5"/>
    <dgm:cxn modelId="{CCFCA5A5-9E63-46C2-B001-52568367DB0A}" type="presParOf" srcId="{E8646326-B2EA-484E-B995-3B4FA2039C52}" destId="{8F4DF7F5-6533-4729-A081-22C502823429}" srcOrd="0" destOrd="0" presId="urn:microsoft.com/office/officeart/2005/8/layout/hierarchy5"/>
    <dgm:cxn modelId="{C7FC698A-F94A-4D77-91F0-65D47C013662}" type="presParOf" srcId="{B5B61A5E-ED29-4BC9-AD7D-67082478AC56}" destId="{ABD1CFFC-8E39-4EB1-BA8B-53FA2A146942}" srcOrd="2" destOrd="0" presId="urn:microsoft.com/office/officeart/2005/8/layout/hierarchy5"/>
    <dgm:cxn modelId="{F49962BF-F795-4863-ADB7-9534953269DE}" type="presParOf" srcId="{ABD1CFFC-8E39-4EB1-BA8B-53FA2A146942}" destId="{0BA496D5-BA1B-4A16-A0AE-7D561A555AC5}" srcOrd="0" destOrd="0" presId="urn:microsoft.com/office/officeart/2005/8/layout/hierarchy5"/>
    <dgm:cxn modelId="{D1EA1251-038D-4EF0-B611-25CB1456718E}" type="presParOf" srcId="{ABD1CFFC-8E39-4EB1-BA8B-53FA2A146942}" destId="{20BF745D-B86C-49BE-BFC8-0879429870F8}" srcOrd="1" destOrd="0" presId="urn:microsoft.com/office/officeart/2005/8/layout/hierarchy5"/>
    <dgm:cxn modelId="{EB57DE88-D77F-422B-8344-76DC6DD756B3}" type="presParOf" srcId="{B5B61A5E-ED29-4BC9-AD7D-67082478AC56}" destId="{0C45E8F1-72C8-4F75-BDB6-BD331CB0094E}" srcOrd="3" destOrd="0" presId="urn:microsoft.com/office/officeart/2005/8/layout/hierarchy5"/>
    <dgm:cxn modelId="{90213153-95C3-4F23-9C2E-4D87DDF586ED}" type="presParOf" srcId="{0C45E8F1-72C8-4F75-BDB6-BD331CB0094E}" destId="{5AFAC9F8-2156-4CCD-BD07-8A18AB5234EE}" srcOrd="0" destOrd="0" presId="urn:microsoft.com/office/officeart/2005/8/layout/hierarchy5"/>
    <dgm:cxn modelId="{C814242B-A1A3-4123-99AB-2FA922363ED7}" type="presParOf" srcId="{B5B61A5E-ED29-4BC9-AD7D-67082478AC56}" destId="{E5AEAF16-233F-4618-9DE8-9C73F6EA2F50}" srcOrd="4" destOrd="0" presId="urn:microsoft.com/office/officeart/2005/8/layout/hierarchy5"/>
    <dgm:cxn modelId="{1ECE29FD-4700-466A-A567-2FABCC586B88}" type="presParOf" srcId="{E5AEAF16-233F-4618-9DE8-9C73F6EA2F50}" destId="{1C7E1D40-F9D2-4222-870A-DB8094383596}" srcOrd="0" destOrd="0" presId="urn:microsoft.com/office/officeart/2005/8/layout/hierarchy5"/>
    <dgm:cxn modelId="{4104038C-9689-46A9-B033-24BD2F990ABD}" type="presParOf" srcId="{E5AEAF16-233F-4618-9DE8-9C73F6EA2F50}" destId="{7572238B-52C5-44AB-AB7E-8239666ADB70}" srcOrd="1" destOrd="0" presId="urn:microsoft.com/office/officeart/2005/8/layout/hierarchy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C777BF-154C-48F3-AD56-58C38F816C0A}"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s-CO"/>
        </a:p>
      </dgm:t>
    </dgm:pt>
    <dgm:pt modelId="{C9E5BDA3-EB71-40F9-BB37-218F936D2B95}">
      <dgm:prSet phldrT="[Texto]" custT="1"/>
      <dgm:spPr>
        <a:solidFill>
          <a:schemeClr val="accent4">
            <a:lumMod val="40000"/>
            <a:lumOff val="60000"/>
          </a:schemeClr>
        </a:solidFill>
      </dgm:spPr>
      <dgm:t>
        <a:bodyPr/>
        <a:lstStyle/>
        <a:p>
          <a:r>
            <a:rPr lang="es-MX" sz="1400" baseline="0" dirty="0" smtClean="0">
              <a:solidFill>
                <a:srgbClr val="FF0000"/>
              </a:solidFill>
            </a:rPr>
            <a:t>1. Recaudador</a:t>
          </a:r>
        </a:p>
        <a:p>
          <a:r>
            <a:rPr lang="es-MX" sz="1400" baseline="0" dirty="0" smtClean="0">
              <a:solidFill>
                <a:srgbClr val="0070C0"/>
              </a:solidFill>
            </a:rPr>
            <a:t>Hasta siglo XVII</a:t>
          </a:r>
          <a:endParaRPr lang="es-CO" sz="1400" baseline="0" dirty="0">
            <a:solidFill>
              <a:srgbClr val="0070C0"/>
            </a:solidFill>
          </a:endParaRPr>
        </a:p>
      </dgm:t>
    </dgm:pt>
    <dgm:pt modelId="{F784D7EB-D8E7-4B24-A9E0-53BAA5E6130C}" type="parTrans" cxnId="{8768FE10-9F81-43AD-802C-A3B14E12917D}">
      <dgm:prSet/>
      <dgm:spPr/>
      <dgm:t>
        <a:bodyPr/>
        <a:lstStyle/>
        <a:p>
          <a:endParaRPr lang="es-CO"/>
        </a:p>
      </dgm:t>
    </dgm:pt>
    <dgm:pt modelId="{56E7EFCE-D2E3-455B-A5D8-E9E9B164D238}" type="sibTrans" cxnId="{8768FE10-9F81-43AD-802C-A3B14E12917D}">
      <dgm:prSet/>
      <dgm:spPr/>
      <dgm:t>
        <a:bodyPr/>
        <a:lstStyle/>
        <a:p>
          <a:endParaRPr lang="es-CO" dirty="0"/>
        </a:p>
      </dgm:t>
    </dgm:pt>
    <dgm:pt modelId="{2F49639B-18BC-46D5-854F-2C8885081AED}">
      <dgm:prSet phldrT="[Texto]" custT="1"/>
      <dgm:spPr/>
      <dgm:t>
        <a:bodyPr/>
        <a:lstStyle/>
        <a:p>
          <a:r>
            <a:rPr lang="es-MX" sz="1400" dirty="0" smtClean="0">
              <a:solidFill>
                <a:srgbClr val="7030A0"/>
              </a:solidFill>
            </a:rPr>
            <a:t>2. Protector </a:t>
          </a:r>
          <a:r>
            <a:rPr lang="es-MX" sz="1400" dirty="0" smtClean="0">
              <a:solidFill>
                <a:srgbClr val="FF0000"/>
              </a:solidFill>
            </a:rPr>
            <a:t>hasta mediados  siglo XX</a:t>
          </a:r>
          <a:endParaRPr lang="es-CO" sz="1400" dirty="0">
            <a:solidFill>
              <a:srgbClr val="7030A0"/>
            </a:solidFill>
          </a:endParaRPr>
        </a:p>
      </dgm:t>
    </dgm:pt>
    <dgm:pt modelId="{5FA9F1A9-AB7B-4CDE-91C4-8B1C792EFC2F}" type="parTrans" cxnId="{ACF0797D-D544-42A9-89EF-1D6BD5522844}">
      <dgm:prSet/>
      <dgm:spPr/>
      <dgm:t>
        <a:bodyPr/>
        <a:lstStyle/>
        <a:p>
          <a:endParaRPr lang="es-CO"/>
        </a:p>
      </dgm:t>
    </dgm:pt>
    <dgm:pt modelId="{CD6113DE-83FD-4325-BDF9-2EAA3FE7F475}" type="sibTrans" cxnId="{ACF0797D-D544-42A9-89EF-1D6BD5522844}">
      <dgm:prSet/>
      <dgm:spPr/>
      <dgm:t>
        <a:bodyPr/>
        <a:lstStyle/>
        <a:p>
          <a:endParaRPr lang="es-CO" dirty="0"/>
        </a:p>
      </dgm:t>
    </dgm:pt>
    <dgm:pt modelId="{FB763C7E-2E50-42FE-9227-72B4FDC2DCA4}">
      <dgm:prSet phldrT="[Texto]" custT="1"/>
      <dgm:spPr/>
      <dgm:t>
        <a:bodyPr/>
        <a:lstStyle/>
        <a:p>
          <a:r>
            <a:rPr lang="es-MX" sz="1400" dirty="0" smtClean="0">
              <a:solidFill>
                <a:srgbClr val="C00000"/>
              </a:solidFill>
            </a:rPr>
            <a:t>3. Libre comercio</a:t>
          </a:r>
        </a:p>
        <a:p>
          <a:r>
            <a:rPr lang="es-MX" sz="1400" dirty="0" smtClean="0">
              <a:solidFill>
                <a:srgbClr val="002060"/>
              </a:solidFill>
            </a:rPr>
            <a:t>Desde mediados del siglo XX</a:t>
          </a:r>
          <a:endParaRPr lang="es-CO" sz="1400" dirty="0">
            <a:solidFill>
              <a:srgbClr val="002060"/>
            </a:solidFill>
          </a:endParaRPr>
        </a:p>
      </dgm:t>
    </dgm:pt>
    <dgm:pt modelId="{F4D55AFD-1ACD-43C5-89F2-09FECABA67A9}" type="parTrans" cxnId="{CAED137C-0953-4A75-AEF8-E584F6CD8521}">
      <dgm:prSet/>
      <dgm:spPr/>
      <dgm:t>
        <a:bodyPr/>
        <a:lstStyle/>
        <a:p>
          <a:endParaRPr lang="es-CO"/>
        </a:p>
      </dgm:t>
    </dgm:pt>
    <dgm:pt modelId="{DDEB9DAE-DD64-4676-ABE5-A334C1627EE7}" type="sibTrans" cxnId="{CAED137C-0953-4A75-AEF8-E584F6CD8521}">
      <dgm:prSet/>
      <dgm:spPr/>
      <dgm:t>
        <a:bodyPr/>
        <a:lstStyle/>
        <a:p>
          <a:endParaRPr lang="es-CO" dirty="0"/>
        </a:p>
      </dgm:t>
    </dgm:pt>
    <dgm:pt modelId="{A4BFAD25-8F3E-4098-8A28-EB7FA63AF3CE}">
      <dgm:prSet phldrT="[Texto]" custT="1"/>
      <dgm:spPr/>
      <dgm:t>
        <a:bodyPr/>
        <a:lstStyle/>
        <a:p>
          <a:r>
            <a:rPr lang="es-MX" sz="1400" dirty="0" smtClean="0">
              <a:solidFill>
                <a:srgbClr val="002060"/>
              </a:solidFill>
            </a:rPr>
            <a:t>4. Cazador</a:t>
          </a:r>
        </a:p>
        <a:p>
          <a:r>
            <a:rPr lang="es-MX" sz="1400" dirty="0" smtClean="0">
              <a:solidFill>
                <a:srgbClr val="C00000"/>
              </a:solidFill>
            </a:rPr>
            <a:t>A partir de 2001</a:t>
          </a:r>
          <a:endParaRPr lang="es-CO" sz="1400" dirty="0">
            <a:solidFill>
              <a:srgbClr val="C00000"/>
            </a:solidFill>
          </a:endParaRPr>
        </a:p>
      </dgm:t>
    </dgm:pt>
    <dgm:pt modelId="{D033B6F0-B354-4A59-8EC6-F05290B5D465}" type="parTrans" cxnId="{E35C0909-2B71-4272-87DF-91249BF17A70}">
      <dgm:prSet/>
      <dgm:spPr/>
      <dgm:t>
        <a:bodyPr/>
        <a:lstStyle/>
        <a:p>
          <a:endParaRPr lang="es-CO"/>
        </a:p>
      </dgm:t>
    </dgm:pt>
    <dgm:pt modelId="{CBB9BAA0-4F97-4AA6-BE89-F4562F83C43B}" type="sibTrans" cxnId="{E35C0909-2B71-4272-87DF-91249BF17A70}">
      <dgm:prSet/>
      <dgm:spPr/>
      <dgm:t>
        <a:bodyPr/>
        <a:lstStyle/>
        <a:p>
          <a:endParaRPr lang="es-CO" dirty="0"/>
        </a:p>
      </dgm:t>
    </dgm:pt>
    <dgm:pt modelId="{CACF40E7-0A23-40D2-867F-EA9A6A25669E}">
      <dgm:prSet phldrT="[Texto]" custT="1"/>
      <dgm:spPr/>
      <dgm:t>
        <a:bodyPr/>
        <a:lstStyle/>
        <a:p>
          <a:r>
            <a:rPr lang="es-MX" sz="1400" dirty="0" smtClean="0"/>
            <a:t>5. Recaudador y protector</a:t>
          </a:r>
        </a:p>
        <a:p>
          <a:r>
            <a:rPr lang="es-MX" sz="1400" dirty="0" smtClean="0">
              <a:solidFill>
                <a:srgbClr val="002060"/>
              </a:solidFill>
            </a:rPr>
            <a:t>A partir de 2008</a:t>
          </a:r>
          <a:endParaRPr lang="es-CO" sz="1400" dirty="0">
            <a:solidFill>
              <a:srgbClr val="002060"/>
            </a:solidFill>
          </a:endParaRPr>
        </a:p>
      </dgm:t>
    </dgm:pt>
    <dgm:pt modelId="{E4F97A52-17D3-48E5-91D1-D391A3C96B16}" type="parTrans" cxnId="{975DD660-9AEA-4730-9832-66B7B52321F3}">
      <dgm:prSet/>
      <dgm:spPr/>
      <dgm:t>
        <a:bodyPr/>
        <a:lstStyle/>
        <a:p>
          <a:endParaRPr lang="es-CO"/>
        </a:p>
      </dgm:t>
    </dgm:pt>
    <dgm:pt modelId="{5DEEA3D4-1103-4421-84BB-70BA65C0E4DF}" type="sibTrans" cxnId="{975DD660-9AEA-4730-9832-66B7B52321F3}">
      <dgm:prSet/>
      <dgm:spPr/>
      <dgm:t>
        <a:bodyPr/>
        <a:lstStyle/>
        <a:p>
          <a:endParaRPr lang="es-CO" dirty="0"/>
        </a:p>
      </dgm:t>
    </dgm:pt>
    <dgm:pt modelId="{72348C96-6560-4FD2-8324-EBC4D1967342}" type="pres">
      <dgm:prSet presAssocID="{7BC777BF-154C-48F3-AD56-58C38F816C0A}" presName="cycle" presStyleCnt="0">
        <dgm:presLayoutVars>
          <dgm:dir/>
          <dgm:resizeHandles val="exact"/>
        </dgm:presLayoutVars>
      </dgm:prSet>
      <dgm:spPr/>
      <dgm:t>
        <a:bodyPr/>
        <a:lstStyle/>
        <a:p>
          <a:endParaRPr lang="es-CO"/>
        </a:p>
      </dgm:t>
    </dgm:pt>
    <dgm:pt modelId="{2C1FD2C4-B7DC-4B8C-8ED0-24E876D00F51}" type="pres">
      <dgm:prSet presAssocID="{C9E5BDA3-EB71-40F9-BB37-218F936D2B95}" presName="node" presStyleLbl="node1" presStyleIdx="0" presStyleCnt="5">
        <dgm:presLayoutVars>
          <dgm:bulletEnabled val="1"/>
        </dgm:presLayoutVars>
      </dgm:prSet>
      <dgm:spPr/>
      <dgm:t>
        <a:bodyPr/>
        <a:lstStyle/>
        <a:p>
          <a:endParaRPr lang="es-CO"/>
        </a:p>
      </dgm:t>
    </dgm:pt>
    <dgm:pt modelId="{0E0556CA-A496-48F1-BD79-D489B401FFCB}" type="pres">
      <dgm:prSet presAssocID="{56E7EFCE-D2E3-455B-A5D8-E9E9B164D238}" presName="sibTrans" presStyleLbl="sibTrans2D1" presStyleIdx="0" presStyleCnt="5"/>
      <dgm:spPr/>
      <dgm:t>
        <a:bodyPr/>
        <a:lstStyle/>
        <a:p>
          <a:endParaRPr lang="es-CO"/>
        </a:p>
      </dgm:t>
    </dgm:pt>
    <dgm:pt modelId="{E0AD1FBD-ABEC-4A76-8ADB-C49EEF31A177}" type="pres">
      <dgm:prSet presAssocID="{56E7EFCE-D2E3-455B-A5D8-E9E9B164D238}" presName="connectorText" presStyleLbl="sibTrans2D1" presStyleIdx="0" presStyleCnt="5"/>
      <dgm:spPr/>
      <dgm:t>
        <a:bodyPr/>
        <a:lstStyle/>
        <a:p>
          <a:endParaRPr lang="es-CO"/>
        </a:p>
      </dgm:t>
    </dgm:pt>
    <dgm:pt modelId="{0F4A3000-8542-4466-9DB4-1A2D31555D80}" type="pres">
      <dgm:prSet presAssocID="{2F49639B-18BC-46D5-854F-2C8885081AED}" presName="node" presStyleLbl="node1" presStyleIdx="1" presStyleCnt="5">
        <dgm:presLayoutVars>
          <dgm:bulletEnabled val="1"/>
        </dgm:presLayoutVars>
      </dgm:prSet>
      <dgm:spPr/>
      <dgm:t>
        <a:bodyPr/>
        <a:lstStyle/>
        <a:p>
          <a:endParaRPr lang="es-CO"/>
        </a:p>
      </dgm:t>
    </dgm:pt>
    <dgm:pt modelId="{BA4FAFF0-8CA7-42F8-B3D0-B85CA8CBE258}" type="pres">
      <dgm:prSet presAssocID="{CD6113DE-83FD-4325-BDF9-2EAA3FE7F475}" presName="sibTrans" presStyleLbl="sibTrans2D1" presStyleIdx="1" presStyleCnt="5"/>
      <dgm:spPr/>
      <dgm:t>
        <a:bodyPr/>
        <a:lstStyle/>
        <a:p>
          <a:endParaRPr lang="es-CO"/>
        </a:p>
      </dgm:t>
    </dgm:pt>
    <dgm:pt modelId="{6C5D47D5-C9A7-40F8-9FC7-8572E6D5027D}" type="pres">
      <dgm:prSet presAssocID="{CD6113DE-83FD-4325-BDF9-2EAA3FE7F475}" presName="connectorText" presStyleLbl="sibTrans2D1" presStyleIdx="1" presStyleCnt="5"/>
      <dgm:spPr/>
      <dgm:t>
        <a:bodyPr/>
        <a:lstStyle/>
        <a:p>
          <a:endParaRPr lang="es-CO"/>
        </a:p>
      </dgm:t>
    </dgm:pt>
    <dgm:pt modelId="{F979ECE2-BC10-4FE6-B257-AA420BDE4C30}" type="pres">
      <dgm:prSet presAssocID="{FB763C7E-2E50-42FE-9227-72B4FDC2DCA4}" presName="node" presStyleLbl="node1" presStyleIdx="2" presStyleCnt="5" custRadScaleRad="98532" custRadScaleInc="10407">
        <dgm:presLayoutVars>
          <dgm:bulletEnabled val="1"/>
        </dgm:presLayoutVars>
      </dgm:prSet>
      <dgm:spPr/>
      <dgm:t>
        <a:bodyPr/>
        <a:lstStyle/>
        <a:p>
          <a:endParaRPr lang="es-CO"/>
        </a:p>
      </dgm:t>
    </dgm:pt>
    <dgm:pt modelId="{D2E1124A-BECE-45D4-BAAC-3C6A00F3B0F9}" type="pres">
      <dgm:prSet presAssocID="{DDEB9DAE-DD64-4676-ABE5-A334C1627EE7}" presName="sibTrans" presStyleLbl="sibTrans2D1" presStyleIdx="2" presStyleCnt="5"/>
      <dgm:spPr/>
      <dgm:t>
        <a:bodyPr/>
        <a:lstStyle/>
        <a:p>
          <a:endParaRPr lang="es-CO"/>
        </a:p>
      </dgm:t>
    </dgm:pt>
    <dgm:pt modelId="{E1B4AECC-249D-49DA-AA19-B9588BBABD06}" type="pres">
      <dgm:prSet presAssocID="{DDEB9DAE-DD64-4676-ABE5-A334C1627EE7}" presName="connectorText" presStyleLbl="sibTrans2D1" presStyleIdx="2" presStyleCnt="5"/>
      <dgm:spPr/>
      <dgm:t>
        <a:bodyPr/>
        <a:lstStyle/>
        <a:p>
          <a:endParaRPr lang="es-CO"/>
        </a:p>
      </dgm:t>
    </dgm:pt>
    <dgm:pt modelId="{8A5385EC-9411-4603-9037-56C59ADD5D13}" type="pres">
      <dgm:prSet presAssocID="{A4BFAD25-8F3E-4098-8A28-EB7FA63AF3CE}" presName="node" presStyleLbl="node1" presStyleIdx="3" presStyleCnt="5">
        <dgm:presLayoutVars>
          <dgm:bulletEnabled val="1"/>
        </dgm:presLayoutVars>
      </dgm:prSet>
      <dgm:spPr/>
      <dgm:t>
        <a:bodyPr/>
        <a:lstStyle/>
        <a:p>
          <a:endParaRPr lang="es-CO"/>
        </a:p>
      </dgm:t>
    </dgm:pt>
    <dgm:pt modelId="{A63C570A-61E6-4CB8-921D-312E74A4C254}" type="pres">
      <dgm:prSet presAssocID="{CBB9BAA0-4F97-4AA6-BE89-F4562F83C43B}" presName="sibTrans" presStyleLbl="sibTrans2D1" presStyleIdx="3" presStyleCnt="5"/>
      <dgm:spPr/>
      <dgm:t>
        <a:bodyPr/>
        <a:lstStyle/>
        <a:p>
          <a:endParaRPr lang="es-CO"/>
        </a:p>
      </dgm:t>
    </dgm:pt>
    <dgm:pt modelId="{DB9F85EC-8359-42D2-AC65-07586FB02C5A}" type="pres">
      <dgm:prSet presAssocID="{CBB9BAA0-4F97-4AA6-BE89-F4562F83C43B}" presName="connectorText" presStyleLbl="sibTrans2D1" presStyleIdx="3" presStyleCnt="5"/>
      <dgm:spPr/>
      <dgm:t>
        <a:bodyPr/>
        <a:lstStyle/>
        <a:p>
          <a:endParaRPr lang="es-CO"/>
        </a:p>
      </dgm:t>
    </dgm:pt>
    <dgm:pt modelId="{27E5E91D-660D-413D-81D5-CC50B540118A}" type="pres">
      <dgm:prSet presAssocID="{CACF40E7-0A23-40D2-867F-EA9A6A25669E}" presName="node" presStyleLbl="node1" presStyleIdx="4" presStyleCnt="5">
        <dgm:presLayoutVars>
          <dgm:bulletEnabled val="1"/>
        </dgm:presLayoutVars>
      </dgm:prSet>
      <dgm:spPr/>
      <dgm:t>
        <a:bodyPr/>
        <a:lstStyle/>
        <a:p>
          <a:endParaRPr lang="es-CO"/>
        </a:p>
      </dgm:t>
    </dgm:pt>
    <dgm:pt modelId="{3C01F58E-F0D1-441D-A8D1-34865C98807C}" type="pres">
      <dgm:prSet presAssocID="{5DEEA3D4-1103-4421-84BB-70BA65C0E4DF}" presName="sibTrans" presStyleLbl="sibTrans2D1" presStyleIdx="4" presStyleCnt="5"/>
      <dgm:spPr/>
      <dgm:t>
        <a:bodyPr/>
        <a:lstStyle/>
        <a:p>
          <a:endParaRPr lang="es-CO"/>
        </a:p>
      </dgm:t>
    </dgm:pt>
    <dgm:pt modelId="{1BE4C079-A3B9-42ED-B68B-6761F3999FF0}" type="pres">
      <dgm:prSet presAssocID="{5DEEA3D4-1103-4421-84BB-70BA65C0E4DF}" presName="connectorText" presStyleLbl="sibTrans2D1" presStyleIdx="4" presStyleCnt="5"/>
      <dgm:spPr/>
      <dgm:t>
        <a:bodyPr/>
        <a:lstStyle/>
        <a:p>
          <a:endParaRPr lang="es-CO"/>
        </a:p>
      </dgm:t>
    </dgm:pt>
  </dgm:ptLst>
  <dgm:cxnLst>
    <dgm:cxn modelId="{5682E9E3-1FE2-0B48-9884-01B790748086}" type="presOf" srcId="{56E7EFCE-D2E3-455B-A5D8-E9E9B164D238}" destId="{0E0556CA-A496-48F1-BD79-D489B401FFCB}" srcOrd="0" destOrd="0" presId="urn:microsoft.com/office/officeart/2005/8/layout/cycle2"/>
    <dgm:cxn modelId="{ACF0797D-D544-42A9-89EF-1D6BD5522844}" srcId="{7BC777BF-154C-48F3-AD56-58C38F816C0A}" destId="{2F49639B-18BC-46D5-854F-2C8885081AED}" srcOrd="1" destOrd="0" parTransId="{5FA9F1A9-AB7B-4CDE-91C4-8B1C792EFC2F}" sibTransId="{CD6113DE-83FD-4325-BDF9-2EAA3FE7F475}"/>
    <dgm:cxn modelId="{36AC0EA7-5821-974B-A478-EAC207AD5802}" type="presOf" srcId="{7BC777BF-154C-48F3-AD56-58C38F816C0A}" destId="{72348C96-6560-4FD2-8324-EBC4D1967342}" srcOrd="0" destOrd="0" presId="urn:microsoft.com/office/officeart/2005/8/layout/cycle2"/>
    <dgm:cxn modelId="{4F72F327-2466-694A-9953-723F18B8092F}" type="presOf" srcId="{DDEB9DAE-DD64-4676-ABE5-A334C1627EE7}" destId="{D2E1124A-BECE-45D4-BAAC-3C6A00F3B0F9}" srcOrd="0" destOrd="0" presId="urn:microsoft.com/office/officeart/2005/8/layout/cycle2"/>
    <dgm:cxn modelId="{D138DA9F-01BC-3543-87F9-0FD78363C14E}" type="presOf" srcId="{CD6113DE-83FD-4325-BDF9-2EAA3FE7F475}" destId="{6C5D47D5-C9A7-40F8-9FC7-8572E6D5027D}" srcOrd="1" destOrd="0" presId="urn:microsoft.com/office/officeart/2005/8/layout/cycle2"/>
    <dgm:cxn modelId="{32FCFE2E-677F-4544-A8AA-1BFA4086322F}" type="presOf" srcId="{2F49639B-18BC-46D5-854F-2C8885081AED}" destId="{0F4A3000-8542-4466-9DB4-1A2D31555D80}" srcOrd="0" destOrd="0" presId="urn:microsoft.com/office/officeart/2005/8/layout/cycle2"/>
    <dgm:cxn modelId="{F7FF4035-97D4-4E45-9CEB-6107318CFD49}" type="presOf" srcId="{5DEEA3D4-1103-4421-84BB-70BA65C0E4DF}" destId="{3C01F58E-F0D1-441D-A8D1-34865C98807C}" srcOrd="0" destOrd="0" presId="urn:microsoft.com/office/officeart/2005/8/layout/cycle2"/>
    <dgm:cxn modelId="{975DD660-9AEA-4730-9832-66B7B52321F3}" srcId="{7BC777BF-154C-48F3-AD56-58C38F816C0A}" destId="{CACF40E7-0A23-40D2-867F-EA9A6A25669E}" srcOrd="4" destOrd="0" parTransId="{E4F97A52-17D3-48E5-91D1-D391A3C96B16}" sibTransId="{5DEEA3D4-1103-4421-84BB-70BA65C0E4DF}"/>
    <dgm:cxn modelId="{7743F6B9-E642-9145-80B2-7F4AC4686361}" type="presOf" srcId="{5DEEA3D4-1103-4421-84BB-70BA65C0E4DF}" destId="{1BE4C079-A3B9-42ED-B68B-6761F3999FF0}" srcOrd="1" destOrd="0" presId="urn:microsoft.com/office/officeart/2005/8/layout/cycle2"/>
    <dgm:cxn modelId="{B344098E-C3A7-2547-B2D4-17D73B6ECBE6}" type="presOf" srcId="{CACF40E7-0A23-40D2-867F-EA9A6A25669E}" destId="{27E5E91D-660D-413D-81D5-CC50B540118A}" srcOrd="0" destOrd="0" presId="urn:microsoft.com/office/officeart/2005/8/layout/cycle2"/>
    <dgm:cxn modelId="{E35C0909-2B71-4272-87DF-91249BF17A70}" srcId="{7BC777BF-154C-48F3-AD56-58C38F816C0A}" destId="{A4BFAD25-8F3E-4098-8A28-EB7FA63AF3CE}" srcOrd="3" destOrd="0" parTransId="{D033B6F0-B354-4A59-8EC6-F05290B5D465}" sibTransId="{CBB9BAA0-4F97-4AA6-BE89-F4562F83C43B}"/>
    <dgm:cxn modelId="{5AC867DB-B856-8D41-B5A5-51CEF0B2D0A9}" type="presOf" srcId="{A4BFAD25-8F3E-4098-8A28-EB7FA63AF3CE}" destId="{8A5385EC-9411-4603-9037-56C59ADD5D13}" srcOrd="0" destOrd="0" presId="urn:microsoft.com/office/officeart/2005/8/layout/cycle2"/>
    <dgm:cxn modelId="{9BBE9932-D78D-8F48-92BC-4131FBEC1D3E}" type="presOf" srcId="{CBB9BAA0-4F97-4AA6-BE89-F4562F83C43B}" destId="{A63C570A-61E6-4CB8-921D-312E74A4C254}" srcOrd="0" destOrd="0" presId="urn:microsoft.com/office/officeart/2005/8/layout/cycle2"/>
    <dgm:cxn modelId="{FF454C2E-90B9-FA4C-9943-8EE5757812EA}" type="presOf" srcId="{CBB9BAA0-4F97-4AA6-BE89-F4562F83C43B}" destId="{DB9F85EC-8359-42D2-AC65-07586FB02C5A}" srcOrd="1" destOrd="0" presId="urn:microsoft.com/office/officeart/2005/8/layout/cycle2"/>
    <dgm:cxn modelId="{CAED137C-0953-4A75-AEF8-E584F6CD8521}" srcId="{7BC777BF-154C-48F3-AD56-58C38F816C0A}" destId="{FB763C7E-2E50-42FE-9227-72B4FDC2DCA4}" srcOrd="2" destOrd="0" parTransId="{F4D55AFD-1ACD-43C5-89F2-09FECABA67A9}" sibTransId="{DDEB9DAE-DD64-4676-ABE5-A334C1627EE7}"/>
    <dgm:cxn modelId="{BCE79099-8D8C-E946-9C01-B9E6EEC8F62A}" type="presOf" srcId="{FB763C7E-2E50-42FE-9227-72B4FDC2DCA4}" destId="{F979ECE2-BC10-4FE6-B257-AA420BDE4C30}" srcOrd="0" destOrd="0" presId="urn:microsoft.com/office/officeart/2005/8/layout/cycle2"/>
    <dgm:cxn modelId="{AC29B39E-29D9-1747-9BB1-35A7DCE649FA}" type="presOf" srcId="{56E7EFCE-D2E3-455B-A5D8-E9E9B164D238}" destId="{E0AD1FBD-ABEC-4A76-8ADB-C49EEF31A177}" srcOrd="1" destOrd="0" presId="urn:microsoft.com/office/officeart/2005/8/layout/cycle2"/>
    <dgm:cxn modelId="{8768FE10-9F81-43AD-802C-A3B14E12917D}" srcId="{7BC777BF-154C-48F3-AD56-58C38F816C0A}" destId="{C9E5BDA3-EB71-40F9-BB37-218F936D2B95}" srcOrd="0" destOrd="0" parTransId="{F784D7EB-D8E7-4B24-A9E0-53BAA5E6130C}" sibTransId="{56E7EFCE-D2E3-455B-A5D8-E9E9B164D238}"/>
    <dgm:cxn modelId="{AB884EAD-B526-2846-A026-30CC424E23E6}" type="presOf" srcId="{CD6113DE-83FD-4325-BDF9-2EAA3FE7F475}" destId="{BA4FAFF0-8CA7-42F8-B3D0-B85CA8CBE258}" srcOrd="0" destOrd="0" presId="urn:microsoft.com/office/officeart/2005/8/layout/cycle2"/>
    <dgm:cxn modelId="{0138D3DA-DE08-244D-86E0-9F7809910AE6}" type="presOf" srcId="{C9E5BDA3-EB71-40F9-BB37-218F936D2B95}" destId="{2C1FD2C4-B7DC-4B8C-8ED0-24E876D00F51}" srcOrd="0" destOrd="0" presId="urn:microsoft.com/office/officeart/2005/8/layout/cycle2"/>
    <dgm:cxn modelId="{24877B93-8957-0544-A8C8-5657A6E2EA6B}" type="presOf" srcId="{DDEB9DAE-DD64-4676-ABE5-A334C1627EE7}" destId="{E1B4AECC-249D-49DA-AA19-B9588BBABD06}" srcOrd="1" destOrd="0" presId="urn:microsoft.com/office/officeart/2005/8/layout/cycle2"/>
    <dgm:cxn modelId="{507435E4-920D-094E-BD17-C11EC09AF140}" type="presParOf" srcId="{72348C96-6560-4FD2-8324-EBC4D1967342}" destId="{2C1FD2C4-B7DC-4B8C-8ED0-24E876D00F51}" srcOrd="0" destOrd="0" presId="urn:microsoft.com/office/officeart/2005/8/layout/cycle2"/>
    <dgm:cxn modelId="{B3F7EF7E-A18D-6E46-8E6E-91376EE92826}" type="presParOf" srcId="{72348C96-6560-4FD2-8324-EBC4D1967342}" destId="{0E0556CA-A496-48F1-BD79-D489B401FFCB}" srcOrd="1" destOrd="0" presId="urn:microsoft.com/office/officeart/2005/8/layout/cycle2"/>
    <dgm:cxn modelId="{72DE0A26-35AB-7A4F-8ACD-F2525A7E4CE6}" type="presParOf" srcId="{0E0556CA-A496-48F1-BD79-D489B401FFCB}" destId="{E0AD1FBD-ABEC-4A76-8ADB-C49EEF31A177}" srcOrd="0" destOrd="0" presId="urn:microsoft.com/office/officeart/2005/8/layout/cycle2"/>
    <dgm:cxn modelId="{90C5D100-D658-6045-8A16-C9F88C9A33E4}" type="presParOf" srcId="{72348C96-6560-4FD2-8324-EBC4D1967342}" destId="{0F4A3000-8542-4466-9DB4-1A2D31555D80}" srcOrd="2" destOrd="0" presId="urn:microsoft.com/office/officeart/2005/8/layout/cycle2"/>
    <dgm:cxn modelId="{C3D74488-3373-E041-8178-DD6950C1C4FD}" type="presParOf" srcId="{72348C96-6560-4FD2-8324-EBC4D1967342}" destId="{BA4FAFF0-8CA7-42F8-B3D0-B85CA8CBE258}" srcOrd="3" destOrd="0" presId="urn:microsoft.com/office/officeart/2005/8/layout/cycle2"/>
    <dgm:cxn modelId="{6F96BE44-FD53-824F-9B81-856215C4842A}" type="presParOf" srcId="{BA4FAFF0-8CA7-42F8-B3D0-B85CA8CBE258}" destId="{6C5D47D5-C9A7-40F8-9FC7-8572E6D5027D}" srcOrd="0" destOrd="0" presId="urn:microsoft.com/office/officeart/2005/8/layout/cycle2"/>
    <dgm:cxn modelId="{FD64324F-092A-8B47-8CFA-522587C8DFA7}" type="presParOf" srcId="{72348C96-6560-4FD2-8324-EBC4D1967342}" destId="{F979ECE2-BC10-4FE6-B257-AA420BDE4C30}" srcOrd="4" destOrd="0" presId="urn:microsoft.com/office/officeart/2005/8/layout/cycle2"/>
    <dgm:cxn modelId="{22CC53A3-998B-754E-B632-25C73955F0DE}" type="presParOf" srcId="{72348C96-6560-4FD2-8324-EBC4D1967342}" destId="{D2E1124A-BECE-45D4-BAAC-3C6A00F3B0F9}" srcOrd="5" destOrd="0" presId="urn:microsoft.com/office/officeart/2005/8/layout/cycle2"/>
    <dgm:cxn modelId="{2532F773-D83A-7145-BBB8-36AB148DE451}" type="presParOf" srcId="{D2E1124A-BECE-45D4-BAAC-3C6A00F3B0F9}" destId="{E1B4AECC-249D-49DA-AA19-B9588BBABD06}" srcOrd="0" destOrd="0" presId="urn:microsoft.com/office/officeart/2005/8/layout/cycle2"/>
    <dgm:cxn modelId="{8BFE5E6C-432E-E24D-9F06-AD7BE757C6E3}" type="presParOf" srcId="{72348C96-6560-4FD2-8324-EBC4D1967342}" destId="{8A5385EC-9411-4603-9037-56C59ADD5D13}" srcOrd="6" destOrd="0" presId="urn:microsoft.com/office/officeart/2005/8/layout/cycle2"/>
    <dgm:cxn modelId="{D9BEB3DB-7C44-8E4F-AC71-B0F26ED3414A}" type="presParOf" srcId="{72348C96-6560-4FD2-8324-EBC4D1967342}" destId="{A63C570A-61E6-4CB8-921D-312E74A4C254}" srcOrd="7" destOrd="0" presId="urn:microsoft.com/office/officeart/2005/8/layout/cycle2"/>
    <dgm:cxn modelId="{43B7CAC7-2679-4941-A7A6-1B2C870C6DED}" type="presParOf" srcId="{A63C570A-61E6-4CB8-921D-312E74A4C254}" destId="{DB9F85EC-8359-42D2-AC65-07586FB02C5A}" srcOrd="0" destOrd="0" presId="urn:microsoft.com/office/officeart/2005/8/layout/cycle2"/>
    <dgm:cxn modelId="{C1FC5F50-5B79-4A49-A2E1-2B95138B090B}" type="presParOf" srcId="{72348C96-6560-4FD2-8324-EBC4D1967342}" destId="{27E5E91D-660D-413D-81D5-CC50B540118A}" srcOrd="8" destOrd="0" presId="urn:microsoft.com/office/officeart/2005/8/layout/cycle2"/>
    <dgm:cxn modelId="{A7D1EC9D-2C7A-8E49-8C26-4425198C3318}" type="presParOf" srcId="{72348C96-6560-4FD2-8324-EBC4D1967342}" destId="{3C01F58E-F0D1-441D-A8D1-34865C98807C}" srcOrd="9" destOrd="0" presId="urn:microsoft.com/office/officeart/2005/8/layout/cycle2"/>
    <dgm:cxn modelId="{18A8E7CC-D087-CB46-890D-B2417FC087A5}" type="presParOf" srcId="{3C01F58E-F0D1-441D-A8D1-34865C98807C}" destId="{1BE4C079-A3B9-42ED-B68B-6761F3999FF0}"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A6F738-87EA-4EC1-803D-5D51A61FB139}" type="doc">
      <dgm:prSet loTypeId="urn:microsoft.com/office/officeart/2005/8/layout/radial5" loCatId="cycle" qsTypeId="urn:microsoft.com/office/officeart/2005/8/quickstyle/simple1" qsCatId="simple" csTypeId="urn:microsoft.com/office/officeart/2005/8/colors/colorful3" csCatId="colorful" phldr="1"/>
      <dgm:spPr/>
      <dgm:t>
        <a:bodyPr/>
        <a:lstStyle/>
        <a:p>
          <a:endParaRPr lang="es-CO"/>
        </a:p>
      </dgm:t>
    </dgm:pt>
    <dgm:pt modelId="{AB42C9B9-A958-4E3E-A1F6-06A1A03B9535}">
      <dgm:prSet phldrT="[Texto]" custT="1"/>
      <dgm:spPr/>
      <dgm:t>
        <a:bodyPr/>
        <a:lstStyle/>
        <a:p>
          <a:r>
            <a:rPr lang="es-ES" sz="1050" dirty="0" smtClean="0"/>
            <a:t>Marco Normativo para asegurar y facilitar el Comercio Mundial</a:t>
          </a:r>
          <a:endParaRPr lang="es-CO" sz="1050" dirty="0"/>
        </a:p>
      </dgm:t>
    </dgm:pt>
    <dgm:pt modelId="{5C860D73-283A-40EF-BA9C-0251C2A1E357}" type="parTrans" cxnId="{E0EEEAA3-6156-4B47-8CE3-08C3430F3703}">
      <dgm:prSet/>
      <dgm:spPr/>
      <dgm:t>
        <a:bodyPr/>
        <a:lstStyle/>
        <a:p>
          <a:endParaRPr lang="es-CO"/>
        </a:p>
      </dgm:t>
    </dgm:pt>
    <dgm:pt modelId="{E47E4552-A8A8-4C1B-9925-1B41215163FC}" type="sibTrans" cxnId="{E0EEEAA3-6156-4B47-8CE3-08C3430F3703}">
      <dgm:prSet/>
      <dgm:spPr/>
      <dgm:t>
        <a:bodyPr/>
        <a:lstStyle/>
        <a:p>
          <a:endParaRPr lang="es-CO"/>
        </a:p>
      </dgm:t>
    </dgm:pt>
    <dgm:pt modelId="{5706D507-336B-4F26-92D8-171271B76211}">
      <dgm:prSet phldrT="[Texto]" custT="1"/>
      <dgm:spPr/>
      <dgm:t>
        <a:bodyPr/>
        <a:lstStyle/>
        <a:p>
          <a:r>
            <a:rPr lang="es-ES" sz="1050" dirty="0" smtClean="0"/>
            <a:t>Seguridad de la cadena logística y facilitar el comercio a escala mundial para aumentar la certidumbre y la predictibilidad</a:t>
          </a:r>
          <a:endParaRPr lang="es-CO" sz="1050" dirty="0"/>
        </a:p>
      </dgm:t>
    </dgm:pt>
    <dgm:pt modelId="{91AC1CC6-5FC7-40EC-83F9-FDDA3372CA56}" type="parTrans" cxnId="{DB0DE391-CA7C-4B3D-A65D-1572C0764F09}">
      <dgm:prSet custT="1"/>
      <dgm:spPr/>
      <dgm:t>
        <a:bodyPr/>
        <a:lstStyle/>
        <a:p>
          <a:endParaRPr lang="es-CO" sz="1050"/>
        </a:p>
      </dgm:t>
    </dgm:pt>
    <dgm:pt modelId="{0C9F54EE-73FC-4286-BD78-04318342D5EC}" type="sibTrans" cxnId="{DB0DE391-CA7C-4B3D-A65D-1572C0764F09}">
      <dgm:prSet/>
      <dgm:spPr/>
      <dgm:t>
        <a:bodyPr/>
        <a:lstStyle/>
        <a:p>
          <a:endParaRPr lang="es-CO"/>
        </a:p>
      </dgm:t>
    </dgm:pt>
    <dgm:pt modelId="{8D7BEB32-82C1-4610-B570-E61421B601AF}">
      <dgm:prSet phldrT="[Texto]" custT="1"/>
      <dgm:spPr/>
      <dgm:t>
        <a:bodyPr/>
        <a:lstStyle/>
        <a:p>
          <a:r>
            <a:rPr lang="es-ES" sz="1050" dirty="0" smtClean="0"/>
            <a:t>Gestión integral de la cadena logística en todos los medios de transporte</a:t>
          </a:r>
          <a:endParaRPr lang="es-CO" sz="1050" dirty="0"/>
        </a:p>
      </dgm:t>
    </dgm:pt>
    <dgm:pt modelId="{4A2D1E84-BAB6-4D98-B855-F298CDC019E6}" type="parTrans" cxnId="{6AE5E7C1-B935-4617-8653-25940231F2D1}">
      <dgm:prSet custT="1"/>
      <dgm:spPr/>
      <dgm:t>
        <a:bodyPr/>
        <a:lstStyle/>
        <a:p>
          <a:endParaRPr lang="es-CO" sz="1050"/>
        </a:p>
      </dgm:t>
    </dgm:pt>
    <dgm:pt modelId="{C144B70E-1768-4833-8B3A-0BEA7C5666C8}" type="sibTrans" cxnId="{6AE5E7C1-B935-4617-8653-25940231F2D1}">
      <dgm:prSet/>
      <dgm:spPr/>
      <dgm:t>
        <a:bodyPr/>
        <a:lstStyle/>
        <a:p>
          <a:endParaRPr lang="es-CO"/>
        </a:p>
      </dgm:t>
    </dgm:pt>
    <dgm:pt modelId="{DCDFBB6D-24DD-4111-AD5F-BC0EF4FDC20C}">
      <dgm:prSet phldrT="[Texto]" custT="1"/>
      <dgm:spPr/>
      <dgm:t>
        <a:bodyPr/>
        <a:lstStyle/>
        <a:p>
          <a:r>
            <a:rPr lang="es-ES" sz="1050" dirty="0" smtClean="0"/>
            <a:t>Ampliar el papel, las funciones y las capacidades de las aduanas para hacer frente a los desafíos y aprovechar las oportunidades del siglo XXI</a:t>
          </a:r>
          <a:endParaRPr lang="es-CO" sz="1050" dirty="0"/>
        </a:p>
      </dgm:t>
    </dgm:pt>
    <dgm:pt modelId="{574556D6-A6BB-4CBD-B7CA-2A890DA18794}" type="parTrans" cxnId="{408C308E-AE57-40DC-BC5D-5887D9830361}">
      <dgm:prSet custT="1"/>
      <dgm:spPr/>
      <dgm:t>
        <a:bodyPr/>
        <a:lstStyle/>
        <a:p>
          <a:endParaRPr lang="es-CO" sz="1050"/>
        </a:p>
      </dgm:t>
    </dgm:pt>
    <dgm:pt modelId="{23A96125-6F00-41EE-B6D4-3AF340938A42}" type="sibTrans" cxnId="{408C308E-AE57-40DC-BC5D-5887D9830361}">
      <dgm:prSet/>
      <dgm:spPr/>
      <dgm:t>
        <a:bodyPr/>
        <a:lstStyle/>
        <a:p>
          <a:endParaRPr lang="es-CO"/>
        </a:p>
      </dgm:t>
    </dgm:pt>
    <dgm:pt modelId="{D84EA969-C013-4C4B-B423-4F3C9A76D7E5}">
      <dgm:prSet phldrT="[Texto]" custT="1"/>
      <dgm:spPr/>
      <dgm:t>
        <a:bodyPr/>
        <a:lstStyle/>
        <a:p>
          <a:r>
            <a:rPr lang="es-ES" sz="1050" dirty="0" smtClean="0"/>
            <a:t>Reforzar la cooperación entre las administraciones de aduanas en la detección de los envíos de alto riesgo</a:t>
          </a:r>
          <a:endParaRPr lang="es-CO" sz="1050" dirty="0"/>
        </a:p>
      </dgm:t>
    </dgm:pt>
    <dgm:pt modelId="{5BE658BD-B28E-485E-8E0D-4643B4D85E66}" type="parTrans" cxnId="{BA1CF0EF-606F-4261-A246-822D1E0640BB}">
      <dgm:prSet custT="1"/>
      <dgm:spPr/>
      <dgm:t>
        <a:bodyPr/>
        <a:lstStyle/>
        <a:p>
          <a:endParaRPr lang="es-CO" sz="1050"/>
        </a:p>
      </dgm:t>
    </dgm:pt>
    <dgm:pt modelId="{A4C9386F-4601-4DFC-B3BB-02EDA96D547B}" type="sibTrans" cxnId="{BA1CF0EF-606F-4261-A246-822D1E0640BB}">
      <dgm:prSet/>
      <dgm:spPr/>
      <dgm:t>
        <a:bodyPr/>
        <a:lstStyle/>
        <a:p>
          <a:endParaRPr lang="es-CO"/>
        </a:p>
      </dgm:t>
    </dgm:pt>
    <dgm:pt modelId="{0544514A-8831-44B9-90D5-630AE9645CCC}">
      <dgm:prSet phldrT="[Texto]" custT="1"/>
      <dgm:spPr/>
      <dgm:t>
        <a:bodyPr/>
        <a:lstStyle/>
        <a:p>
          <a:r>
            <a:rPr lang="es-ES" sz="1050" dirty="0" smtClean="0"/>
            <a:t>Fomentar la circulación fluida de las mercancías a través de cadenas logísticas internacionales seguras</a:t>
          </a:r>
          <a:endParaRPr lang="es-CO" sz="1050" dirty="0"/>
        </a:p>
      </dgm:t>
    </dgm:pt>
    <dgm:pt modelId="{2E995519-C0AE-4075-9377-8A226F30661B}" type="parTrans" cxnId="{4BDB2F88-8950-4DD6-B587-54EFF9D6DCE1}">
      <dgm:prSet custT="1"/>
      <dgm:spPr/>
      <dgm:t>
        <a:bodyPr/>
        <a:lstStyle/>
        <a:p>
          <a:endParaRPr lang="es-CO" sz="1050"/>
        </a:p>
      </dgm:t>
    </dgm:pt>
    <dgm:pt modelId="{F693ABD4-8BE6-42D7-A67F-9C2BD3BB5CBC}" type="sibTrans" cxnId="{4BDB2F88-8950-4DD6-B587-54EFF9D6DCE1}">
      <dgm:prSet/>
      <dgm:spPr/>
      <dgm:t>
        <a:bodyPr/>
        <a:lstStyle/>
        <a:p>
          <a:endParaRPr lang="es-CO"/>
        </a:p>
      </dgm:t>
    </dgm:pt>
    <dgm:pt modelId="{C43B586E-9BF9-4AF8-8391-D1772D7DB98B}">
      <dgm:prSet phldrT="[Texto]" custT="1"/>
      <dgm:spPr/>
      <dgm:t>
        <a:bodyPr/>
        <a:lstStyle/>
        <a:p>
          <a:r>
            <a:rPr lang="es-ES" sz="1050" dirty="0" smtClean="0"/>
            <a:t>Reforzar la cooperación entre las aduanas y las empresas</a:t>
          </a:r>
          <a:endParaRPr lang="es-CO" sz="1050" dirty="0"/>
        </a:p>
      </dgm:t>
    </dgm:pt>
    <dgm:pt modelId="{AB6F43CE-74C6-4316-873D-681AD00B4C7A}" type="parTrans" cxnId="{AE069B62-F8D3-4146-AFE4-F1B3B5C661C2}">
      <dgm:prSet custT="1"/>
      <dgm:spPr/>
      <dgm:t>
        <a:bodyPr/>
        <a:lstStyle/>
        <a:p>
          <a:endParaRPr lang="es-CO" sz="1050"/>
        </a:p>
      </dgm:t>
    </dgm:pt>
    <dgm:pt modelId="{ABA9188D-7874-49C3-B100-FA799242256D}" type="sibTrans" cxnId="{AE069B62-F8D3-4146-AFE4-F1B3B5C661C2}">
      <dgm:prSet/>
      <dgm:spPr/>
      <dgm:t>
        <a:bodyPr/>
        <a:lstStyle/>
        <a:p>
          <a:endParaRPr lang="es-CO"/>
        </a:p>
      </dgm:t>
    </dgm:pt>
    <dgm:pt modelId="{34B1E3A3-1376-4679-ADBE-34AA7A2358E8}" type="pres">
      <dgm:prSet presAssocID="{ADA6F738-87EA-4EC1-803D-5D51A61FB139}" presName="Name0" presStyleCnt="0">
        <dgm:presLayoutVars>
          <dgm:chMax val="1"/>
          <dgm:dir/>
          <dgm:animLvl val="ctr"/>
          <dgm:resizeHandles val="exact"/>
        </dgm:presLayoutVars>
      </dgm:prSet>
      <dgm:spPr/>
      <dgm:t>
        <a:bodyPr/>
        <a:lstStyle/>
        <a:p>
          <a:endParaRPr lang="es-CO"/>
        </a:p>
      </dgm:t>
    </dgm:pt>
    <dgm:pt modelId="{90FAE6BF-B1E0-4115-916E-D9B55CAD2CAF}" type="pres">
      <dgm:prSet presAssocID="{AB42C9B9-A958-4E3E-A1F6-06A1A03B9535}" presName="centerShape" presStyleLbl="node0" presStyleIdx="0" presStyleCnt="1"/>
      <dgm:spPr/>
      <dgm:t>
        <a:bodyPr/>
        <a:lstStyle/>
        <a:p>
          <a:endParaRPr lang="es-CO"/>
        </a:p>
      </dgm:t>
    </dgm:pt>
    <dgm:pt modelId="{994A95B8-1FA1-48BC-9721-96D84F0BF36A}" type="pres">
      <dgm:prSet presAssocID="{91AC1CC6-5FC7-40EC-83F9-FDDA3372CA56}" presName="parTrans" presStyleLbl="sibTrans2D1" presStyleIdx="0" presStyleCnt="6"/>
      <dgm:spPr/>
      <dgm:t>
        <a:bodyPr/>
        <a:lstStyle/>
        <a:p>
          <a:endParaRPr lang="es-CO"/>
        </a:p>
      </dgm:t>
    </dgm:pt>
    <dgm:pt modelId="{FAFABB22-9183-4371-93B7-90C11D526ACD}" type="pres">
      <dgm:prSet presAssocID="{91AC1CC6-5FC7-40EC-83F9-FDDA3372CA56}" presName="connectorText" presStyleLbl="sibTrans2D1" presStyleIdx="0" presStyleCnt="6"/>
      <dgm:spPr/>
      <dgm:t>
        <a:bodyPr/>
        <a:lstStyle/>
        <a:p>
          <a:endParaRPr lang="es-CO"/>
        </a:p>
      </dgm:t>
    </dgm:pt>
    <dgm:pt modelId="{B5E90E5A-5C60-4114-8F14-7493BC23823C}" type="pres">
      <dgm:prSet presAssocID="{5706D507-336B-4F26-92D8-171271B76211}" presName="node" presStyleLbl="node1" presStyleIdx="0" presStyleCnt="6">
        <dgm:presLayoutVars>
          <dgm:bulletEnabled val="1"/>
        </dgm:presLayoutVars>
      </dgm:prSet>
      <dgm:spPr/>
      <dgm:t>
        <a:bodyPr/>
        <a:lstStyle/>
        <a:p>
          <a:endParaRPr lang="es-CO"/>
        </a:p>
      </dgm:t>
    </dgm:pt>
    <dgm:pt modelId="{38DBC493-77A1-492C-862F-531AB96ADF23}" type="pres">
      <dgm:prSet presAssocID="{4A2D1E84-BAB6-4D98-B855-F298CDC019E6}" presName="parTrans" presStyleLbl="sibTrans2D1" presStyleIdx="1" presStyleCnt="6"/>
      <dgm:spPr/>
      <dgm:t>
        <a:bodyPr/>
        <a:lstStyle/>
        <a:p>
          <a:endParaRPr lang="es-CO"/>
        </a:p>
      </dgm:t>
    </dgm:pt>
    <dgm:pt modelId="{A7C8B587-7464-472D-A8B1-7D86DFA2512A}" type="pres">
      <dgm:prSet presAssocID="{4A2D1E84-BAB6-4D98-B855-F298CDC019E6}" presName="connectorText" presStyleLbl="sibTrans2D1" presStyleIdx="1" presStyleCnt="6"/>
      <dgm:spPr/>
      <dgm:t>
        <a:bodyPr/>
        <a:lstStyle/>
        <a:p>
          <a:endParaRPr lang="es-CO"/>
        </a:p>
      </dgm:t>
    </dgm:pt>
    <dgm:pt modelId="{841C1E9B-DD97-4282-B32F-940FA8344F8C}" type="pres">
      <dgm:prSet presAssocID="{8D7BEB32-82C1-4610-B570-E61421B601AF}" presName="node" presStyleLbl="node1" presStyleIdx="1" presStyleCnt="6">
        <dgm:presLayoutVars>
          <dgm:bulletEnabled val="1"/>
        </dgm:presLayoutVars>
      </dgm:prSet>
      <dgm:spPr/>
      <dgm:t>
        <a:bodyPr/>
        <a:lstStyle/>
        <a:p>
          <a:endParaRPr lang="es-CO"/>
        </a:p>
      </dgm:t>
    </dgm:pt>
    <dgm:pt modelId="{800BF378-AA3C-4C35-878A-E6770C3FC2AB}" type="pres">
      <dgm:prSet presAssocID="{574556D6-A6BB-4CBD-B7CA-2A890DA18794}" presName="parTrans" presStyleLbl="sibTrans2D1" presStyleIdx="2" presStyleCnt="6"/>
      <dgm:spPr/>
      <dgm:t>
        <a:bodyPr/>
        <a:lstStyle/>
        <a:p>
          <a:endParaRPr lang="es-CO"/>
        </a:p>
      </dgm:t>
    </dgm:pt>
    <dgm:pt modelId="{C15B4DBB-0AE8-4995-936A-05CFB0FDF47E}" type="pres">
      <dgm:prSet presAssocID="{574556D6-A6BB-4CBD-B7CA-2A890DA18794}" presName="connectorText" presStyleLbl="sibTrans2D1" presStyleIdx="2" presStyleCnt="6"/>
      <dgm:spPr/>
      <dgm:t>
        <a:bodyPr/>
        <a:lstStyle/>
        <a:p>
          <a:endParaRPr lang="es-CO"/>
        </a:p>
      </dgm:t>
    </dgm:pt>
    <dgm:pt modelId="{C60D1DF2-C024-40EA-AA69-811C996FD263}" type="pres">
      <dgm:prSet presAssocID="{DCDFBB6D-24DD-4111-AD5F-BC0EF4FDC20C}" presName="node" presStyleLbl="node1" presStyleIdx="2" presStyleCnt="6">
        <dgm:presLayoutVars>
          <dgm:bulletEnabled val="1"/>
        </dgm:presLayoutVars>
      </dgm:prSet>
      <dgm:spPr/>
      <dgm:t>
        <a:bodyPr/>
        <a:lstStyle/>
        <a:p>
          <a:endParaRPr lang="es-CO"/>
        </a:p>
      </dgm:t>
    </dgm:pt>
    <dgm:pt modelId="{EA8EA952-6EA0-4263-AF21-1A14DAFA424E}" type="pres">
      <dgm:prSet presAssocID="{5BE658BD-B28E-485E-8E0D-4643B4D85E66}" presName="parTrans" presStyleLbl="sibTrans2D1" presStyleIdx="3" presStyleCnt="6"/>
      <dgm:spPr/>
      <dgm:t>
        <a:bodyPr/>
        <a:lstStyle/>
        <a:p>
          <a:endParaRPr lang="es-CO"/>
        </a:p>
      </dgm:t>
    </dgm:pt>
    <dgm:pt modelId="{67E195C6-BAEC-4E87-9678-8EDFAE07BE10}" type="pres">
      <dgm:prSet presAssocID="{5BE658BD-B28E-485E-8E0D-4643B4D85E66}" presName="connectorText" presStyleLbl="sibTrans2D1" presStyleIdx="3" presStyleCnt="6"/>
      <dgm:spPr/>
      <dgm:t>
        <a:bodyPr/>
        <a:lstStyle/>
        <a:p>
          <a:endParaRPr lang="es-CO"/>
        </a:p>
      </dgm:t>
    </dgm:pt>
    <dgm:pt modelId="{E80ECF28-20C2-4E53-BCCA-7B67693E902E}" type="pres">
      <dgm:prSet presAssocID="{D84EA969-C013-4C4B-B423-4F3C9A76D7E5}" presName="node" presStyleLbl="node1" presStyleIdx="3" presStyleCnt="6">
        <dgm:presLayoutVars>
          <dgm:bulletEnabled val="1"/>
        </dgm:presLayoutVars>
      </dgm:prSet>
      <dgm:spPr/>
      <dgm:t>
        <a:bodyPr/>
        <a:lstStyle/>
        <a:p>
          <a:endParaRPr lang="es-CO"/>
        </a:p>
      </dgm:t>
    </dgm:pt>
    <dgm:pt modelId="{012ED868-57C8-4367-B6EE-196BFAA71C3E}" type="pres">
      <dgm:prSet presAssocID="{AB6F43CE-74C6-4316-873D-681AD00B4C7A}" presName="parTrans" presStyleLbl="sibTrans2D1" presStyleIdx="4" presStyleCnt="6"/>
      <dgm:spPr/>
      <dgm:t>
        <a:bodyPr/>
        <a:lstStyle/>
        <a:p>
          <a:endParaRPr lang="es-CO"/>
        </a:p>
      </dgm:t>
    </dgm:pt>
    <dgm:pt modelId="{B77EF53A-AC58-4EF5-BDDE-F960E9890BB1}" type="pres">
      <dgm:prSet presAssocID="{AB6F43CE-74C6-4316-873D-681AD00B4C7A}" presName="connectorText" presStyleLbl="sibTrans2D1" presStyleIdx="4" presStyleCnt="6"/>
      <dgm:spPr/>
      <dgm:t>
        <a:bodyPr/>
        <a:lstStyle/>
        <a:p>
          <a:endParaRPr lang="es-CO"/>
        </a:p>
      </dgm:t>
    </dgm:pt>
    <dgm:pt modelId="{68683994-EAE3-4A0A-A8BF-E9B25C7E8632}" type="pres">
      <dgm:prSet presAssocID="{C43B586E-9BF9-4AF8-8391-D1772D7DB98B}" presName="node" presStyleLbl="node1" presStyleIdx="4" presStyleCnt="6">
        <dgm:presLayoutVars>
          <dgm:bulletEnabled val="1"/>
        </dgm:presLayoutVars>
      </dgm:prSet>
      <dgm:spPr/>
      <dgm:t>
        <a:bodyPr/>
        <a:lstStyle/>
        <a:p>
          <a:endParaRPr lang="es-CO"/>
        </a:p>
      </dgm:t>
    </dgm:pt>
    <dgm:pt modelId="{F7A3644B-D646-4FD8-AC08-3733F4D1FB9C}" type="pres">
      <dgm:prSet presAssocID="{2E995519-C0AE-4075-9377-8A226F30661B}" presName="parTrans" presStyleLbl="sibTrans2D1" presStyleIdx="5" presStyleCnt="6"/>
      <dgm:spPr/>
      <dgm:t>
        <a:bodyPr/>
        <a:lstStyle/>
        <a:p>
          <a:endParaRPr lang="es-CO"/>
        </a:p>
      </dgm:t>
    </dgm:pt>
    <dgm:pt modelId="{E521D781-923E-4D1B-92CD-F19F010B6C05}" type="pres">
      <dgm:prSet presAssocID="{2E995519-C0AE-4075-9377-8A226F30661B}" presName="connectorText" presStyleLbl="sibTrans2D1" presStyleIdx="5" presStyleCnt="6"/>
      <dgm:spPr/>
      <dgm:t>
        <a:bodyPr/>
        <a:lstStyle/>
        <a:p>
          <a:endParaRPr lang="es-CO"/>
        </a:p>
      </dgm:t>
    </dgm:pt>
    <dgm:pt modelId="{3B39B6FD-D3DD-4969-8339-537F640074A5}" type="pres">
      <dgm:prSet presAssocID="{0544514A-8831-44B9-90D5-630AE9645CCC}" presName="node" presStyleLbl="node1" presStyleIdx="5" presStyleCnt="6">
        <dgm:presLayoutVars>
          <dgm:bulletEnabled val="1"/>
        </dgm:presLayoutVars>
      </dgm:prSet>
      <dgm:spPr/>
      <dgm:t>
        <a:bodyPr/>
        <a:lstStyle/>
        <a:p>
          <a:endParaRPr lang="es-CO"/>
        </a:p>
      </dgm:t>
    </dgm:pt>
  </dgm:ptLst>
  <dgm:cxnLst>
    <dgm:cxn modelId="{9B93FC68-C4AC-4787-8659-0B24DAF45D12}" type="presOf" srcId="{AB6F43CE-74C6-4316-873D-681AD00B4C7A}" destId="{012ED868-57C8-4367-B6EE-196BFAA71C3E}" srcOrd="0" destOrd="0" presId="urn:microsoft.com/office/officeart/2005/8/layout/radial5"/>
    <dgm:cxn modelId="{DB0DE391-CA7C-4B3D-A65D-1572C0764F09}" srcId="{AB42C9B9-A958-4E3E-A1F6-06A1A03B9535}" destId="{5706D507-336B-4F26-92D8-171271B76211}" srcOrd="0" destOrd="0" parTransId="{91AC1CC6-5FC7-40EC-83F9-FDDA3372CA56}" sibTransId="{0C9F54EE-73FC-4286-BD78-04318342D5EC}"/>
    <dgm:cxn modelId="{33D7235F-5D47-47D6-B10F-DBAC732DAA88}" type="presOf" srcId="{2E995519-C0AE-4075-9377-8A226F30661B}" destId="{E521D781-923E-4D1B-92CD-F19F010B6C05}" srcOrd="1" destOrd="0" presId="urn:microsoft.com/office/officeart/2005/8/layout/radial5"/>
    <dgm:cxn modelId="{F18AB963-FBBF-4482-9D1F-9B9E30FF8115}" type="presOf" srcId="{5706D507-336B-4F26-92D8-171271B76211}" destId="{B5E90E5A-5C60-4114-8F14-7493BC23823C}" srcOrd="0" destOrd="0" presId="urn:microsoft.com/office/officeart/2005/8/layout/radial5"/>
    <dgm:cxn modelId="{4BDB2F88-8950-4DD6-B587-54EFF9D6DCE1}" srcId="{AB42C9B9-A958-4E3E-A1F6-06A1A03B9535}" destId="{0544514A-8831-44B9-90D5-630AE9645CCC}" srcOrd="5" destOrd="0" parTransId="{2E995519-C0AE-4075-9377-8A226F30661B}" sibTransId="{F693ABD4-8BE6-42D7-A67F-9C2BD3BB5CBC}"/>
    <dgm:cxn modelId="{BA1CF0EF-606F-4261-A246-822D1E0640BB}" srcId="{AB42C9B9-A958-4E3E-A1F6-06A1A03B9535}" destId="{D84EA969-C013-4C4B-B423-4F3C9A76D7E5}" srcOrd="3" destOrd="0" parTransId="{5BE658BD-B28E-485E-8E0D-4643B4D85E66}" sibTransId="{A4C9386F-4601-4DFC-B3BB-02EDA96D547B}"/>
    <dgm:cxn modelId="{F7027378-0712-44E1-B113-B21451F3A622}" type="presOf" srcId="{4A2D1E84-BAB6-4D98-B855-F298CDC019E6}" destId="{38DBC493-77A1-492C-862F-531AB96ADF23}" srcOrd="0" destOrd="0" presId="urn:microsoft.com/office/officeart/2005/8/layout/radial5"/>
    <dgm:cxn modelId="{C434EEC8-0F22-4DD7-8E65-CA5EF449A22D}" type="presOf" srcId="{DCDFBB6D-24DD-4111-AD5F-BC0EF4FDC20C}" destId="{C60D1DF2-C024-40EA-AA69-811C996FD263}" srcOrd="0" destOrd="0" presId="urn:microsoft.com/office/officeart/2005/8/layout/radial5"/>
    <dgm:cxn modelId="{D334A978-529A-4049-B74B-01469C55C2A8}" type="presOf" srcId="{91AC1CC6-5FC7-40EC-83F9-FDDA3372CA56}" destId="{994A95B8-1FA1-48BC-9721-96D84F0BF36A}" srcOrd="0" destOrd="0" presId="urn:microsoft.com/office/officeart/2005/8/layout/radial5"/>
    <dgm:cxn modelId="{CF6F5DFF-62C1-471A-B269-50F000DECE2F}" type="presOf" srcId="{4A2D1E84-BAB6-4D98-B855-F298CDC019E6}" destId="{A7C8B587-7464-472D-A8B1-7D86DFA2512A}" srcOrd="1" destOrd="0" presId="urn:microsoft.com/office/officeart/2005/8/layout/radial5"/>
    <dgm:cxn modelId="{E403EC18-B89A-4798-A25C-7A7A69965571}" type="presOf" srcId="{ADA6F738-87EA-4EC1-803D-5D51A61FB139}" destId="{34B1E3A3-1376-4679-ADBE-34AA7A2358E8}" srcOrd="0" destOrd="0" presId="urn:microsoft.com/office/officeart/2005/8/layout/radial5"/>
    <dgm:cxn modelId="{17F5DD58-AF24-46A8-ADEB-B41B502A9A1E}" type="presOf" srcId="{574556D6-A6BB-4CBD-B7CA-2A890DA18794}" destId="{C15B4DBB-0AE8-4995-936A-05CFB0FDF47E}" srcOrd="1" destOrd="0" presId="urn:microsoft.com/office/officeart/2005/8/layout/radial5"/>
    <dgm:cxn modelId="{408C308E-AE57-40DC-BC5D-5887D9830361}" srcId="{AB42C9B9-A958-4E3E-A1F6-06A1A03B9535}" destId="{DCDFBB6D-24DD-4111-AD5F-BC0EF4FDC20C}" srcOrd="2" destOrd="0" parTransId="{574556D6-A6BB-4CBD-B7CA-2A890DA18794}" sibTransId="{23A96125-6F00-41EE-B6D4-3AF340938A42}"/>
    <dgm:cxn modelId="{C3C73B20-E25E-428E-BC4D-27389151C0B9}" type="presOf" srcId="{5BE658BD-B28E-485E-8E0D-4643B4D85E66}" destId="{67E195C6-BAEC-4E87-9678-8EDFAE07BE10}" srcOrd="1" destOrd="0" presId="urn:microsoft.com/office/officeart/2005/8/layout/radial5"/>
    <dgm:cxn modelId="{C51B75DE-53B8-4ACF-BF2B-50B06B25FA51}" type="presOf" srcId="{574556D6-A6BB-4CBD-B7CA-2A890DA18794}" destId="{800BF378-AA3C-4C35-878A-E6770C3FC2AB}" srcOrd="0" destOrd="0" presId="urn:microsoft.com/office/officeart/2005/8/layout/radial5"/>
    <dgm:cxn modelId="{AE069B62-F8D3-4146-AFE4-F1B3B5C661C2}" srcId="{AB42C9B9-A958-4E3E-A1F6-06A1A03B9535}" destId="{C43B586E-9BF9-4AF8-8391-D1772D7DB98B}" srcOrd="4" destOrd="0" parTransId="{AB6F43CE-74C6-4316-873D-681AD00B4C7A}" sibTransId="{ABA9188D-7874-49C3-B100-FA799242256D}"/>
    <dgm:cxn modelId="{A07CC0F8-60A5-4F22-8FD3-AC035253E5C3}" type="presOf" srcId="{91AC1CC6-5FC7-40EC-83F9-FDDA3372CA56}" destId="{FAFABB22-9183-4371-93B7-90C11D526ACD}" srcOrd="1" destOrd="0" presId="urn:microsoft.com/office/officeart/2005/8/layout/radial5"/>
    <dgm:cxn modelId="{DA857E19-4DAD-4AD3-A3CA-8516D35604DF}" type="presOf" srcId="{AB42C9B9-A958-4E3E-A1F6-06A1A03B9535}" destId="{90FAE6BF-B1E0-4115-916E-D9B55CAD2CAF}" srcOrd="0" destOrd="0" presId="urn:microsoft.com/office/officeart/2005/8/layout/radial5"/>
    <dgm:cxn modelId="{3B2CFD1F-1B29-4DD5-808F-B95631B0533C}" type="presOf" srcId="{2E995519-C0AE-4075-9377-8A226F30661B}" destId="{F7A3644B-D646-4FD8-AC08-3733F4D1FB9C}" srcOrd="0" destOrd="0" presId="urn:microsoft.com/office/officeart/2005/8/layout/radial5"/>
    <dgm:cxn modelId="{F88DBB15-7AE5-4B0D-86C3-C9A7B6D48298}" type="presOf" srcId="{D84EA969-C013-4C4B-B423-4F3C9A76D7E5}" destId="{E80ECF28-20C2-4E53-BCCA-7B67693E902E}" srcOrd="0" destOrd="0" presId="urn:microsoft.com/office/officeart/2005/8/layout/radial5"/>
    <dgm:cxn modelId="{365BF810-F494-4C00-8AF8-7163C8838CB0}" type="presOf" srcId="{0544514A-8831-44B9-90D5-630AE9645CCC}" destId="{3B39B6FD-D3DD-4969-8339-537F640074A5}" srcOrd="0" destOrd="0" presId="urn:microsoft.com/office/officeart/2005/8/layout/radial5"/>
    <dgm:cxn modelId="{D9268036-8F06-4D0B-82D0-6E760D960E6C}" type="presOf" srcId="{C43B586E-9BF9-4AF8-8391-D1772D7DB98B}" destId="{68683994-EAE3-4A0A-A8BF-E9B25C7E8632}" srcOrd="0" destOrd="0" presId="urn:microsoft.com/office/officeart/2005/8/layout/radial5"/>
    <dgm:cxn modelId="{BF0D1517-A101-4FA8-BB37-1A7A519B76EB}" type="presOf" srcId="{8D7BEB32-82C1-4610-B570-E61421B601AF}" destId="{841C1E9B-DD97-4282-B32F-940FA8344F8C}" srcOrd="0" destOrd="0" presId="urn:microsoft.com/office/officeart/2005/8/layout/radial5"/>
    <dgm:cxn modelId="{9BF7324A-D782-4C0E-8EFB-A22E80425384}" type="presOf" srcId="{AB6F43CE-74C6-4316-873D-681AD00B4C7A}" destId="{B77EF53A-AC58-4EF5-BDDE-F960E9890BB1}" srcOrd="1" destOrd="0" presId="urn:microsoft.com/office/officeart/2005/8/layout/radial5"/>
    <dgm:cxn modelId="{6AE5E7C1-B935-4617-8653-25940231F2D1}" srcId="{AB42C9B9-A958-4E3E-A1F6-06A1A03B9535}" destId="{8D7BEB32-82C1-4610-B570-E61421B601AF}" srcOrd="1" destOrd="0" parTransId="{4A2D1E84-BAB6-4D98-B855-F298CDC019E6}" sibTransId="{C144B70E-1768-4833-8B3A-0BEA7C5666C8}"/>
    <dgm:cxn modelId="{E0EEEAA3-6156-4B47-8CE3-08C3430F3703}" srcId="{ADA6F738-87EA-4EC1-803D-5D51A61FB139}" destId="{AB42C9B9-A958-4E3E-A1F6-06A1A03B9535}" srcOrd="0" destOrd="0" parTransId="{5C860D73-283A-40EF-BA9C-0251C2A1E357}" sibTransId="{E47E4552-A8A8-4C1B-9925-1B41215163FC}"/>
    <dgm:cxn modelId="{40D7AAD3-A4D5-4636-BEDD-1C4B7C89722C}" type="presOf" srcId="{5BE658BD-B28E-485E-8E0D-4643B4D85E66}" destId="{EA8EA952-6EA0-4263-AF21-1A14DAFA424E}" srcOrd="0" destOrd="0" presId="urn:microsoft.com/office/officeart/2005/8/layout/radial5"/>
    <dgm:cxn modelId="{27C396C9-B30E-404E-9A6E-9CAFC2110ACB}" type="presParOf" srcId="{34B1E3A3-1376-4679-ADBE-34AA7A2358E8}" destId="{90FAE6BF-B1E0-4115-916E-D9B55CAD2CAF}" srcOrd="0" destOrd="0" presId="urn:microsoft.com/office/officeart/2005/8/layout/radial5"/>
    <dgm:cxn modelId="{349248BD-9880-4775-A231-A7E577723482}" type="presParOf" srcId="{34B1E3A3-1376-4679-ADBE-34AA7A2358E8}" destId="{994A95B8-1FA1-48BC-9721-96D84F0BF36A}" srcOrd="1" destOrd="0" presId="urn:microsoft.com/office/officeart/2005/8/layout/radial5"/>
    <dgm:cxn modelId="{7D785C8A-E9E6-4ECA-A5CF-81D6DA7FCF6D}" type="presParOf" srcId="{994A95B8-1FA1-48BC-9721-96D84F0BF36A}" destId="{FAFABB22-9183-4371-93B7-90C11D526ACD}" srcOrd="0" destOrd="0" presId="urn:microsoft.com/office/officeart/2005/8/layout/radial5"/>
    <dgm:cxn modelId="{F4265026-F72D-4295-AB0C-DE2E16970618}" type="presParOf" srcId="{34B1E3A3-1376-4679-ADBE-34AA7A2358E8}" destId="{B5E90E5A-5C60-4114-8F14-7493BC23823C}" srcOrd="2" destOrd="0" presId="urn:microsoft.com/office/officeart/2005/8/layout/radial5"/>
    <dgm:cxn modelId="{5B884197-D152-4D5F-A3D6-74BAE261C912}" type="presParOf" srcId="{34B1E3A3-1376-4679-ADBE-34AA7A2358E8}" destId="{38DBC493-77A1-492C-862F-531AB96ADF23}" srcOrd="3" destOrd="0" presId="urn:microsoft.com/office/officeart/2005/8/layout/radial5"/>
    <dgm:cxn modelId="{B6A5E5B2-FB96-4240-A3AC-3159385609A9}" type="presParOf" srcId="{38DBC493-77A1-492C-862F-531AB96ADF23}" destId="{A7C8B587-7464-472D-A8B1-7D86DFA2512A}" srcOrd="0" destOrd="0" presId="urn:microsoft.com/office/officeart/2005/8/layout/radial5"/>
    <dgm:cxn modelId="{4DEF5BBF-32FF-4B5A-A92E-7C08D1E609B4}" type="presParOf" srcId="{34B1E3A3-1376-4679-ADBE-34AA7A2358E8}" destId="{841C1E9B-DD97-4282-B32F-940FA8344F8C}" srcOrd="4" destOrd="0" presId="urn:microsoft.com/office/officeart/2005/8/layout/radial5"/>
    <dgm:cxn modelId="{AC4C9062-18FD-432D-97BA-55A1158E4AF3}" type="presParOf" srcId="{34B1E3A3-1376-4679-ADBE-34AA7A2358E8}" destId="{800BF378-AA3C-4C35-878A-E6770C3FC2AB}" srcOrd="5" destOrd="0" presId="urn:microsoft.com/office/officeart/2005/8/layout/radial5"/>
    <dgm:cxn modelId="{A8629D84-9D91-47F6-B485-E958952A0E9E}" type="presParOf" srcId="{800BF378-AA3C-4C35-878A-E6770C3FC2AB}" destId="{C15B4DBB-0AE8-4995-936A-05CFB0FDF47E}" srcOrd="0" destOrd="0" presId="urn:microsoft.com/office/officeart/2005/8/layout/radial5"/>
    <dgm:cxn modelId="{77F2C854-D354-407B-B7C9-40B49BEC6C9A}" type="presParOf" srcId="{34B1E3A3-1376-4679-ADBE-34AA7A2358E8}" destId="{C60D1DF2-C024-40EA-AA69-811C996FD263}" srcOrd="6" destOrd="0" presId="urn:microsoft.com/office/officeart/2005/8/layout/radial5"/>
    <dgm:cxn modelId="{8BCAA174-441F-4F0D-B71A-6919B93C05FC}" type="presParOf" srcId="{34B1E3A3-1376-4679-ADBE-34AA7A2358E8}" destId="{EA8EA952-6EA0-4263-AF21-1A14DAFA424E}" srcOrd="7" destOrd="0" presId="urn:microsoft.com/office/officeart/2005/8/layout/radial5"/>
    <dgm:cxn modelId="{71FD3FD1-079A-43CC-938A-A4DB7372910D}" type="presParOf" srcId="{EA8EA952-6EA0-4263-AF21-1A14DAFA424E}" destId="{67E195C6-BAEC-4E87-9678-8EDFAE07BE10}" srcOrd="0" destOrd="0" presId="urn:microsoft.com/office/officeart/2005/8/layout/radial5"/>
    <dgm:cxn modelId="{48AB9A16-257D-4735-946C-F07342595F8D}" type="presParOf" srcId="{34B1E3A3-1376-4679-ADBE-34AA7A2358E8}" destId="{E80ECF28-20C2-4E53-BCCA-7B67693E902E}" srcOrd="8" destOrd="0" presId="urn:microsoft.com/office/officeart/2005/8/layout/radial5"/>
    <dgm:cxn modelId="{3780310D-722A-4FD3-B127-7689EFD1FF1C}" type="presParOf" srcId="{34B1E3A3-1376-4679-ADBE-34AA7A2358E8}" destId="{012ED868-57C8-4367-B6EE-196BFAA71C3E}" srcOrd="9" destOrd="0" presId="urn:microsoft.com/office/officeart/2005/8/layout/radial5"/>
    <dgm:cxn modelId="{9556B6BA-B811-451B-B544-3052B6FFD04B}" type="presParOf" srcId="{012ED868-57C8-4367-B6EE-196BFAA71C3E}" destId="{B77EF53A-AC58-4EF5-BDDE-F960E9890BB1}" srcOrd="0" destOrd="0" presId="urn:microsoft.com/office/officeart/2005/8/layout/radial5"/>
    <dgm:cxn modelId="{F9D9669D-FA8B-4638-862D-1EB6BD6F9E0D}" type="presParOf" srcId="{34B1E3A3-1376-4679-ADBE-34AA7A2358E8}" destId="{68683994-EAE3-4A0A-A8BF-E9B25C7E8632}" srcOrd="10" destOrd="0" presId="urn:microsoft.com/office/officeart/2005/8/layout/radial5"/>
    <dgm:cxn modelId="{1E7742B2-41AB-4015-A285-504D24C89649}" type="presParOf" srcId="{34B1E3A3-1376-4679-ADBE-34AA7A2358E8}" destId="{F7A3644B-D646-4FD8-AC08-3733F4D1FB9C}" srcOrd="11" destOrd="0" presId="urn:microsoft.com/office/officeart/2005/8/layout/radial5"/>
    <dgm:cxn modelId="{50BC7291-B81D-4082-9137-1BAD832A946C}" type="presParOf" srcId="{F7A3644B-D646-4FD8-AC08-3733F4D1FB9C}" destId="{E521D781-923E-4D1B-92CD-F19F010B6C05}" srcOrd="0" destOrd="0" presId="urn:microsoft.com/office/officeart/2005/8/layout/radial5"/>
    <dgm:cxn modelId="{F7FBC77B-607B-44F2-915E-4B5A34B2BAE0}" type="presParOf" srcId="{34B1E3A3-1376-4679-ADBE-34AA7A2358E8}" destId="{3B39B6FD-D3DD-4969-8339-537F640074A5}" srcOrd="12"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39B410-DD9F-4C57-89B7-78D8FF0D18C3}" type="doc">
      <dgm:prSet loTypeId="urn:microsoft.com/office/officeart/2005/8/layout/arrow2" loCatId="process" qsTypeId="urn:microsoft.com/office/officeart/2005/8/quickstyle/simple1" qsCatId="simple" csTypeId="urn:microsoft.com/office/officeart/2005/8/colors/colorful3" csCatId="colorful" phldr="1"/>
      <dgm:spPr/>
    </dgm:pt>
    <dgm:pt modelId="{F871992B-824B-4E31-8700-1F1CA058EA96}">
      <dgm:prSet phldrT="[Texto]"/>
      <dgm:spPr/>
      <dgm:t>
        <a:bodyPr/>
        <a:lstStyle/>
        <a:p>
          <a:r>
            <a:rPr lang="es-CO" dirty="0" smtClean="0"/>
            <a:t>Control previo</a:t>
          </a:r>
          <a:endParaRPr lang="es-CO" dirty="0"/>
        </a:p>
      </dgm:t>
    </dgm:pt>
    <dgm:pt modelId="{FD56F965-6C37-44AB-A8D7-2C373F5D43B3}" type="parTrans" cxnId="{0F6FEA79-82A8-4308-A6FB-B3DB058AB2C3}">
      <dgm:prSet/>
      <dgm:spPr/>
      <dgm:t>
        <a:bodyPr/>
        <a:lstStyle/>
        <a:p>
          <a:endParaRPr lang="es-CO"/>
        </a:p>
      </dgm:t>
    </dgm:pt>
    <dgm:pt modelId="{CD594C24-B4DD-4207-8C63-390B472B7E99}" type="sibTrans" cxnId="{0F6FEA79-82A8-4308-A6FB-B3DB058AB2C3}">
      <dgm:prSet/>
      <dgm:spPr/>
      <dgm:t>
        <a:bodyPr/>
        <a:lstStyle/>
        <a:p>
          <a:endParaRPr lang="es-CO"/>
        </a:p>
      </dgm:t>
    </dgm:pt>
    <dgm:pt modelId="{35350E7C-7933-429F-88F8-43F66C909BD1}">
      <dgm:prSet phldrT="[Texto]"/>
      <dgm:spPr/>
      <dgm:t>
        <a:bodyPr/>
        <a:lstStyle/>
        <a:p>
          <a:r>
            <a:rPr lang="es-CO" dirty="0" smtClean="0"/>
            <a:t>Control simultáneo</a:t>
          </a:r>
          <a:endParaRPr lang="es-CO" dirty="0"/>
        </a:p>
      </dgm:t>
    </dgm:pt>
    <dgm:pt modelId="{53E7D961-14B8-4D6F-B855-8AA5D9760BC8}" type="parTrans" cxnId="{1605F9C9-8890-4B49-A138-7E63B34C21A1}">
      <dgm:prSet/>
      <dgm:spPr/>
      <dgm:t>
        <a:bodyPr/>
        <a:lstStyle/>
        <a:p>
          <a:endParaRPr lang="es-CO"/>
        </a:p>
      </dgm:t>
    </dgm:pt>
    <dgm:pt modelId="{D55F8630-7A41-4456-9C13-2A6DA9750593}" type="sibTrans" cxnId="{1605F9C9-8890-4B49-A138-7E63B34C21A1}">
      <dgm:prSet/>
      <dgm:spPr/>
      <dgm:t>
        <a:bodyPr/>
        <a:lstStyle/>
        <a:p>
          <a:endParaRPr lang="es-CO"/>
        </a:p>
      </dgm:t>
    </dgm:pt>
    <dgm:pt modelId="{54807B21-0774-4184-ABE0-9657343A24CC}">
      <dgm:prSet phldrT="[Texto]"/>
      <dgm:spPr/>
      <dgm:t>
        <a:bodyPr/>
        <a:lstStyle/>
        <a:p>
          <a:r>
            <a:rPr lang="es-CO" dirty="0" smtClean="0"/>
            <a:t>Control posterior</a:t>
          </a:r>
          <a:endParaRPr lang="es-CO" dirty="0"/>
        </a:p>
      </dgm:t>
    </dgm:pt>
    <dgm:pt modelId="{6E91B821-23B3-41B1-8A2C-8EF67FEE6808}" type="parTrans" cxnId="{652C6D58-6153-4114-AC44-298BE5636EEA}">
      <dgm:prSet/>
      <dgm:spPr/>
      <dgm:t>
        <a:bodyPr/>
        <a:lstStyle/>
        <a:p>
          <a:endParaRPr lang="es-CO"/>
        </a:p>
      </dgm:t>
    </dgm:pt>
    <dgm:pt modelId="{608379CC-1808-4B26-BAE7-BBB31C2E7D83}" type="sibTrans" cxnId="{652C6D58-6153-4114-AC44-298BE5636EEA}">
      <dgm:prSet/>
      <dgm:spPr/>
      <dgm:t>
        <a:bodyPr/>
        <a:lstStyle/>
        <a:p>
          <a:endParaRPr lang="es-CO"/>
        </a:p>
      </dgm:t>
    </dgm:pt>
    <dgm:pt modelId="{F74D3717-6781-4ECB-B3ED-EEC82B0A49C0}" type="pres">
      <dgm:prSet presAssocID="{B639B410-DD9F-4C57-89B7-78D8FF0D18C3}" presName="arrowDiagram" presStyleCnt="0">
        <dgm:presLayoutVars>
          <dgm:chMax val="5"/>
          <dgm:dir/>
          <dgm:resizeHandles val="exact"/>
        </dgm:presLayoutVars>
      </dgm:prSet>
      <dgm:spPr/>
    </dgm:pt>
    <dgm:pt modelId="{1B10B96F-EEA5-48A7-B8CC-1497C0462CDC}" type="pres">
      <dgm:prSet presAssocID="{B639B410-DD9F-4C57-89B7-78D8FF0D18C3}" presName="arrow" presStyleLbl="bgShp" presStyleIdx="0" presStyleCnt="1" custAng="331918" custScaleX="106147" custLinFactNeighborX="-88" custLinFactNeighborY="-2122"/>
      <dgm:spPr/>
    </dgm:pt>
    <dgm:pt modelId="{51BF1189-7073-4125-B699-E7362DF5E0FE}" type="pres">
      <dgm:prSet presAssocID="{B639B410-DD9F-4C57-89B7-78D8FF0D18C3}" presName="arrowDiagram3" presStyleCnt="0"/>
      <dgm:spPr/>
    </dgm:pt>
    <dgm:pt modelId="{41FA5429-407A-460B-B0EB-EBD006B5CC1B}" type="pres">
      <dgm:prSet presAssocID="{F871992B-824B-4E31-8700-1F1CA058EA96}" presName="bullet3a" presStyleLbl="node1" presStyleIdx="0" presStyleCnt="3"/>
      <dgm:spPr/>
    </dgm:pt>
    <dgm:pt modelId="{F284EF48-CEEC-446F-BAEA-586C51DB76F0}" type="pres">
      <dgm:prSet presAssocID="{F871992B-824B-4E31-8700-1F1CA058EA96}" presName="textBox3a" presStyleLbl="revTx" presStyleIdx="0" presStyleCnt="3">
        <dgm:presLayoutVars>
          <dgm:bulletEnabled val="1"/>
        </dgm:presLayoutVars>
      </dgm:prSet>
      <dgm:spPr/>
      <dgm:t>
        <a:bodyPr/>
        <a:lstStyle/>
        <a:p>
          <a:endParaRPr lang="es-CO"/>
        </a:p>
      </dgm:t>
    </dgm:pt>
    <dgm:pt modelId="{52583272-522C-4DD1-864C-16AA2CA8F107}" type="pres">
      <dgm:prSet presAssocID="{35350E7C-7933-429F-88F8-43F66C909BD1}" presName="bullet3b" presStyleLbl="node1" presStyleIdx="1" presStyleCnt="3"/>
      <dgm:spPr/>
    </dgm:pt>
    <dgm:pt modelId="{CC971B71-DD81-4F6F-B165-807FEC63E192}" type="pres">
      <dgm:prSet presAssocID="{35350E7C-7933-429F-88F8-43F66C909BD1}" presName="textBox3b" presStyleLbl="revTx" presStyleIdx="1" presStyleCnt="3">
        <dgm:presLayoutVars>
          <dgm:bulletEnabled val="1"/>
        </dgm:presLayoutVars>
      </dgm:prSet>
      <dgm:spPr/>
      <dgm:t>
        <a:bodyPr/>
        <a:lstStyle/>
        <a:p>
          <a:endParaRPr lang="es-CO"/>
        </a:p>
      </dgm:t>
    </dgm:pt>
    <dgm:pt modelId="{43F096F2-BDC7-4F13-B0A3-A42DF2F409BA}" type="pres">
      <dgm:prSet presAssocID="{54807B21-0774-4184-ABE0-9657343A24CC}" presName="bullet3c" presStyleLbl="node1" presStyleIdx="2" presStyleCnt="3"/>
      <dgm:spPr/>
    </dgm:pt>
    <dgm:pt modelId="{3ACDEDA8-CF02-4C46-A361-36A46661E669}" type="pres">
      <dgm:prSet presAssocID="{54807B21-0774-4184-ABE0-9657343A24CC}" presName="textBox3c" presStyleLbl="revTx" presStyleIdx="2" presStyleCnt="3">
        <dgm:presLayoutVars>
          <dgm:bulletEnabled val="1"/>
        </dgm:presLayoutVars>
      </dgm:prSet>
      <dgm:spPr/>
      <dgm:t>
        <a:bodyPr/>
        <a:lstStyle/>
        <a:p>
          <a:endParaRPr lang="es-CO"/>
        </a:p>
      </dgm:t>
    </dgm:pt>
  </dgm:ptLst>
  <dgm:cxnLst>
    <dgm:cxn modelId="{1605F9C9-8890-4B49-A138-7E63B34C21A1}" srcId="{B639B410-DD9F-4C57-89B7-78D8FF0D18C3}" destId="{35350E7C-7933-429F-88F8-43F66C909BD1}" srcOrd="1" destOrd="0" parTransId="{53E7D961-14B8-4D6F-B855-8AA5D9760BC8}" sibTransId="{D55F8630-7A41-4456-9C13-2A6DA9750593}"/>
    <dgm:cxn modelId="{46108DB0-4DC9-4C0C-8D17-85CFBA7108A5}" type="presOf" srcId="{54807B21-0774-4184-ABE0-9657343A24CC}" destId="{3ACDEDA8-CF02-4C46-A361-36A46661E669}" srcOrd="0" destOrd="0" presId="urn:microsoft.com/office/officeart/2005/8/layout/arrow2"/>
    <dgm:cxn modelId="{8A685194-F6C7-4239-95F3-C35AB11A1FD2}" type="presOf" srcId="{B639B410-DD9F-4C57-89B7-78D8FF0D18C3}" destId="{F74D3717-6781-4ECB-B3ED-EEC82B0A49C0}" srcOrd="0" destOrd="0" presId="urn:microsoft.com/office/officeart/2005/8/layout/arrow2"/>
    <dgm:cxn modelId="{044E0FAE-93FD-407D-BAF0-115538F7C5A2}" type="presOf" srcId="{F871992B-824B-4E31-8700-1F1CA058EA96}" destId="{F284EF48-CEEC-446F-BAEA-586C51DB76F0}" srcOrd="0" destOrd="0" presId="urn:microsoft.com/office/officeart/2005/8/layout/arrow2"/>
    <dgm:cxn modelId="{1317A196-844E-4332-8ABF-E7C55DBCE11A}" type="presOf" srcId="{35350E7C-7933-429F-88F8-43F66C909BD1}" destId="{CC971B71-DD81-4F6F-B165-807FEC63E192}" srcOrd="0" destOrd="0" presId="urn:microsoft.com/office/officeart/2005/8/layout/arrow2"/>
    <dgm:cxn modelId="{0F6FEA79-82A8-4308-A6FB-B3DB058AB2C3}" srcId="{B639B410-DD9F-4C57-89B7-78D8FF0D18C3}" destId="{F871992B-824B-4E31-8700-1F1CA058EA96}" srcOrd="0" destOrd="0" parTransId="{FD56F965-6C37-44AB-A8D7-2C373F5D43B3}" sibTransId="{CD594C24-B4DD-4207-8C63-390B472B7E99}"/>
    <dgm:cxn modelId="{652C6D58-6153-4114-AC44-298BE5636EEA}" srcId="{B639B410-DD9F-4C57-89B7-78D8FF0D18C3}" destId="{54807B21-0774-4184-ABE0-9657343A24CC}" srcOrd="2" destOrd="0" parTransId="{6E91B821-23B3-41B1-8A2C-8EF67FEE6808}" sibTransId="{608379CC-1808-4B26-BAE7-BBB31C2E7D83}"/>
    <dgm:cxn modelId="{B7D1FB11-89F1-4EFF-B906-E3133D7231E0}" type="presParOf" srcId="{F74D3717-6781-4ECB-B3ED-EEC82B0A49C0}" destId="{1B10B96F-EEA5-48A7-B8CC-1497C0462CDC}" srcOrd="0" destOrd="0" presId="urn:microsoft.com/office/officeart/2005/8/layout/arrow2"/>
    <dgm:cxn modelId="{EAFC5DFE-A5F7-4824-9AA5-80276233928E}" type="presParOf" srcId="{F74D3717-6781-4ECB-B3ED-EEC82B0A49C0}" destId="{51BF1189-7073-4125-B699-E7362DF5E0FE}" srcOrd="1" destOrd="0" presId="urn:microsoft.com/office/officeart/2005/8/layout/arrow2"/>
    <dgm:cxn modelId="{64EF955D-429E-4F13-9354-C4FC064DC385}" type="presParOf" srcId="{51BF1189-7073-4125-B699-E7362DF5E0FE}" destId="{41FA5429-407A-460B-B0EB-EBD006B5CC1B}" srcOrd="0" destOrd="0" presId="urn:microsoft.com/office/officeart/2005/8/layout/arrow2"/>
    <dgm:cxn modelId="{C9D7CAC9-8019-4835-A2C6-DE9CBEC369E5}" type="presParOf" srcId="{51BF1189-7073-4125-B699-E7362DF5E0FE}" destId="{F284EF48-CEEC-446F-BAEA-586C51DB76F0}" srcOrd="1" destOrd="0" presId="urn:microsoft.com/office/officeart/2005/8/layout/arrow2"/>
    <dgm:cxn modelId="{1CF6ED5C-6B68-42FE-854C-969C60E19FD4}" type="presParOf" srcId="{51BF1189-7073-4125-B699-E7362DF5E0FE}" destId="{52583272-522C-4DD1-864C-16AA2CA8F107}" srcOrd="2" destOrd="0" presId="urn:microsoft.com/office/officeart/2005/8/layout/arrow2"/>
    <dgm:cxn modelId="{793899C6-4978-4B67-B05C-763F589DFEFC}" type="presParOf" srcId="{51BF1189-7073-4125-B699-E7362DF5E0FE}" destId="{CC971B71-DD81-4F6F-B165-807FEC63E192}" srcOrd="3" destOrd="0" presId="urn:microsoft.com/office/officeart/2005/8/layout/arrow2"/>
    <dgm:cxn modelId="{125CB221-0B2C-4D38-B421-5403F56BC367}" type="presParOf" srcId="{51BF1189-7073-4125-B699-E7362DF5E0FE}" destId="{43F096F2-BDC7-4F13-B0A3-A42DF2F409BA}" srcOrd="4" destOrd="0" presId="urn:microsoft.com/office/officeart/2005/8/layout/arrow2"/>
    <dgm:cxn modelId="{A321279D-6980-4101-85A1-5E9C864AF5C9}" type="presParOf" srcId="{51BF1189-7073-4125-B699-E7362DF5E0FE}" destId="{3ACDEDA8-CF02-4C46-A361-36A46661E669}" srcOrd="5" destOrd="0" presId="urn:microsoft.com/office/officeart/2005/8/layout/arrow2"/>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F2F9F10-EED8-49DC-BE5A-F7D10CC6E681}" type="doc">
      <dgm:prSet loTypeId="urn:microsoft.com/office/officeart/2005/8/layout/process5" loCatId="process" qsTypeId="urn:microsoft.com/office/officeart/2005/8/quickstyle/simple1" qsCatId="simple" csTypeId="urn:microsoft.com/office/officeart/2005/8/colors/colorful3" csCatId="colorful" phldr="1"/>
      <dgm:spPr/>
      <dgm:t>
        <a:bodyPr/>
        <a:lstStyle/>
        <a:p>
          <a:endParaRPr lang="es-CO"/>
        </a:p>
      </dgm:t>
    </dgm:pt>
    <dgm:pt modelId="{D0A9DBB3-D027-4D74-BFCA-6CBB5624D13C}">
      <dgm:prSet phldrT="[Texto]" custT="1"/>
      <dgm:spPr/>
      <dgm:t>
        <a:bodyPr/>
        <a:lstStyle/>
        <a:p>
          <a:r>
            <a:rPr lang="es-CO" sz="900" dirty="0" smtClean="0">
              <a:solidFill>
                <a:schemeClr val="bg1"/>
              </a:solidFill>
            </a:rPr>
            <a:t>Empresa tiene concesión para explotar un yacimiento (Ubicación: San Juan, Argentina)</a:t>
          </a:r>
          <a:endParaRPr lang="es-CO" sz="900" dirty="0">
            <a:solidFill>
              <a:schemeClr val="bg1"/>
            </a:solidFill>
          </a:endParaRPr>
        </a:p>
      </dgm:t>
    </dgm:pt>
    <dgm:pt modelId="{06AD255A-D0B8-4478-A8DB-007C4E35E25B}" type="parTrans" cxnId="{DEE516CD-889F-4DA5-BE7F-DD809AF9AE75}">
      <dgm:prSet/>
      <dgm:spPr/>
      <dgm:t>
        <a:bodyPr/>
        <a:lstStyle/>
        <a:p>
          <a:endParaRPr lang="es-CO" sz="800">
            <a:solidFill>
              <a:schemeClr val="tx1"/>
            </a:solidFill>
          </a:endParaRPr>
        </a:p>
      </dgm:t>
    </dgm:pt>
    <dgm:pt modelId="{408DD38D-43D3-4987-8270-40365155E337}" type="sibTrans" cxnId="{DEE516CD-889F-4DA5-BE7F-DD809AF9AE75}">
      <dgm:prSet custT="1"/>
      <dgm:spPr/>
      <dgm:t>
        <a:bodyPr/>
        <a:lstStyle/>
        <a:p>
          <a:endParaRPr lang="es-CO" sz="900">
            <a:solidFill>
              <a:schemeClr val="tx1"/>
            </a:solidFill>
          </a:endParaRPr>
        </a:p>
      </dgm:t>
    </dgm:pt>
    <dgm:pt modelId="{6B7DC8BF-1C4E-4C99-AB5B-6B0240E41602}">
      <dgm:prSet phldrT="[Texto]" custT="1"/>
      <dgm:spPr/>
      <dgm:t>
        <a:bodyPr/>
        <a:lstStyle/>
        <a:p>
          <a:r>
            <a:rPr lang="es-CO" sz="900" dirty="0" smtClean="0">
              <a:solidFill>
                <a:schemeClr val="bg1"/>
              </a:solidFill>
            </a:rPr>
            <a:t>Empresa envía a otra planta la piedra para que la traten y trasladen</a:t>
          </a:r>
          <a:endParaRPr lang="es-CO" sz="900" dirty="0">
            <a:solidFill>
              <a:schemeClr val="bg1"/>
            </a:solidFill>
          </a:endParaRPr>
        </a:p>
      </dgm:t>
    </dgm:pt>
    <dgm:pt modelId="{8E46C4C3-F770-440D-A2E1-421939110081}" type="parTrans" cxnId="{D4E1CB0F-5CBB-48E3-9F9F-8C5E3B982A64}">
      <dgm:prSet/>
      <dgm:spPr/>
      <dgm:t>
        <a:bodyPr/>
        <a:lstStyle/>
        <a:p>
          <a:endParaRPr lang="es-CO" sz="800">
            <a:solidFill>
              <a:schemeClr val="tx1"/>
            </a:solidFill>
          </a:endParaRPr>
        </a:p>
      </dgm:t>
    </dgm:pt>
    <dgm:pt modelId="{75CC6374-6684-469B-B721-8B519666E50B}" type="sibTrans" cxnId="{D4E1CB0F-5CBB-48E3-9F9F-8C5E3B982A64}">
      <dgm:prSet custT="1"/>
      <dgm:spPr/>
      <dgm:t>
        <a:bodyPr/>
        <a:lstStyle/>
        <a:p>
          <a:endParaRPr lang="es-CO" sz="900">
            <a:solidFill>
              <a:schemeClr val="tx1"/>
            </a:solidFill>
          </a:endParaRPr>
        </a:p>
      </dgm:t>
    </dgm:pt>
    <dgm:pt modelId="{2060527F-7491-4419-965D-CFED381569A3}">
      <dgm:prSet phldrT="[Texto]" custT="1"/>
      <dgm:spPr/>
      <dgm:t>
        <a:bodyPr/>
        <a:lstStyle/>
        <a:p>
          <a:r>
            <a:rPr lang="es-CO" sz="900" dirty="0" smtClean="0">
              <a:solidFill>
                <a:schemeClr val="bg1"/>
              </a:solidFill>
            </a:rPr>
            <a:t>Otra planta reduce la cantidad de agua y forma un concentrado de minerales (Capítulo 26 del Sistema Armonizado)</a:t>
          </a:r>
          <a:endParaRPr lang="es-CO" sz="900" dirty="0">
            <a:solidFill>
              <a:schemeClr val="bg1"/>
            </a:solidFill>
          </a:endParaRPr>
        </a:p>
      </dgm:t>
    </dgm:pt>
    <dgm:pt modelId="{E47703A8-FFA2-4443-BBC2-DB3BDF17560C}" type="parTrans" cxnId="{31109034-5DA2-41BC-AAB7-6860729B8E6E}">
      <dgm:prSet/>
      <dgm:spPr/>
      <dgm:t>
        <a:bodyPr/>
        <a:lstStyle/>
        <a:p>
          <a:endParaRPr lang="es-CO" sz="800">
            <a:solidFill>
              <a:schemeClr val="tx1"/>
            </a:solidFill>
          </a:endParaRPr>
        </a:p>
      </dgm:t>
    </dgm:pt>
    <dgm:pt modelId="{51E9448C-805F-43BF-8D45-077C2C666D4F}" type="sibTrans" cxnId="{31109034-5DA2-41BC-AAB7-6860729B8E6E}">
      <dgm:prSet custT="1"/>
      <dgm:spPr/>
      <dgm:t>
        <a:bodyPr/>
        <a:lstStyle/>
        <a:p>
          <a:endParaRPr lang="es-CO" sz="900">
            <a:solidFill>
              <a:schemeClr val="tx1"/>
            </a:solidFill>
          </a:endParaRPr>
        </a:p>
      </dgm:t>
    </dgm:pt>
    <dgm:pt modelId="{85BEBA3C-01A6-4BBA-B4F4-C4CC32154126}">
      <dgm:prSet phldrT="[Texto]" custT="1"/>
      <dgm:spPr/>
      <dgm:t>
        <a:bodyPr/>
        <a:lstStyle/>
        <a:p>
          <a:r>
            <a:rPr lang="es-CO" sz="900" dirty="0" smtClean="0">
              <a:solidFill>
                <a:schemeClr val="bg1"/>
              </a:solidFill>
            </a:rPr>
            <a:t>El despachante o agente de aduana solo requiere declarar un valor FOB provisorio</a:t>
          </a:r>
          <a:endParaRPr lang="es-CO" sz="900" dirty="0">
            <a:solidFill>
              <a:schemeClr val="bg1"/>
            </a:solidFill>
          </a:endParaRPr>
        </a:p>
      </dgm:t>
    </dgm:pt>
    <dgm:pt modelId="{CE04F880-1D66-4918-8CCD-F66377AE2686}" type="parTrans" cxnId="{3FC27C6B-62EB-4D08-B401-6AC9760C86BA}">
      <dgm:prSet/>
      <dgm:spPr/>
      <dgm:t>
        <a:bodyPr/>
        <a:lstStyle/>
        <a:p>
          <a:endParaRPr lang="es-CO" sz="800">
            <a:solidFill>
              <a:schemeClr val="tx1"/>
            </a:solidFill>
          </a:endParaRPr>
        </a:p>
      </dgm:t>
    </dgm:pt>
    <dgm:pt modelId="{3C3CA460-706B-4E71-AAF2-F92FC41FC62C}" type="sibTrans" cxnId="{3FC27C6B-62EB-4D08-B401-6AC9760C86BA}">
      <dgm:prSet custT="1"/>
      <dgm:spPr/>
      <dgm:t>
        <a:bodyPr/>
        <a:lstStyle/>
        <a:p>
          <a:endParaRPr lang="es-CO" sz="900">
            <a:solidFill>
              <a:schemeClr val="tx1"/>
            </a:solidFill>
          </a:endParaRPr>
        </a:p>
      </dgm:t>
    </dgm:pt>
    <dgm:pt modelId="{75ACF95E-D738-41FB-8452-0391B86391B7}">
      <dgm:prSet phldrT="[Texto]" custT="1"/>
      <dgm:spPr/>
      <dgm:t>
        <a:bodyPr/>
        <a:lstStyle/>
        <a:p>
          <a:r>
            <a:rPr lang="es-CO" sz="900" dirty="0" smtClean="0">
              <a:solidFill>
                <a:schemeClr val="bg1"/>
              </a:solidFill>
            </a:rPr>
            <a:t>La exportación se realiza desde el Puerto de Rosario (Argentina)</a:t>
          </a:r>
          <a:endParaRPr lang="es-CO" sz="900" dirty="0">
            <a:solidFill>
              <a:schemeClr val="bg1"/>
            </a:solidFill>
          </a:endParaRPr>
        </a:p>
      </dgm:t>
    </dgm:pt>
    <dgm:pt modelId="{E99C3409-E5A0-485A-8F33-6EB81E93E761}" type="parTrans" cxnId="{C38DF2D2-4F5A-4859-8009-E763463E2C40}">
      <dgm:prSet/>
      <dgm:spPr/>
      <dgm:t>
        <a:bodyPr/>
        <a:lstStyle/>
        <a:p>
          <a:endParaRPr lang="es-CO" sz="800">
            <a:solidFill>
              <a:schemeClr val="tx1"/>
            </a:solidFill>
          </a:endParaRPr>
        </a:p>
      </dgm:t>
    </dgm:pt>
    <dgm:pt modelId="{87AAAACE-DB4F-4D78-B269-67D2B0BF2136}" type="sibTrans" cxnId="{C38DF2D2-4F5A-4859-8009-E763463E2C40}">
      <dgm:prSet custT="1"/>
      <dgm:spPr/>
      <dgm:t>
        <a:bodyPr/>
        <a:lstStyle/>
        <a:p>
          <a:endParaRPr lang="es-CO" sz="900">
            <a:solidFill>
              <a:schemeClr val="tx1"/>
            </a:solidFill>
          </a:endParaRPr>
        </a:p>
      </dgm:t>
    </dgm:pt>
    <dgm:pt modelId="{B90BC388-DCE0-4988-94F2-1294A29C4730}">
      <dgm:prSet phldrT="[Texto]" custT="1"/>
      <dgm:spPr/>
      <dgm:t>
        <a:bodyPr/>
        <a:lstStyle/>
        <a:p>
          <a:r>
            <a:rPr lang="es-CO" sz="900" dirty="0" smtClean="0">
              <a:solidFill>
                <a:schemeClr val="bg1"/>
              </a:solidFill>
            </a:rPr>
            <a:t>El exportador le indica a su agente que ha realizado los análisis de contenido de la mezcla (OJO: oro y níquel, pero en qué %)</a:t>
          </a:r>
          <a:endParaRPr lang="es-CO" sz="900" dirty="0">
            <a:solidFill>
              <a:schemeClr val="bg1"/>
            </a:solidFill>
          </a:endParaRPr>
        </a:p>
      </dgm:t>
    </dgm:pt>
    <dgm:pt modelId="{928C7EB4-F654-4395-8E7E-E724C728A124}" type="parTrans" cxnId="{200089EB-1C70-4276-9014-F38CB0E9CFCE}">
      <dgm:prSet/>
      <dgm:spPr/>
      <dgm:t>
        <a:bodyPr/>
        <a:lstStyle/>
        <a:p>
          <a:endParaRPr lang="es-CO" sz="800">
            <a:solidFill>
              <a:schemeClr val="tx1"/>
            </a:solidFill>
          </a:endParaRPr>
        </a:p>
      </dgm:t>
    </dgm:pt>
    <dgm:pt modelId="{31F3E20E-E75C-4A00-A531-9C41F51D7D85}" type="sibTrans" cxnId="{200089EB-1C70-4276-9014-F38CB0E9CFCE}">
      <dgm:prSet custT="1"/>
      <dgm:spPr/>
      <dgm:t>
        <a:bodyPr/>
        <a:lstStyle/>
        <a:p>
          <a:endParaRPr lang="es-CO" sz="900">
            <a:solidFill>
              <a:schemeClr val="tx1"/>
            </a:solidFill>
          </a:endParaRPr>
        </a:p>
      </dgm:t>
    </dgm:pt>
    <dgm:pt modelId="{9A142401-5180-4B6C-8F39-BF6121A21664}">
      <dgm:prSet phldrT="[Texto]" custT="1"/>
      <dgm:spPr/>
      <dgm:t>
        <a:bodyPr/>
        <a:lstStyle/>
        <a:p>
          <a:r>
            <a:rPr lang="es-CO" sz="900" dirty="0" smtClean="0">
              <a:solidFill>
                <a:schemeClr val="bg1"/>
              </a:solidFill>
            </a:rPr>
            <a:t>El exportador hace firmar a su agente el contrato con el importador</a:t>
          </a:r>
          <a:endParaRPr lang="es-CO" sz="900" dirty="0">
            <a:solidFill>
              <a:schemeClr val="bg1"/>
            </a:solidFill>
          </a:endParaRPr>
        </a:p>
      </dgm:t>
    </dgm:pt>
    <dgm:pt modelId="{18F100EA-4FEC-40BA-AB09-0E9FEB6F8360}" type="parTrans" cxnId="{DDF237EE-5A1E-490D-B051-EF3D7465ECCE}">
      <dgm:prSet/>
      <dgm:spPr/>
      <dgm:t>
        <a:bodyPr/>
        <a:lstStyle/>
        <a:p>
          <a:endParaRPr lang="es-CO" sz="800">
            <a:solidFill>
              <a:schemeClr val="tx1"/>
            </a:solidFill>
          </a:endParaRPr>
        </a:p>
      </dgm:t>
    </dgm:pt>
    <dgm:pt modelId="{BF30DA0F-DA25-4C0A-BBA8-12630873B5BA}" type="sibTrans" cxnId="{DDF237EE-5A1E-490D-B051-EF3D7465ECCE}">
      <dgm:prSet custT="1"/>
      <dgm:spPr/>
      <dgm:t>
        <a:bodyPr/>
        <a:lstStyle/>
        <a:p>
          <a:endParaRPr lang="es-CO" sz="900">
            <a:solidFill>
              <a:schemeClr val="tx1"/>
            </a:solidFill>
          </a:endParaRPr>
        </a:p>
      </dgm:t>
    </dgm:pt>
    <dgm:pt modelId="{A8E5EEB2-C60C-467E-ABB4-B9F3034EFA58}">
      <dgm:prSet phldrT="[Texto]" custT="1"/>
      <dgm:spPr/>
      <dgm:t>
        <a:bodyPr/>
        <a:lstStyle/>
        <a:p>
          <a:r>
            <a:rPr lang="es-CO" sz="900" dirty="0" smtClean="0">
              <a:solidFill>
                <a:schemeClr val="bg1"/>
              </a:solidFill>
            </a:rPr>
            <a:t>Aduana autoriza el despacho de la mercancía sin extraer muestras de la mezcla para el control</a:t>
          </a:r>
          <a:endParaRPr lang="es-CO" sz="900" dirty="0">
            <a:solidFill>
              <a:schemeClr val="bg1"/>
            </a:solidFill>
          </a:endParaRPr>
        </a:p>
      </dgm:t>
    </dgm:pt>
    <dgm:pt modelId="{6A57B4A5-A191-44A8-A093-4EA1CDD9B97B}" type="parTrans" cxnId="{0B6EF90F-3F94-49AC-88ED-A9A2BA712D93}">
      <dgm:prSet/>
      <dgm:spPr/>
      <dgm:t>
        <a:bodyPr/>
        <a:lstStyle/>
        <a:p>
          <a:endParaRPr lang="es-CO" sz="800">
            <a:solidFill>
              <a:schemeClr val="tx1"/>
            </a:solidFill>
          </a:endParaRPr>
        </a:p>
      </dgm:t>
    </dgm:pt>
    <dgm:pt modelId="{C30472C7-430C-4FC8-92EE-DD97A35D51B6}" type="sibTrans" cxnId="{0B6EF90F-3F94-49AC-88ED-A9A2BA712D93}">
      <dgm:prSet custT="1"/>
      <dgm:spPr/>
      <dgm:t>
        <a:bodyPr/>
        <a:lstStyle/>
        <a:p>
          <a:endParaRPr lang="es-CO" sz="900">
            <a:solidFill>
              <a:schemeClr val="tx1"/>
            </a:solidFill>
          </a:endParaRPr>
        </a:p>
      </dgm:t>
    </dgm:pt>
    <dgm:pt modelId="{E73B3185-7210-418C-B452-BDD483E37109}">
      <dgm:prSet phldrT="[Texto]" custT="1"/>
      <dgm:spPr/>
      <dgm:t>
        <a:bodyPr/>
        <a:lstStyle/>
        <a:p>
          <a:r>
            <a:rPr lang="es-CO" sz="900" dirty="0" smtClean="0">
              <a:solidFill>
                <a:schemeClr val="bg1"/>
              </a:solidFill>
            </a:rPr>
            <a:t>La mercancía llega a destino, desde donde se someterá la mezcla a un proceso de recuperación de los minerales útiles y se le hará un análisis definitivo a la declaración</a:t>
          </a:r>
          <a:endParaRPr lang="es-CO" sz="900" dirty="0">
            <a:solidFill>
              <a:schemeClr val="bg1"/>
            </a:solidFill>
          </a:endParaRPr>
        </a:p>
      </dgm:t>
    </dgm:pt>
    <dgm:pt modelId="{2CB6C116-E22A-43D0-AE1D-6D60858CB549}" type="parTrans" cxnId="{CF300D57-7405-43FB-A77D-D803059CC786}">
      <dgm:prSet/>
      <dgm:spPr/>
      <dgm:t>
        <a:bodyPr/>
        <a:lstStyle/>
        <a:p>
          <a:endParaRPr lang="es-CO" sz="800">
            <a:solidFill>
              <a:schemeClr val="tx1"/>
            </a:solidFill>
          </a:endParaRPr>
        </a:p>
      </dgm:t>
    </dgm:pt>
    <dgm:pt modelId="{35C7ED68-05F6-4BB1-BD56-9011113CE666}" type="sibTrans" cxnId="{CF300D57-7405-43FB-A77D-D803059CC786}">
      <dgm:prSet custT="1"/>
      <dgm:spPr/>
      <dgm:t>
        <a:bodyPr/>
        <a:lstStyle/>
        <a:p>
          <a:endParaRPr lang="es-CO" sz="900">
            <a:solidFill>
              <a:schemeClr val="tx1"/>
            </a:solidFill>
          </a:endParaRPr>
        </a:p>
      </dgm:t>
    </dgm:pt>
    <dgm:pt modelId="{66D7D4FE-D374-41E7-A002-EE99ACC33C8D}">
      <dgm:prSet phldrT="[Texto]" custT="1"/>
      <dgm:spPr/>
      <dgm:t>
        <a:bodyPr/>
        <a:lstStyle/>
        <a:p>
          <a:r>
            <a:rPr lang="es-CO" sz="900" dirty="0" smtClean="0">
              <a:solidFill>
                <a:schemeClr val="bg1"/>
              </a:solidFill>
            </a:rPr>
            <a:t>Dentro de los 180 días siguientes al libramiento de la mercancía, el exportador presenta el certificado de análisis de la mezcla, supuestamente realizado en destino (60% oro, 10% níquel, 30% otros)</a:t>
          </a:r>
          <a:endParaRPr lang="es-CO" sz="900" dirty="0">
            <a:solidFill>
              <a:schemeClr val="bg1"/>
            </a:solidFill>
          </a:endParaRPr>
        </a:p>
      </dgm:t>
    </dgm:pt>
    <dgm:pt modelId="{9773F2F6-5ABA-4308-AEB6-1D7AD604FA18}" type="parTrans" cxnId="{BDB0D089-F134-4DD2-9DA6-3A50BBE30CC0}">
      <dgm:prSet/>
      <dgm:spPr/>
      <dgm:t>
        <a:bodyPr/>
        <a:lstStyle/>
        <a:p>
          <a:endParaRPr lang="es-CO" sz="800">
            <a:solidFill>
              <a:schemeClr val="tx1"/>
            </a:solidFill>
          </a:endParaRPr>
        </a:p>
      </dgm:t>
    </dgm:pt>
    <dgm:pt modelId="{7B39284A-416C-4BAD-AD57-E945280F4C1E}" type="sibTrans" cxnId="{BDB0D089-F134-4DD2-9DA6-3A50BBE30CC0}">
      <dgm:prSet custT="1"/>
      <dgm:spPr/>
      <dgm:t>
        <a:bodyPr/>
        <a:lstStyle/>
        <a:p>
          <a:endParaRPr lang="es-CO" sz="900">
            <a:solidFill>
              <a:schemeClr val="tx1"/>
            </a:solidFill>
          </a:endParaRPr>
        </a:p>
      </dgm:t>
    </dgm:pt>
    <dgm:pt modelId="{3D842BD2-A4BE-468B-BBAB-A8201B8D547F}">
      <dgm:prSet phldrT="[Texto]" custT="1"/>
      <dgm:spPr/>
      <dgm:t>
        <a:bodyPr/>
        <a:lstStyle/>
        <a:p>
          <a:r>
            <a:rPr lang="es-CO" sz="900" dirty="0" smtClean="0">
              <a:solidFill>
                <a:schemeClr val="bg1"/>
              </a:solidFill>
            </a:rPr>
            <a:t>Luego de varias operaciones similares la aduana recibe una denuncia: los certificados de análisis de la mezcla son documentos falsos</a:t>
          </a:r>
          <a:endParaRPr lang="es-CO" sz="900" dirty="0">
            <a:solidFill>
              <a:schemeClr val="bg1"/>
            </a:solidFill>
          </a:endParaRPr>
        </a:p>
      </dgm:t>
    </dgm:pt>
    <dgm:pt modelId="{E3BA52C9-08D0-4C0A-A473-15ED23F43C8A}" type="parTrans" cxnId="{7D510CF2-3A71-436C-A85A-58BE79DD1555}">
      <dgm:prSet/>
      <dgm:spPr/>
      <dgm:t>
        <a:bodyPr/>
        <a:lstStyle/>
        <a:p>
          <a:endParaRPr lang="es-CO" sz="800">
            <a:solidFill>
              <a:schemeClr val="tx1"/>
            </a:solidFill>
          </a:endParaRPr>
        </a:p>
      </dgm:t>
    </dgm:pt>
    <dgm:pt modelId="{5E7BD5A0-8745-4319-8BCF-8D0E8FF9B045}" type="sibTrans" cxnId="{7D510CF2-3A71-436C-A85A-58BE79DD1555}">
      <dgm:prSet custT="1"/>
      <dgm:spPr/>
      <dgm:t>
        <a:bodyPr/>
        <a:lstStyle/>
        <a:p>
          <a:endParaRPr lang="es-CO" sz="900">
            <a:solidFill>
              <a:schemeClr val="tx1"/>
            </a:solidFill>
          </a:endParaRPr>
        </a:p>
      </dgm:t>
    </dgm:pt>
    <dgm:pt modelId="{25E6DB6F-6B68-42ED-9283-D6F12DCF5236}">
      <dgm:prSet phldrT="[Texto]" custT="1"/>
      <dgm:spPr/>
      <dgm:t>
        <a:bodyPr/>
        <a:lstStyle/>
        <a:p>
          <a:r>
            <a:rPr lang="es-CO" sz="900" dirty="0" smtClean="0">
              <a:solidFill>
                <a:schemeClr val="bg1"/>
              </a:solidFill>
            </a:rPr>
            <a:t>Colaboración entre aduanas:, la verdadera composición era 10% oro y 40% níquel, pero sobre certificación falsa se pagaban tributos. Había 1) </a:t>
          </a:r>
          <a:r>
            <a:rPr lang="es-CO" sz="900" dirty="0" smtClean="0">
              <a:solidFill>
                <a:srgbClr val="000090"/>
              </a:solidFill>
            </a:rPr>
            <a:t>Sobrevaloracion de exportaciones? 2) ¿ lavado de activos?</a:t>
          </a:r>
          <a:endParaRPr lang="es-CO" sz="900" dirty="0">
            <a:solidFill>
              <a:srgbClr val="000090"/>
            </a:solidFill>
          </a:endParaRPr>
        </a:p>
      </dgm:t>
    </dgm:pt>
    <dgm:pt modelId="{5ED1AFFF-E2E5-4A7D-B8EC-08F37111E027}" type="parTrans" cxnId="{D4CC32EB-063E-459D-8DB8-68D5EEE19C83}">
      <dgm:prSet/>
      <dgm:spPr/>
      <dgm:t>
        <a:bodyPr/>
        <a:lstStyle/>
        <a:p>
          <a:endParaRPr lang="es-CO" sz="800">
            <a:solidFill>
              <a:schemeClr val="tx1"/>
            </a:solidFill>
          </a:endParaRPr>
        </a:p>
      </dgm:t>
    </dgm:pt>
    <dgm:pt modelId="{4F394BAB-544B-4479-806D-9D2E24B25572}" type="sibTrans" cxnId="{D4CC32EB-063E-459D-8DB8-68D5EEE19C83}">
      <dgm:prSet/>
      <dgm:spPr/>
      <dgm:t>
        <a:bodyPr/>
        <a:lstStyle/>
        <a:p>
          <a:endParaRPr lang="es-CO" sz="800">
            <a:solidFill>
              <a:schemeClr val="tx1"/>
            </a:solidFill>
          </a:endParaRPr>
        </a:p>
      </dgm:t>
    </dgm:pt>
    <dgm:pt modelId="{E8852F09-17BB-4F73-AA3B-6294BB8A84B9}" type="pres">
      <dgm:prSet presAssocID="{CF2F9F10-EED8-49DC-BE5A-F7D10CC6E681}" presName="diagram" presStyleCnt="0">
        <dgm:presLayoutVars>
          <dgm:dir/>
          <dgm:resizeHandles val="exact"/>
        </dgm:presLayoutVars>
      </dgm:prSet>
      <dgm:spPr/>
      <dgm:t>
        <a:bodyPr/>
        <a:lstStyle/>
        <a:p>
          <a:endParaRPr lang="es-ES"/>
        </a:p>
      </dgm:t>
    </dgm:pt>
    <dgm:pt modelId="{F0F8EE69-A7B1-4662-A9E8-4A05E5C41FBD}" type="pres">
      <dgm:prSet presAssocID="{D0A9DBB3-D027-4D74-BFCA-6CBB5624D13C}" presName="node" presStyleLbl="node1" presStyleIdx="0" presStyleCnt="12">
        <dgm:presLayoutVars>
          <dgm:bulletEnabled val="1"/>
        </dgm:presLayoutVars>
      </dgm:prSet>
      <dgm:spPr/>
      <dgm:t>
        <a:bodyPr/>
        <a:lstStyle/>
        <a:p>
          <a:endParaRPr lang="es-CO"/>
        </a:p>
      </dgm:t>
    </dgm:pt>
    <dgm:pt modelId="{1DD7E89F-46BA-4323-971B-A62FBCE456F1}" type="pres">
      <dgm:prSet presAssocID="{408DD38D-43D3-4987-8270-40365155E337}" presName="sibTrans" presStyleLbl="sibTrans2D1" presStyleIdx="0" presStyleCnt="11"/>
      <dgm:spPr/>
      <dgm:t>
        <a:bodyPr/>
        <a:lstStyle/>
        <a:p>
          <a:endParaRPr lang="es-ES"/>
        </a:p>
      </dgm:t>
    </dgm:pt>
    <dgm:pt modelId="{8DDF6837-2D91-4597-82FF-83DF45334DEE}" type="pres">
      <dgm:prSet presAssocID="{408DD38D-43D3-4987-8270-40365155E337}" presName="connectorText" presStyleLbl="sibTrans2D1" presStyleIdx="0" presStyleCnt="11"/>
      <dgm:spPr/>
      <dgm:t>
        <a:bodyPr/>
        <a:lstStyle/>
        <a:p>
          <a:endParaRPr lang="es-ES"/>
        </a:p>
      </dgm:t>
    </dgm:pt>
    <dgm:pt modelId="{01577A42-FE30-434A-86AA-B5235E6140D4}" type="pres">
      <dgm:prSet presAssocID="{6B7DC8BF-1C4E-4C99-AB5B-6B0240E41602}" presName="node" presStyleLbl="node1" presStyleIdx="1" presStyleCnt="12">
        <dgm:presLayoutVars>
          <dgm:bulletEnabled val="1"/>
        </dgm:presLayoutVars>
      </dgm:prSet>
      <dgm:spPr/>
      <dgm:t>
        <a:bodyPr/>
        <a:lstStyle/>
        <a:p>
          <a:endParaRPr lang="es-CO"/>
        </a:p>
      </dgm:t>
    </dgm:pt>
    <dgm:pt modelId="{F30D5A90-8A07-4D71-91D4-11C6989AD6D8}" type="pres">
      <dgm:prSet presAssocID="{75CC6374-6684-469B-B721-8B519666E50B}" presName="sibTrans" presStyleLbl="sibTrans2D1" presStyleIdx="1" presStyleCnt="11"/>
      <dgm:spPr/>
      <dgm:t>
        <a:bodyPr/>
        <a:lstStyle/>
        <a:p>
          <a:endParaRPr lang="es-ES"/>
        </a:p>
      </dgm:t>
    </dgm:pt>
    <dgm:pt modelId="{DD81342B-2F18-4FB5-A508-D40ED923AB7D}" type="pres">
      <dgm:prSet presAssocID="{75CC6374-6684-469B-B721-8B519666E50B}" presName="connectorText" presStyleLbl="sibTrans2D1" presStyleIdx="1" presStyleCnt="11"/>
      <dgm:spPr/>
      <dgm:t>
        <a:bodyPr/>
        <a:lstStyle/>
        <a:p>
          <a:endParaRPr lang="es-ES"/>
        </a:p>
      </dgm:t>
    </dgm:pt>
    <dgm:pt modelId="{7EED5EEF-A646-486E-8CFE-92A816E37E33}" type="pres">
      <dgm:prSet presAssocID="{2060527F-7491-4419-965D-CFED381569A3}" presName="node" presStyleLbl="node1" presStyleIdx="2" presStyleCnt="12">
        <dgm:presLayoutVars>
          <dgm:bulletEnabled val="1"/>
        </dgm:presLayoutVars>
      </dgm:prSet>
      <dgm:spPr/>
      <dgm:t>
        <a:bodyPr/>
        <a:lstStyle/>
        <a:p>
          <a:endParaRPr lang="es-ES"/>
        </a:p>
      </dgm:t>
    </dgm:pt>
    <dgm:pt modelId="{D1A1D68B-F20B-45C6-8CB0-EFD90D568EE6}" type="pres">
      <dgm:prSet presAssocID="{51E9448C-805F-43BF-8D45-077C2C666D4F}" presName="sibTrans" presStyleLbl="sibTrans2D1" presStyleIdx="2" presStyleCnt="11"/>
      <dgm:spPr/>
      <dgm:t>
        <a:bodyPr/>
        <a:lstStyle/>
        <a:p>
          <a:endParaRPr lang="es-ES"/>
        </a:p>
      </dgm:t>
    </dgm:pt>
    <dgm:pt modelId="{AE4AA623-D585-4B20-A14B-CA18AE8CA95B}" type="pres">
      <dgm:prSet presAssocID="{51E9448C-805F-43BF-8D45-077C2C666D4F}" presName="connectorText" presStyleLbl="sibTrans2D1" presStyleIdx="2" presStyleCnt="11"/>
      <dgm:spPr/>
      <dgm:t>
        <a:bodyPr/>
        <a:lstStyle/>
        <a:p>
          <a:endParaRPr lang="es-ES"/>
        </a:p>
      </dgm:t>
    </dgm:pt>
    <dgm:pt modelId="{0FFA92A6-2B65-40DC-87ED-6613EF6153F7}" type="pres">
      <dgm:prSet presAssocID="{85BEBA3C-01A6-4BBA-B4F4-C4CC32154126}" presName="node" presStyleLbl="node1" presStyleIdx="3" presStyleCnt="12">
        <dgm:presLayoutVars>
          <dgm:bulletEnabled val="1"/>
        </dgm:presLayoutVars>
      </dgm:prSet>
      <dgm:spPr/>
      <dgm:t>
        <a:bodyPr/>
        <a:lstStyle/>
        <a:p>
          <a:endParaRPr lang="es-CO"/>
        </a:p>
      </dgm:t>
    </dgm:pt>
    <dgm:pt modelId="{195F0B2E-CDE2-408A-83E0-C8CD41A7A98F}" type="pres">
      <dgm:prSet presAssocID="{3C3CA460-706B-4E71-AAF2-F92FC41FC62C}" presName="sibTrans" presStyleLbl="sibTrans2D1" presStyleIdx="3" presStyleCnt="11"/>
      <dgm:spPr/>
      <dgm:t>
        <a:bodyPr/>
        <a:lstStyle/>
        <a:p>
          <a:endParaRPr lang="es-ES"/>
        </a:p>
      </dgm:t>
    </dgm:pt>
    <dgm:pt modelId="{E5009667-9BDE-404B-8589-79048DF21E4C}" type="pres">
      <dgm:prSet presAssocID="{3C3CA460-706B-4E71-AAF2-F92FC41FC62C}" presName="connectorText" presStyleLbl="sibTrans2D1" presStyleIdx="3" presStyleCnt="11"/>
      <dgm:spPr/>
      <dgm:t>
        <a:bodyPr/>
        <a:lstStyle/>
        <a:p>
          <a:endParaRPr lang="es-ES"/>
        </a:p>
      </dgm:t>
    </dgm:pt>
    <dgm:pt modelId="{B1287B60-FE18-4076-953B-0F8C40B592BF}" type="pres">
      <dgm:prSet presAssocID="{B90BC388-DCE0-4988-94F2-1294A29C4730}" presName="node" presStyleLbl="node1" presStyleIdx="4" presStyleCnt="12">
        <dgm:presLayoutVars>
          <dgm:bulletEnabled val="1"/>
        </dgm:presLayoutVars>
      </dgm:prSet>
      <dgm:spPr/>
      <dgm:t>
        <a:bodyPr/>
        <a:lstStyle/>
        <a:p>
          <a:endParaRPr lang="es-CO"/>
        </a:p>
      </dgm:t>
    </dgm:pt>
    <dgm:pt modelId="{070350BD-6BBE-4C55-8446-AD4CA3E65CB7}" type="pres">
      <dgm:prSet presAssocID="{31F3E20E-E75C-4A00-A531-9C41F51D7D85}" presName="sibTrans" presStyleLbl="sibTrans2D1" presStyleIdx="4" presStyleCnt="11"/>
      <dgm:spPr/>
      <dgm:t>
        <a:bodyPr/>
        <a:lstStyle/>
        <a:p>
          <a:endParaRPr lang="es-ES"/>
        </a:p>
      </dgm:t>
    </dgm:pt>
    <dgm:pt modelId="{464B2017-EE18-4379-8E35-3D7FFF1A8336}" type="pres">
      <dgm:prSet presAssocID="{31F3E20E-E75C-4A00-A531-9C41F51D7D85}" presName="connectorText" presStyleLbl="sibTrans2D1" presStyleIdx="4" presStyleCnt="11"/>
      <dgm:spPr/>
      <dgm:t>
        <a:bodyPr/>
        <a:lstStyle/>
        <a:p>
          <a:endParaRPr lang="es-ES"/>
        </a:p>
      </dgm:t>
    </dgm:pt>
    <dgm:pt modelId="{AAFD0DB3-532E-4683-8AE7-DDA4D73AAD81}" type="pres">
      <dgm:prSet presAssocID="{9A142401-5180-4B6C-8F39-BF6121A21664}" presName="node" presStyleLbl="node1" presStyleIdx="5" presStyleCnt="12">
        <dgm:presLayoutVars>
          <dgm:bulletEnabled val="1"/>
        </dgm:presLayoutVars>
      </dgm:prSet>
      <dgm:spPr/>
      <dgm:t>
        <a:bodyPr/>
        <a:lstStyle/>
        <a:p>
          <a:endParaRPr lang="es-CO"/>
        </a:p>
      </dgm:t>
    </dgm:pt>
    <dgm:pt modelId="{EEE9702D-A008-4B39-8566-C8ED2D37FA2D}" type="pres">
      <dgm:prSet presAssocID="{BF30DA0F-DA25-4C0A-BBA8-12630873B5BA}" presName="sibTrans" presStyleLbl="sibTrans2D1" presStyleIdx="5" presStyleCnt="11"/>
      <dgm:spPr/>
      <dgm:t>
        <a:bodyPr/>
        <a:lstStyle/>
        <a:p>
          <a:endParaRPr lang="es-ES"/>
        </a:p>
      </dgm:t>
    </dgm:pt>
    <dgm:pt modelId="{EA16DDE5-FF91-48B5-9FA4-4376456ECB88}" type="pres">
      <dgm:prSet presAssocID="{BF30DA0F-DA25-4C0A-BBA8-12630873B5BA}" presName="connectorText" presStyleLbl="sibTrans2D1" presStyleIdx="5" presStyleCnt="11"/>
      <dgm:spPr/>
      <dgm:t>
        <a:bodyPr/>
        <a:lstStyle/>
        <a:p>
          <a:endParaRPr lang="es-ES"/>
        </a:p>
      </dgm:t>
    </dgm:pt>
    <dgm:pt modelId="{ABB1AD05-B6AF-4752-8E32-514268B52602}" type="pres">
      <dgm:prSet presAssocID="{75ACF95E-D738-41FB-8452-0391B86391B7}" presName="node" presStyleLbl="node1" presStyleIdx="6" presStyleCnt="12">
        <dgm:presLayoutVars>
          <dgm:bulletEnabled val="1"/>
        </dgm:presLayoutVars>
      </dgm:prSet>
      <dgm:spPr/>
      <dgm:t>
        <a:bodyPr/>
        <a:lstStyle/>
        <a:p>
          <a:endParaRPr lang="es-CO"/>
        </a:p>
      </dgm:t>
    </dgm:pt>
    <dgm:pt modelId="{71919D25-BD69-4CD5-8745-22D85CB0CC5D}" type="pres">
      <dgm:prSet presAssocID="{87AAAACE-DB4F-4D78-B269-67D2B0BF2136}" presName="sibTrans" presStyleLbl="sibTrans2D1" presStyleIdx="6" presStyleCnt="11"/>
      <dgm:spPr/>
      <dgm:t>
        <a:bodyPr/>
        <a:lstStyle/>
        <a:p>
          <a:endParaRPr lang="es-ES"/>
        </a:p>
      </dgm:t>
    </dgm:pt>
    <dgm:pt modelId="{C8B7118F-8A14-41D0-AEA8-ED8A2165AB8D}" type="pres">
      <dgm:prSet presAssocID="{87AAAACE-DB4F-4D78-B269-67D2B0BF2136}" presName="connectorText" presStyleLbl="sibTrans2D1" presStyleIdx="6" presStyleCnt="11"/>
      <dgm:spPr/>
      <dgm:t>
        <a:bodyPr/>
        <a:lstStyle/>
        <a:p>
          <a:endParaRPr lang="es-ES"/>
        </a:p>
      </dgm:t>
    </dgm:pt>
    <dgm:pt modelId="{7D6E1620-C096-4110-8CFB-6942CBBE61BE}" type="pres">
      <dgm:prSet presAssocID="{A8E5EEB2-C60C-467E-ABB4-B9F3034EFA58}" presName="node" presStyleLbl="node1" presStyleIdx="7" presStyleCnt="12">
        <dgm:presLayoutVars>
          <dgm:bulletEnabled val="1"/>
        </dgm:presLayoutVars>
      </dgm:prSet>
      <dgm:spPr/>
      <dgm:t>
        <a:bodyPr/>
        <a:lstStyle/>
        <a:p>
          <a:endParaRPr lang="es-CO"/>
        </a:p>
      </dgm:t>
    </dgm:pt>
    <dgm:pt modelId="{AB347170-4853-44D9-9116-26A500C65961}" type="pres">
      <dgm:prSet presAssocID="{C30472C7-430C-4FC8-92EE-DD97A35D51B6}" presName="sibTrans" presStyleLbl="sibTrans2D1" presStyleIdx="7" presStyleCnt="11"/>
      <dgm:spPr/>
      <dgm:t>
        <a:bodyPr/>
        <a:lstStyle/>
        <a:p>
          <a:endParaRPr lang="es-ES"/>
        </a:p>
      </dgm:t>
    </dgm:pt>
    <dgm:pt modelId="{D42DA381-FAC4-4419-8BF3-8FF16350DC12}" type="pres">
      <dgm:prSet presAssocID="{C30472C7-430C-4FC8-92EE-DD97A35D51B6}" presName="connectorText" presStyleLbl="sibTrans2D1" presStyleIdx="7" presStyleCnt="11"/>
      <dgm:spPr/>
      <dgm:t>
        <a:bodyPr/>
        <a:lstStyle/>
        <a:p>
          <a:endParaRPr lang="es-ES"/>
        </a:p>
      </dgm:t>
    </dgm:pt>
    <dgm:pt modelId="{3D95E1B5-6950-4D0D-A3C8-C3F183E0F93C}" type="pres">
      <dgm:prSet presAssocID="{E73B3185-7210-418C-B452-BDD483E37109}" presName="node" presStyleLbl="node1" presStyleIdx="8" presStyleCnt="12">
        <dgm:presLayoutVars>
          <dgm:bulletEnabled val="1"/>
        </dgm:presLayoutVars>
      </dgm:prSet>
      <dgm:spPr/>
      <dgm:t>
        <a:bodyPr/>
        <a:lstStyle/>
        <a:p>
          <a:endParaRPr lang="es-CO"/>
        </a:p>
      </dgm:t>
    </dgm:pt>
    <dgm:pt modelId="{BEC26A82-ACDE-4A8A-B2AF-E33497358A16}" type="pres">
      <dgm:prSet presAssocID="{35C7ED68-05F6-4BB1-BD56-9011113CE666}" presName="sibTrans" presStyleLbl="sibTrans2D1" presStyleIdx="8" presStyleCnt="11"/>
      <dgm:spPr/>
      <dgm:t>
        <a:bodyPr/>
        <a:lstStyle/>
        <a:p>
          <a:endParaRPr lang="es-ES"/>
        </a:p>
      </dgm:t>
    </dgm:pt>
    <dgm:pt modelId="{D71CE36D-BCB0-4173-A870-C09CEAB9676D}" type="pres">
      <dgm:prSet presAssocID="{35C7ED68-05F6-4BB1-BD56-9011113CE666}" presName="connectorText" presStyleLbl="sibTrans2D1" presStyleIdx="8" presStyleCnt="11"/>
      <dgm:spPr/>
      <dgm:t>
        <a:bodyPr/>
        <a:lstStyle/>
        <a:p>
          <a:endParaRPr lang="es-ES"/>
        </a:p>
      </dgm:t>
    </dgm:pt>
    <dgm:pt modelId="{5C2E2CD0-AB80-48DA-B193-6286E9BF2F3F}" type="pres">
      <dgm:prSet presAssocID="{66D7D4FE-D374-41E7-A002-EE99ACC33C8D}" presName="node" presStyleLbl="node1" presStyleIdx="9" presStyleCnt="12">
        <dgm:presLayoutVars>
          <dgm:bulletEnabled val="1"/>
        </dgm:presLayoutVars>
      </dgm:prSet>
      <dgm:spPr/>
      <dgm:t>
        <a:bodyPr/>
        <a:lstStyle/>
        <a:p>
          <a:endParaRPr lang="es-CO"/>
        </a:p>
      </dgm:t>
    </dgm:pt>
    <dgm:pt modelId="{9F45A3C7-B45A-452B-B06B-5D4021BD6954}" type="pres">
      <dgm:prSet presAssocID="{7B39284A-416C-4BAD-AD57-E945280F4C1E}" presName="sibTrans" presStyleLbl="sibTrans2D1" presStyleIdx="9" presStyleCnt="11"/>
      <dgm:spPr/>
      <dgm:t>
        <a:bodyPr/>
        <a:lstStyle/>
        <a:p>
          <a:endParaRPr lang="es-ES"/>
        </a:p>
      </dgm:t>
    </dgm:pt>
    <dgm:pt modelId="{46761EB6-5857-4112-B8B8-0DD842796F78}" type="pres">
      <dgm:prSet presAssocID="{7B39284A-416C-4BAD-AD57-E945280F4C1E}" presName="connectorText" presStyleLbl="sibTrans2D1" presStyleIdx="9" presStyleCnt="11"/>
      <dgm:spPr/>
      <dgm:t>
        <a:bodyPr/>
        <a:lstStyle/>
        <a:p>
          <a:endParaRPr lang="es-ES"/>
        </a:p>
      </dgm:t>
    </dgm:pt>
    <dgm:pt modelId="{FCC81D61-B34A-4C4C-AF44-F95B5F7CCE26}" type="pres">
      <dgm:prSet presAssocID="{3D842BD2-A4BE-468B-BBAB-A8201B8D547F}" presName="node" presStyleLbl="node1" presStyleIdx="10" presStyleCnt="12">
        <dgm:presLayoutVars>
          <dgm:bulletEnabled val="1"/>
        </dgm:presLayoutVars>
      </dgm:prSet>
      <dgm:spPr/>
      <dgm:t>
        <a:bodyPr/>
        <a:lstStyle/>
        <a:p>
          <a:endParaRPr lang="es-CO"/>
        </a:p>
      </dgm:t>
    </dgm:pt>
    <dgm:pt modelId="{230ACB56-06AD-4861-933B-0AA536439AAB}" type="pres">
      <dgm:prSet presAssocID="{5E7BD5A0-8745-4319-8BCF-8D0E8FF9B045}" presName="sibTrans" presStyleLbl="sibTrans2D1" presStyleIdx="10" presStyleCnt="11"/>
      <dgm:spPr/>
      <dgm:t>
        <a:bodyPr/>
        <a:lstStyle/>
        <a:p>
          <a:endParaRPr lang="es-ES"/>
        </a:p>
      </dgm:t>
    </dgm:pt>
    <dgm:pt modelId="{9E6A7C35-FFFB-456A-A010-49B8BDD8E79B}" type="pres">
      <dgm:prSet presAssocID="{5E7BD5A0-8745-4319-8BCF-8D0E8FF9B045}" presName="connectorText" presStyleLbl="sibTrans2D1" presStyleIdx="10" presStyleCnt="11"/>
      <dgm:spPr/>
      <dgm:t>
        <a:bodyPr/>
        <a:lstStyle/>
        <a:p>
          <a:endParaRPr lang="es-ES"/>
        </a:p>
      </dgm:t>
    </dgm:pt>
    <dgm:pt modelId="{6B64C2AE-7849-420F-9D2C-5AAF40971C42}" type="pres">
      <dgm:prSet presAssocID="{25E6DB6F-6B68-42ED-9283-D6F12DCF5236}" presName="node" presStyleLbl="node1" presStyleIdx="11" presStyleCnt="12">
        <dgm:presLayoutVars>
          <dgm:bulletEnabled val="1"/>
        </dgm:presLayoutVars>
      </dgm:prSet>
      <dgm:spPr/>
      <dgm:t>
        <a:bodyPr/>
        <a:lstStyle/>
        <a:p>
          <a:endParaRPr lang="es-CO"/>
        </a:p>
      </dgm:t>
    </dgm:pt>
  </dgm:ptLst>
  <dgm:cxnLst>
    <dgm:cxn modelId="{EB74C385-04C0-49A0-9603-A482AD5EE385}" type="presOf" srcId="{CF2F9F10-EED8-49DC-BE5A-F7D10CC6E681}" destId="{E8852F09-17BB-4F73-AA3B-6294BB8A84B9}" srcOrd="0" destOrd="0" presId="urn:microsoft.com/office/officeart/2005/8/layout/process5"/>
    <dgm:cxn modelId="{3E97F06C-6E14-4BC1-B6EC-050D2B0B332B}" type="presOf" srcId="{3D842BD2-A4BE-468B-BBAB-A8201B8D547F}" destId="{FCC81D61-B34A-4C4C-AF44-F95B5F7CCE26}" srcOrd="0" destOrd="0" presId="urn:microsoft.com/office/officeart/2005/8/layout/process5"/>
    <dgm:cxn modelId="{09681522-E74C-4E8A-9409-98EF6872BA79}" type="presOf" srcId="{35C7ED68-05F6-4BB1-BD56-9011113CE666}" destId="{D71CE36D-BCB0-4173-A870-C09CEAB9676D}" srcOrd="1" destOrd="0" presId="urn:microsoft.com/office/officeart/2005/8/layout/process5"/>
    <dgm:cxn modelId="{5D7D1AAC-3C43-4D77-9B43-0CDA4F619D81}" type="presOf" srcId="{7B39284A-416C-4BAD-AD57-E945280F4C1E}" destId="{46761EB6-5857-4112-B8B8-0DD842796F78}" srcOrd="1" destOrd="0" presId="urn:microsoft.com/office/officeart/2005/8/layout/process5"/>
    <dgm:cxn modelId="{4336CE3A-14A5-460F-AB61-A752C14BA99D}" type="presOf" srcId="{25E6DB6F-6B68-42ED-9283-D6F12DCF5236}" destId="{6B64C2AE-7849-420F-9D2C-5AAF40971C42}" srcOrd="0" destOrd="0" presId="urn:microsoft.com/office/officeart/2005/8/layout/process5"/>
    <dgm:cxn modelId="{F675C189-F0B0-440E-A579-596AD72A87E7}" type="presOf" srcId="{BF30DA0F-DA25-4C0A-BBA8-12630873B5BA}" destId="{EA16DDE5-FF91-48B5-9FA4-4376456ECB88}" srcOrd="1" destOrd="0" presId="urn:microsoft.com/office/officeart/2005/8/layout/process5"/>
    <dgm:cxn modelId="{200089EB-1C70-4276-9014-F38CB0E9CFCE}" srcId="{CF2F9F10-EED8-49DC-BE5A-F7D10CC6E681}" destId="{B90BC388-DCE0-4988-94F2-1294A29C4730}" srcOrd="4" destOrd="0" parTransId="{928C7EB4-F654-4395-8E7E-E724C728A124}" sibTransId="{31F3E20E-E75C-4A00-A531-9C41F51D7D85}"/>
    <dgm:cxn modelId="{98A588C8-C902-4DBD-BFA2-C5B7CB717AEA}" type="presOf" srcId="{B90BC388-DCE0-4988-94F2-1294A29C4730}" destId="{B1287B60-FE18-4076-953B-0F8C40B592BF}" srcOrd="0" destOrd="0" presId="urn:microsoft.com/office/officeart/2005/8/layout/process5"/>
    <dgm:cxn modelId="{C86250D4-2B36-4F4C-B52A-9BFA828078A7}" type="presOf" srcId="{75CC6374-6684-469B-B721-8B519666E50B}" destId="{DD81342B-2F18-4FB5-A508-D40ED923AB7D}" srcOrd="1" destOrd="0" presId="urn:microsoft.com/office/officeart/2005/8/layout/process5"/>
    <dgm:cxn modelId="{6C1043B3-C3C1-4A04-8948-AA5F73433A82}" type="presOf" srcId="{87AAAACE-DB4F-4D78-B269-67D2B0BF2136}" destId="{71919D25-BD69-4CD5-8745-22D85CB0CC5D}" srcOrd="0" destOrd="0" presId="urn:microsoft.com/office/officeart/2005/8/layout/process5"/>
    <dgm:cxn modelId="{9465F1A7-0EF5-4D29-B4D6-F83E17C942AB}" type="presOf" srcId="{35C7ED68-05F6-4BB1-BD56-9011113CE666}" destId="{BEC26A82-ACDE-4A8A-B2AF-E33497358A16}" srcOrd="0" destOrd="0" presId="urn:microsoft.com/office/officeart/2005/8/layout/process5"/>
    <dgm:cxn modelId="{C94DF337-9501-4C1E-9DBA-A07E53119F75}" type="presOf" srcId="{31F3E20E-E75C-4A00-A531-9C41F51D7D85}" destId="{070350BD-6BBE-4C55-8446-AD4CA3E65CB7}" srcOrd="0" destOrd="0" presId="urn:microsoft.com/office/officeart/2005/8/layout/process5"/>
    <dgm:cxn modelId="{5390745D-7887-4E1C-9F43-FF27C4D716FA}" type="presOf" srcId="{85BEBA3C-01A6-4BBA-B4F4-C4CC32154126}" destId="{0FFA92A6-2B65-40DC-87ED-6613EF6153F7}" srcOrd="0" destOrd="0" presId="urn:microsoft.com/office/officeart/2005/8/layout/process5"/>
    <dgm:cxn modelId="{E1B1B0AC-B3B8-49F2-AF4D-2AF67DC9659C}" type="presOf" srcId="{E73B3185-7210-418C-B452-BDD483E37109}" destId="{3D95E1B5-6950-4D0D-A3C8-C3F183E0F93C}" srcOrd="0" destOrd="0" presId="urn:microsoft.com/office/officeart/2005/8/layout/process5"/>
    <dgm:cxn modelId="{2BBB803D-CFC7-4EF0-88E0-6D507A261C7E}" type="presOf" srcId="{3C3CA460-706B-4E71-AAF2-F92FC41FC62C}" destId="{E5009667-9BDE-404B-8589-79048DF21E4C}" srcOrd="1" destOrd="0" presId="urn:microsoft.com/office/officeart/2005/8/layout/process5"/>
    <dgm:cxn modelId="{61585016-A08B-4D03-A3AB-B301E08216CF}" type="presOf" srcId="{7B39284A-416C-4BAD-AD57-E945280F4C1E}" destId="{9F45A3C7-B45A-452B-B06B-5D4021BD6954}" srcOrd="0" destOrd="0" presId="urn:microsoft.com/office/officeart/2005/8/layout/process5"/>
    <dgm:cxn modelId="{59F18375-DA01-48A3-9037-5EC8EC9CBE32}" type="presOf" srcId="{BF30DA0F-DA25-4C0A-BBA8-12630873B5BA}" destId="{EEE9702D-A008-4B39-8566-C8ED2D37FA2D}" srcOrd="0" destOrd="0" presId="urn:microsoft.com/office/officeart/2005/8/layout/process5"/>
    <dgm:cxn modelId="{BDB0D089-F134-4DD2-9DA6-3A50BBE30CC0}" srcId="{CF2F9F10-EED8-49DC-BE5A-F7D10CC6E681}" destId="{66D7D4FE-D374-41E7-A002-EE99ACC33C8D}" srcOrd="9" destOrd="0" parTransId="{9773F2F6-5ABA-4308-AEB6-1D7AD604FA18}" sibTransId="{7B39284A-416C-4BAD-AD57-E945280F4C1E}"/>
    <dgm:cxn modelId="{20C0E5D9-0FDC-4100-9ADA-3B6392D5115F}" type="presOf" srcId="{408DD38D-43D3-4987-8270-40365155E337}" destId="{8DDF6837-2D91-4597-82FF-83DF45334DEE}" srcOrd="1" destOrd="0" presId="urn:microsoft.com/office/officeart/2005/8/layout/process5"/>
    <dgm:cxn modelId="{D61607FF-52AF-4CBC-BA13-5D1CC43AF9FA}" type="presOf" srcId="{51E9448C-805F-43BF-8D45-077C2C666D4F}" destId="{D1A1D68B-F20B-45C6-8CB0-EFD90D568EE6}" srcOrd="0" destOrd="0" presId="urn:microsoft.com/office/officeart/2005/8/layout/process5"/>
    <dgm:cxn modelId="{F6D5CAFD-51B7-49E1-94F8-1022E9641113}" type="presOf" srcId="{2060527F-7491-4419-965D-CFED381569A3}" destId="{7EED5EEF-A646-486E-8CFE-92A816E37E33}" srcOrd="0" destOrd="0" presId="urn:microsoft.com/office/officeart/2005/8/layout/process5"/>
    <dgm:cxn modelId="{3FC27C6B-62EB-4D08-B401-6AC9760C86BA}" srcId="{CF2F9F10-EED8-49DC-BE5A-F7D10CC6E681}" destId="{85BEBA3C-01A6-4BBA-B4F4-C4CC32154126}" srcOrd="3" destOrd="0" parTransId="{CE04F880-1D66-4918-8CCD-F66377AE2686}" sibTransId="{3C3CA460-706B-4E71-AAF2-F92FC41FC62C}"/>
    <dgm:cxn modelId="{75BC4932-E529-47C3-B2A5-E523F1DCE54C}" type="presOf" srcId="{51E9448C-805F-43BF-8D45-077C2C666D4F}" destId="{AE4AA623-D585-4B20-A14B-CA18AE8CA95B}" srcOrd="1" destOrd="0" presId="urn:microsoft.com/office/officeart/2005/8/layout/process5"/>
    <dgm:cxn modelId="{45B5E70C-1ED5-4D43-BC0F-87C28E569EE0}" type="presOf" srcId="{75CC6374-6684-469B-B721-8B519666E50B}" destId="{F30D5A90-8A07-4D71-91D4-11C6989AD6D8}" srcOrd="0" destOrd="0" presId="urn:microsoft.com/office/officeart/2005/8/layout/process5"/>
    <dgm:cxn modelId="{D4E1CB0F-5CBB-48E3-9F9F-8C5E3B982A64}" srcId="{CF2F9F10-EED8-49DC-BE5A-F7D10CC6E681}" destId="{6B7DC8BF-1C4E-4C99-AB5B-6B0240E41602}" srcOrd="1" destOrd="0" parTransId="{8E46C4C3-F770-440D-A2E1-421939110081}" sibTransId="{75CC6374-6684-469B-B721-8B519666E50B}"/>
    <dgm:cxn modelId="{C38DF2D2-4F5A-4859-8009-E763463E2C40}" srcId="{CF2F9F10-EED8-49DC-BE5A-F7D10CC6E681}" destId="{75ACF95E-D738-41FB-8452-0391B86391B7}" srcOrd="6" destOrd="0" parTransId="{E99C3409-E5A0-485A-8F33-6EB81E93E761}" sibTransId="{87AAAACE-DB4F-4D78-B269-67D2B0BF2136}"/>
    <dgm:cxn modelId="{247B22DB-16CC-4E0F-9B62-45F3B531B12C}" type="presOf" srcId="{9A142401-5180-4B6C-8F39-BF6121A21664}" destId="{AAFD0DB3-532E-4683-8AE7-DDA4D73AAD81}" srcOrd="0" destOrd="0" presId="urn:microsoft.com/office/officeart/2005/8/layout/process5"/>
    <dgm:cxn modelId="{D4CC32EB-063E-459D-8DB8-68D5EEE19C83}" srcId="{CF2F9F10-EED8-49DC-BE5A-F7D10CC6E681}" destId="{25E6DB6F-6B68-42ED-9283-D6F12DCF5236}" srcOrd="11" destOrd="0" parTransId="{5ED1AFFF-E2E5-4A7D-B8EC-08F37111E027}" sibTransId="{4F394BAB-544B-4479-806D-9D2E24B25572}"/>
    <dgm:cxn modelId="{5CCA346D-FE84-4A9A-8031-F125BF159BBC}" type="presOf" srcId="{87AAAACE-DB4F-4D78-B269-67D2B0BF2136}" destId="{C8B7118F-8A14-41D0-AEA8-ED8A2165AB8D}" srcOrd="1" destOrd="0" presId="urn:microsoft.com/office/officeart/2005/8/layout/process5"/>
    <dgm:cxn modelId="{659DF0BF-7CD4-434B-BB9F-334DBF3C776C}" type="presOf" srcId="{75ACF95E-D738-41FB-8452-0391B86391B7}" destId="{ABB1AD05-B6AF-4752-8E32-514268B52602}" srcOrd="0" destOrd="0" presId="urn:microsoft.com/office/officeart/2005/8/layout/process5"/>
    <dgm:cxn modelId="{31109034-5DA2-41BC-AAB7-6860729B8E6E}" srcId="{CF2F9F10-EED8-49DC-BE5A-F7D10CC6E681}" destId="{2060527F-7491-4419-965D-CFED381569A3}" srcOrd="2" destOrd="0" parTransId="{E47703A8-FFA2-4443-BBC2-DB3BDF17560C}" sibTransId="{51E9448C-805F-43BF-8D45-077C2C666D4F}"/>
    <dgm:cxn modelId="{59FE6EBA-104E-40CE-954C-FE1439817FD0}" type="presOf" srcId="{C30472C7-430C-4FC8-92EE-DD97A35D51B6}" destId="{D42DA381-FAC4-4419-8BF3-8FF16350DC12}" srcOrd="1" destOrd="0" presId="urn:microsoft.com/office/officeart/2005/8/layout/process5"/>
    <dgm:cxn modelId="{C3CDEA14-60E4-4EF6-AF67-63DF9B07ED88}" type="presOf" srcId="{66D7D4FE-D374-41E7-A002-EE99ACC33C8D}" destId="{5C2E2CD0-AB80-48DA-B193-6286E9BF2F3F}" srcOrd="0" destOrd="0" presId="urn:microsoft.com/office/officeart/2005/8/layout/process5"/>
    <dgm:cxn modelId="{5B6DAD5E-D40D-4F0E-9DD2-4D24524EFC5F}" type="presOf" srcId="{3C3CA460-706B-4E71-AAF2-F92FC41FC62C}" destId="{195F0B2E-CDE2-408A-83E0-C8CD41A7A98F}" srcOrd="0" destOrd="0" presId="urn:microsoft.com/office/officeart/2005/8/layout/process5"/>
    <dgm:cxn modelId="{0B6EF90F-3F94-49AC-88ED-A9A2BA712D93}" srcId="{CF2F9F10-EED8-49DC-BE5A-F7D10CC6E681}" destId="{A8E5EEB2-C60C-467E-ABB4-B9F3034EFA58}" srcOrd="7" destOrd="0" parTransId="{6A57B4A5-A191-44A8-A093-4EA1CDD9B97B}" sibTransId="{C30472C7-430C-4FC8-92EE-DD97A35D51B6}"/>
    <dgm:cxn modelId="{6C2BDE53-6221-47D2-8A44-1A9CDD657D82}" type="presOf" srcId="{5E7BD5A0-8745-4319-8BCF-8D0E8FF9B045}" destId="{230ACB56-06AD-4861-933B-0AA536439AAB}" srcOrd="0" destOrd="0" presId="urn:microsoft.com/office/officeart/2005/8/layout/process5"/>
    <dgm:cxn modelId="{D31341D9-DD13-4987-9889-5D0EC4D4BE73}" type="presOf" srcId="{A8E5EEB2-C60C-467E-ABB4-B9F3034EFA58}" destId="{7D6E1620-C096-4110-8CFB-6942CBBE61BE}" srcOrd="0" destOrd="0" presId="urn:microsoft.com/office/officeart/2005/8/layout/process5"/>
    <dgm:cxn modelId="{B6DBD821-6740-460F-9E6B-C9ED4A54DB10}" type="presOf" srcId="{D0A9DBB3-D027-4D74-BFCA-6CBB5624D13C}" destId="{F0F8EE69-A7B1-4662-A9E8-4A05E5C41FBD}" srcOrd="0" destOrd="0" presId="urn:microsoft.com/office/officeart/2005/8/layout/process5"/>
    <dgm:cxn modelId="{CF300D57-7405-43FB-A77D-D803059CC786}" srcId="{CF2F9F10-EED8-49DC-BE5A-F7D10CC6E681}" destId="{E73B3185-7210-418C-B452-BDD483E37109}" srcOrd="8" destOrd="0" parTransId="{2CB6C116-E22A-43D0-AE1D-6D60858CB549}" sibTransId="{35C7ED68-05F6-4BB1-BD56-9011113CE666}"/>
    <dgm:cxn modelId="{2E015A43-8A3A-4C2A-8D54-E93B1C3ACE10}" type="presOf" srcId="{31F3E20E-E75C-4A00-A531-9C41F51D7D85}" destId="{464B2017-EE18-4379-8E35-3D7FFF1A8336}" srcOrd="1" destOrd="0" presId="urn:microsoft.com/office/officeart/2005/8/layout/process5"/>
    <dgm:cxn modelId="{DDF237EE-5A1E-490D-B051-EF3D7465ECCE}" srcId="{CF2F9F10-EED8-49DC-BE5A-F7D10CC6E681}" destId="{9A142401-5180-4B6C-8F39-BF6121A21664}" srcOrd="5" destOrd="0" parTransId="{18F100EA-4FEC-40BA-AB09-0E9FEB6F8360}" sibTransId="{BF30DA0F-DA25-4C0A-BBA8-12630873B5BA}"/>
    <dgm:cxn modelId="{D67DC6EF-0274-409A-A5E0-EDB90129A222}" type="presOf" srcId="{5E7BD5A0-8745-4319-8BCF-8D0E8FF9B045}" destId="{9E6A7C35-FFFB-456A-A010-49B8BDD8E79B}" srcOrd="1" destOrd="0" presId="urn:microsoft.com/office/officeart/2005/8/layout/process5"/>
    <dgm:cxn modelId="{7D510CF2-3A71-436C-A85A-58BE79DD1555}" srcId="{CF2F9F10-EED8-49DC-BE5A-F7D10CC6E681}" destId="{3D842BD2-A4BE-468B-BBAB-A8201B8D547F}" srcOrd="10" destOrd="0" parTransId="{E3BA52C9-08D0-4C0A-A473-15ED23F43C8A}" sibTransId="{5E7BD5A0-8745-4319-8BCF-8D0E8FF9B045}"/>
    <dgm:cxn modelId="{E8A9A644-8F53-4AE7-BEB7-28532D1F3C2A}" type="presOf" srcId="{408DD38D-43D3-4987-8270-40365155E337}" destId="{1DD7E89F-46BA-4323-971B-A62FBCE456F1}" srcOrd="0" destOrd="0" presId="urn:microsoft.com/office/officeart/2005/8/layout/process5"/>
    <dgm:cxn modelId="{2EF43D25-5B1E-40DF-89CA-D3A25FA43B48}" type="presOf" srcId="{6B7DC8BF-1C4E-4C99-AB5B-6B0240E41602}" destId="{01577A42-FE30-434A-86AA-B5235E6140D4}" srcOrd="0" destOrd="0" presId="urn:microsoft.com/office/officeart/2005/8/layout/process5"/>
    <dgm:cxn modelId="{32275A4D-1EC4-470A-B359-FA5592824B42}" type="presOf" srcId="{C30472C7-430C-4FC8-92EE-DD97A35D51B6}" destId="{AB347170-4853-44D9-9116-26A500C65961}" srcOrd="0" destOrd="0" presId="urn:microsoft.com/office/officeart/2005/8/layout/process5"/>
    <dgm:cxn modelId="{DEE516CD-889F-4DA5-BE7F-DD809AF9AE75}" srcId="{CF2F9F10-EED8-49DC-BE5A-F7D10CC6E681}" destId="{D0A9DBB3-D027-4D74-BFCA-6CBB5624D13C}" srcOrd="0" destOrd="0" parTransId="{06AD255A-D0B8-4478-A8DB-007C4E35E25B}" sibTransId="{408DD38D-43D3-4987-8270-40365155E337}"/>
    <dgm:cxn modelId="{BDDC8E3D-1EE3-4025-95C8-CBEB78ACF13B}" type="presParOf" srcId="{E8852F09-17BB-4F73-AA3B-6294BB8A84B9}" destId="{F0F8EE69-A7B1-4662-A9E8-4A05E5C41FBD}" srcOrd="0" destOrd="0" presId="urn:microsoft.com/office/officeart/2005/8/layout/process5"/>
    <dgm:cxn modelId="{15190F5B-C67B-479D-B7C0-407A1BF945A1}" type="presParOf" srcId="{E8852F09-17BB-4F73-AA3B-6294BB8A84B9}" destId="{1DD7E89F-46BA-4323-971B-A62FBCE456F1}" srcOrd="1" destOrd="0" presId="urn:microsoft.com/office/officeart/2005/8/layout/process5"/>
    <dgm:cxn modelId="{150606B3-CDF7-408F-A538-4D0CBB5E616A}" type="presParOf" srcId="{1DD7E89F-46BA-4323-971B-A62FBCE456F1}" destId="{8DDF6837-2D91-4597-82FF-83DF45334DEE}" srcOrd="0" destOrd="0" presId="urn:microsoft.com/office/officeart/2005/8/layout/process5"/>
    <dgm:cxn modelId="{BA0C103D-BC50-4724-B952-22656F056F2A}" type="presParOf" srcId="{E8852F09-17BB-4F73-AA3B-6294BB8A84B9}" destId="{01577A42-FE30-434A-86AA-B5235E6140D4}" srcOrd="2" destOrd="0" presId="urn:microsoft.com/office/officeart/2005/8/layout/process5"/>
    <dgm:cxn modelId="{D0289638-EE00-4FAE-B0E0-7D0B42A64E0B}" type="presParOf" srcId="{E8852F09-17BB-4F73-AA3B-6294BB8A84B9}" destId="{F30D5A90-8A07-4D71-91D4-11C6989AD6D8}" srcOrd="3" destOrd="0" presId="urn:microsoft.com/office/officeart/2005/8/layout/process5"/>
    <dgm:cxn modelId="{4F24EB87-6729-4AE8-9816-A3F4410AB019}" type="presParOf" srcId="{F30D5A90-8A07-4D71-91D4-11C6989AD6D8}" destId="{DD81342B-2F18-4FB5-A508-D40ED923AB7D}" srcOrd="0" destOrd="0" presId="urn:microsoft.com/office/officeart/2005/8/layout/process5"/>
    <dgm:cxn modelId="{334EB9D2-201F-46CF-9EF5-ACFB6704B3BD}" type="presParOf" srcId="{E8852F09-17BB-4F73-AA3B-6294BB8A84B9}" destId="{7EED5EEF-A646-486E-8CFE-92A816E37E33}" srcOrd="4" destOrd="0" presId="urn:microsoft.com/office/officeart/2005/8/layout/process5"/>
    <dgm:cxn modelId="{127B5465-E984-4259-AFFE-21359F38003D}" type="presParOf" srcId="{E8852F09-17BB-4F73-AA3B-6294BB8A84B9}" destId="{D1A1D68B-F20B-45C6-8CB0-EFD90D568EE6}" srcOrd="5" destOrd="0" presId="urn:microsoft.com/office/officeart/2005/8/layout/process5"/>
    <dgm:cxn modelId="{E9D95BAF-85BE-408B-9402-95EFB0C828B7}" type="presParOf" srcId="{D1A1D68B-F20B-45C6-8CB0-EFD90D568EE6}" destId="{AE4AA623-D585-4B20-A14B-CA18AE8CA95B}" srcOrd="0" destOrd="0" presId="urn:microsoft.com/office/officeart/2005/8/layout/process5"/>
    <dgm:cxn modelId="{D4CA66F6-C8FE-47ED-92B3-39B45AC70BE9}" type="presParOf" srcId="{E8852F09-17BB-4F73-AA3B-6294BB8A84B9}" destId="{0FFA92A6-2B65-40DC-87ED-6613EF6153F7}" srcOrd="6" destOrd="0" presId="urn:microsoft.com/office/officeart/2005/8/layout/process5"/>
    <dgm:cxn modelId="{EEE33EC7-D0C7-47F8-B4EE-0F01B3464A22}" type="presParOf" srcId="{E8852F09-17BB-4F73-AA3B-6294BB8A84B9}" destId="{195F0B2E-CDE2-408A-83E0-C8CD41A7A98F}" srcOrd="7" destOrd="0" presId="urn:microsoft.com/office/officeart/2005/8/layout/process5"/>
    <dgm:cxn modelId="{8126D3B6-971A-46E8-B95C-BCF57B02807D}" type="presParOf" srcId="{195F0B2E-CDE2-408A-83E0-C8CD41A7A98F}" destId="{E5009667-9BDE-404B-8589-79048DF21E4C}" srcOrd="0" destOrd="0" presId="urn:microsoft.com/office/officeart/2005/8/layout/process5"/>
    <dgm:cxn modelId="{E6416F97-18F0-4CC7-AB07-FACF588DA97F}" type="presParOf" srcId="{E8852F09-17BB-4F73-AA3B-6294BB8A84B9}" destId="{B1287B60-FE18-4076-953B-0F8C40B592BF}" srcOrd="8" destOrd="0" presId="urn:microsoft.com/office/officeart/2005/8/layout/process5"/>
    <dgm:cxn modelId="{CEC60687-0761-471E-B289-FC4BAB3C0D0A}" type="presParOf" srcId="{E8852F09-17BB-4F73-AA3B-6294BB8A84B9}" destId="{070350BD-6BBE-4C55-8446-AD4CA3E65CB7}" srcOrd="9" destOrd="0" presId="urn:microsoft.com/office/officeart/2005/8/layout/process5"/>
    <dgm:cxn modelId="{36BE3D88-C0FD-4045-BEC0-33C12464265F}" type="presParOf" srcId="{070350BD-6BBE-4C55-8446-AD4CA3E65CB7}" destId="{464B2017-EE18-4379-8E35-3D7FFF1A8336}" srcOrd="0" destOrd="0" presId="urn:microsoft.com/office/officeart/2005/8/layout/process5"/>
    <dgm:cxn modelId="{DC3F0820-1A81-44C7-A1CF-A0D7BBB6F888}" type="presParOf" srcId="{E8852F09-17BB-4F73-AA3B-6294BB8A84B9}" destId="{AAFD0DB3-532E-4683-8AE7-DDA4D73AAD81}" srcOrd="10" destOrd="0" presId="urn:microsoft.com/office/officeart/2005/8/layout/process5"/>
    <dgm:cxn modelId="{5086817A-AD17-47C3-8DAD-334BFDA74419}" type="presParOf" srcId="{E8852F09-17BB-4F73-AA3B-6294BB8A84B9}" destId="{EEE9702D-A008-4B39-8566-C8ED2D37FA2D}" srcOrd="11" destOrd="0" presId="urn:microsoft.com/office/officeart/2005/8/layout/process5"/>
    <dgm:cxn modelId="{CCB68AC3-B7F8-4631-AB89-C2576064D0E0}" type="presParOf" srcId="{EEE9702D-A008-4B39-8566-C8ED2D37FA2D}" destId="{EA16DDE5-FF91-48B5-9FA4-4376456ECB88}" srcOrd="0" destOrd="0" presId="urn:microsoft.com/office/officeart/2005/8/layout/process5"/>
    <dgm:cxn modelId="{8E44F6DE-0A0A-42EE-A77C-816352F4015A}" type="presParOf" srcId="{E8852F09-17BB-4F73-AA3B-6294BB8A84B9}" destId="{ABB1AD05-B6AF-4752-8E32-514268B52602}" srcOrd="12" destOrd="0" presId="urn:microsoft.com/office/officeart/2005/8/layout/process5"/>
    <dgm:cxn modelId="{F64A7AAB-023F-491B-84D1-3F4ADF6FB46E}" type="presParOf" srcId="{E8852F09-17BB-4F73-AA3B-6294BB8A84B9}" destId="{71919D25-BD69-4CD5-8745-22D85CB0CC5D}" srcOrd="13" destOrd="0" presId="urn:microsoft.com/office/officeart/2005/8/layout/process5"/>
    <dgm:cxn modelId="{879A0B1F-028F-4ADC-8D7C-F18B2327EBD1}" type="presParOf" srcId="{71919D25-BD69-4CD5-8745-22D85CB0CC5D}" destId="{C8B7118F-8A14-41D0-AEA8-ED8A2165AB8D}" srcOrd="0" destOrd="0" presId="urn:microsoft.com/office/officeart/2005/8/layout/process5"/>
    <dgm:cxn modelId="{5281F6DE-6DF0-4E21-AD7E-D894F536CD66}" type="presParOf" srcId="{E8852F09-17BB-4F73-AA3B-6294BB8A84B9}" destId="{7D6E1620-C096-4110-8CFB-6942CBBE61BE}" srcOrd="14" destOrd="0" presId="urn:microsoft.com/office/officeart/2005/8/layout/process5"/>
    <dgm:cxn modelId="{6B0A6B0F-AF14-4EE0-9AEF-0E03CDCA2835}" type="presParOf" srcId="{E8852F09-17BB-4F73-AA3B-6294BB8A84B9}" destId="{AB347170-4853-44D9-9116-26A500C65961}" srcOrd="15" destOrd="0" presId="urn:microsoft.com/office/officeart/2005/8/layout/process5"/>
    <dgm:cxn modelId="{589A8A6D-1D08-4C3E-829D-FD4254FA9580}" type="presParOf" srcId="{AB347170-4853-44D9-9116-26A500C65961}" destId="{D42DA381-FAC4-4419-8BF3-8FF16350DC12}" srcOrd="0" destOrd="0" presId="urn:microsoft.com/office/officeart/2005/8/layout/process5"/>
    <dgm:cxn modelId="{590EDCD0-9F69-4F11-BCE5-C2DFE7996F0A}" type="presParOf" srcId="{E8852F09-17BB-4F73-AA3B-6294BB8A84B9}" destId="{3D95E1B5-6950-4D0D-A3C8-C3F183E0F93C}" srcOrd="16" destOrd="0" presId="urn:microsoft.com/office/officeart/2005/8/layout/process5"/>
    <dgm:cxn modelId="{03A73C62-4A35-4BA4-8536-EB334D021DDD}" type="presParOf" srcId="{E8852F09-17BB-4F73-AA3B-6294BB8A84B9}" destId="{BEC26A82-ACDE-4A8A-B2AF-E33497358A16}" srcOrd="17" destOrd="0" presId="urn:microsoft.com/office/officeart/2005/8/layout/process5"/>
    <dgm:cxn modelId="{52AEB301-B4BA-412A-96C7-7D295A273846}" type="presParOf" srcId="{BEC26A82-ACDE-4A8A-B2AF-E33497358A16}" destId="{D71CE36D-BCB0-4173-A870-C09CEAB9676D}" srcOrd="0" destOrd="0" presId="urn:microsoft.com/office/officeart/2005/8/layout/process5"/>
    <dgm:cxn modelId="{04F2440F-8BD2-421C-8124-CD42164AB8B4}" type="presParOf" srcId="{E8852F09-17BB-4F73-AA3B-6294BB8A84B9}" destId="{5C2E2CD0-AB80-48DA-B193-6286E9BF2F3F}" srcOrd="18" destOrd="0" presId="urn:microsoft.com/office/officeart/2005/8/layout/process5"/>
    <dgm:cxn modelId="{B7A9BA1E-81FC-4291-A36F-A41A2D533DC5}" type="presParOf" srcId="{E8852F09-17BB-4F73-AA3B-6294BB8A84B9}" destId="{9F45A3C7-B45A-452B-B06B-5D4021BD6954}" srcOrd="19" destOrd="0" presId="urn:microsoft.com/office/officeart/2005/8/layout/process5"/>
    <dgm:cxn modelId="{5B42C6B1-7E6E-4403-B624-779F5ED3E3D8}" type="presParOf" srcId="{9F45A3C7-B45A-452B-B06B-5D4021BD6954}" destId="{46761EB6-5857-4112-B8B8-0DD842796F78}" srcOrd="0" destOrd="0" presId="urn:microsoft.com/office/officeart/2005/8/layout/process5"/>
    <dgm:cxn modelId="{01D0F563-A6CD-4F86-BE33-AF397F09E42A}" type="presParOf" srcId="{E8852F09-17BB-4F73-AA3B-6294BB8A84B9}" destId="{FCC81D61-B34A-4C4C-AF44-F95B5F7CCE26}" srcOrd="20" destOrd="0" presId="urn:microsoft.com/office/officeart/2005/8/layout/process5"/>
    <dgm:cxn modelId="{901716FC-702D-4937-AD24-D1A0ED80A89C}" type="presParOf" srcId="{E8852F09-17BB-4F73-AA3B-6294BB8A84B9}" destId="{230ACB56-06AD-4861-933B-0AA536439AAB}" srcOrd="21" destOrd="0" presId="urn:microsoft.com/office/officeart/2005/8/layout/process5"/>
    <dgm:cxn modelId="{6D41FF42-C75A-4D9A-8559-AFFD03825F5B}" type="presParOf" srcId="{230ACB56-06AD-4861-933B-0AA536439AAB}" destId="{9E6A7C35-FFFB-456A-A010-49B8BDD8E79B}" srcOrd="0" destOrd="0" presId="urn:microsoft.com/office/officeart/2005/8/layout/process5"/>
    <dgm:cxn modelId="{E92F54B6-54E3-4C22-8626-DFB3269FACCE}" type="presParOf" srcId="{E8852F09-17BB-4F73-AA3B-6294BB8A84B9}" destId="{6B64C2AE-7849-420F-9D2C-5AAF40971C42}" srcOrd="22" destOrd="0" presId="urn:microsoft.com/office/officeart/2005/8/layout/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C7E1D40-F9D2-4222-870A-DB8094383596}">
      <dsp:nvSpPr>
        <dsp:cNvPr id="0" name=""/>
        <dsp:cNvSpPr/>
      </dsp:nvSpPr>
      <dsp:spPr>
        <a:xfrm>
          <a:off x="3873617" y="0"/>
          <a:ext cx="4609853" cy="5616624"/>
        </a:xfrm>
        <a:prstGeom prst="roundRect">
          <a:avLst>
            <a:gd name="adj" fmla="val 10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CO" sz="1400" kern="1200" dirty="0" smtClean="0"/>
            <a:t>Funciones actuales</a:t>
          </a:r>
          <a:endParaRPr lang="es-CO" sz="1400" kern="1200" dirty="0"/>
        </a:p>
      </dsp:txBody>
      <dsp:txXfrm>
        <a:off x="3873617" y="0"/>
        <a:ext cx="4609853" cy="1684987"/>
      </dsp:txXfrm>
    </dsp:sp>
    <dsp:sp modelId="{0BA496D5-BA1B-4A16-A0AE-7D561A555AC5}">
      <dsp:nvSpPr>
        <dsp:cNvPr id="0" name=""/>
        <dsp:cNvSpPr/>
      </dsp:nvSpPr>
      <dsp:spPr>
        <a:xfrm>
          <a:off x="1827786" y="0"/>
          <a:ext cx="1898152" cy="5616624"/>
        </a:xfrm>
        <a:prstGeom prst="roundRect">
          <a:avLst>
            <a:gd name="adj" fmla="val 10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CO" sz="1400" kern="1200" dirty="0" smtClean="0"/>
            <a:t>Funciones tradicionales</a:t>
          </a:r>
          <a:endParaRPr lang="es-CO" sz="1400" kern="1200" dirty="0"/>
        </a:p>
      </dsp:txBody>
      <dsp:txXfrm>
        <a:off x="1827786" y="0"/>
        <a:ext cx="1898152" cy="1684987"/>
      </dsp:txXfrm>
    </dsp:sp>
    <dsp:sp modelId="{D3AAC006-C541-4B12-A479-89EBECC9BDF9}">
      <dsp:nvSpPr>
        <dsp:cNvPr id="0" name=""/>
        <dsp:cNvSpPr/>
      </dsp:nvSpPr>
      <dsp:spPr>
        <a:xfrm>
          <a:off x="2241" y="0"/>
          <a:ext cx="1594627" cy="5616624"/>
        </a:xfrm>
        <a:prstGeom prst="roundRect">
          <a:avLst>
            <a:gd name="adj" fmla="val 10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CO" sz="1400" kern="1200" dirty="0" smtClean="0"/>
            <a:t> </a:t>
          </a:r>
          <a:endParaRPr lang="es-CO" sz="1400" kern="1200" dirty="0"/>
        </a:p>
      </dsp:txBody>
      <dsp:txXfrm>
        <a:off x="2241" y="0"/>
        <a:ext cx="1594627" cy="1684987"/>
      </dsp:txXfrm>
    </dsp:sp>
    <dsp:sp modelId="{65AF9DDA-1B6E-4AF1-BED5-054DE4D11864}">
      <dsp:nvSpPr>
        <dsp:cNvPr id="0" name=""/>
        <dsp:cNvSpPr/>
      </dsp:nvSpPr>
      <dsp:spPr>
        <a:xfrm>
          <a:off x="72013" y="2592290"/>
          <a:ext cx="1432210" cy="1626123"/>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CO" sz="1800" kern="1200" dirty="0" smtClean="0"/>
            <a:t>Las funciones actuales de las aduanas</a:t>
          </a:r>
          <a:endParaRPr lang="es-CO" sz="1800" kern="1200" dirty="0"/>
        </a:p>
      </dsp:txBody>
      <dsp:txXfrm>
        <a:off x="72013" y="2592290"/>
        <a:ext cx="1432210" cy="1626123"/>
      </dsp:txXfrm>
    </dsp:sp>
    <dsp:sp modelId="{17FB0CF9-119C-4B4B-9729-52B4F5ED35CD}">
      <dsp:nvSpPr>
        <dsp:cNvPr id="0" name=""/>
        <dsp:cNvSpPr/>
      </dsp:nvSpPr>
      <dsp:spPr>
        <a:xfrm rot="17221861">
          <a:off x="973097" y="2677919"/>
          <a:ext cx="1502242" cy="18500"/>
        </a:xfrm>
        <a:custGeom>
          <a:avLst/>
          <a:gdLst/>
          <a:ahLst/>
          <a:cxnLst/>
          <a:rect l="0" t="0" r="0" b="0"/>
          <a:pathLst>
            <a:path>
              <a:moveTo>
                <a:pt x="0" y="9250"/>
              </a:moveTo>
              <a:lnTo>
                <a:pt x="1502242" y="9250"/>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rot="17221861">
        <a:off x="1686662" y="2649613"/>
        <a:ext cx="75112" cy="75112"/>
      </dsp:txXfrm>
    </dsp:sp>
    <dsp:sp modelId="{4AD8B3C5-F7AC-4A64-B597-DFAB25F8D5D9}">
      <dsp:nvSpPr>
        <dsp:cNvPr id="0" name=""/>
        <dsp:cNvSpPr/>
      </dsp:nvSpPr>
      <dsp:spPr>
        <a:xfrm>
          <a:off x="1944214" y="1584175"/>
          <a:ext cx="1453916" cy="769626"/>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CO" sz="1800" kern="1200" dirty="0" smtClean="0"/>
            <a:t>Recaudo o fiscal</a:t>
          </a:r>
          <a:endParaRPr lang="es-CO" sz="1800" kern="1200" dirty="0"/>
        </a:p>
      </dsp:txBody>
      <dsp:txXfrm>
        <a:off x="1944214" y="1584175"/>
        <a:ext cx="1453916" cy="769626"/>
      </dsp:txXfrm>
    </dsp:sp>
    <dsp:sp modelId="{BB109CFB-29B6-4EF7-9AD1-C16AA9E9B7DB}">
      <dsp:nvSpPr>
        <dsp:cNvPr id="0" name=""/>
        <dsp:cNvSpPr/>
      </dsp:nvSpPr>
      <dsp:spPr>
        <a:xfrm rot="20964851">
          <a:off x="3382590" y="1791995"/>
          <a:ext cx="1826177" cy="18500"/>
        </a:xfrm>
        <a:custGeom>
          <a:avLst/>
          <a:gdLst/>
          <a:ahLst/>
          <a:cxnLst/>
          <a:rect l="0" t="0" r="0" b="0"/>
          <a:pathLst>
            <a:path>
              <a:moveTo>
                <a:pt x="0" y="9250"/>
              </a:moveTo>
              <a:lnTo>
                <a:pt x="1826177" y="925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CO" sz="700" kern="1200"/>
        </a:p>
      </dsp:txBody>
      <dsp:txXfrm rot="20964851">
        <a:off x="4250025" y="1755592"/>
        <a:ext cx="91308" cy="91308"/>
      </dsp:txXfrm>
    </dsp:sp>
    <dsp:sp modelId="{A0F19468-FE66-4645-8C73-6CAEE8C0746C}">
      <dsp:nvSpPr>
        <dsp:cNvPr id="0" name=""/>
        <dsp:cNvSpPr/>
      </dsp:nvSpPr>
      <dsp:spPr>
        <a:xfrm>
          <a:off x="5193228" y="1344857"/>
          <a:ext cx="1473763" cy="577294"/>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CO" sz="1000" kern="1200" dirty="0" smtClean="0">
              <a:solidFill>
                <a:schemeClr val="tx1"/>
              </a:solidFill>
            </a:rPr>
            <a:t>Fines tributarios</a:t>
          </a:r>
          <a:endParaRPr lang="es-CO" sz="1000" kern="1200" dirty="0">
            <a:solidFill>
              <a:schemeClr val="tx1"/>
            </a:solidFill>
          </a:endParaRPr>
        </a:p>
      </dsp:txBody>
      <dsp:txXfrm>
        <a:off x="5193228" y="1344857"/>
        <a:ext cx="1473763" cy="577294"/>
      </dsp:txXfrm>
    </dsp:sp>
    <dsp:sp modelId="{81AA58DC-60E4-49AE-A104-1F6F6004DD9A}">
      <dsp:nvSpPr>
        <dsp:cNvPr id="0" name=""/>
        <dsp:cNvSpPr/>
      </dsp:nvSpPr>
      <dsp:spPr>
        <a:xfrm rot="1816141">
          <a:off x="3336700" y="2186865"/>
          <a:ext cx="901192" cy="18500"/>
        </a:xfrm>
        <a:custGeom>
          <a:avLst/>
          <a:gdLst/>
          <a:ahLst/>
          <a:cxnLst/>
          <a:rect l="0" t="0" r="0" b="0"/>
          <a:pathLst>
            <a:path>
              <a:moveTo>
                <a:pt x="0" y="9250"/>
              </a:moveTo>
              <a:lnTo>
                <a:pt x="901192" y="925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rot="1816141">
        <a:off x="3764766" y="2173586"/>
        <a:ext cx="45059" cy="45059"/>
      </dsp:txXfrm>
    </dsp:sp>
    <dsp:sp modelId="{0FDB53FD-B208-4E4C-BA44-6E06028013D6}">
      <dsp:nvSpPr>
        <dsp:cNvPr id="0" name=""/>
        <dsp:cNvSpPr/>
      </dsp:nvSpPr>
      <dsp:spPr>
        <a:xfrm>
          <a:off x="4176462" y="2160239"/>
          <a:ext cx="4000547" cy="526007"/>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just" defTabSz="444500">
            <a:lnSpc>
              <a:spcPct val="90000"/>
            </a:lnSpc>
            <a:spcBef>
              <a:spcPct val="0"/>
            </a:spcBef>
            <a:spcAft>
              <a:spcPct val="35000"/>
            </a:spcAft>
          </a:pPr>
          <a:r>
            <a:rPr lang="es-CO" sz="1000" kern="1200" dirty="0" smtClean="0">
              <a:solidFill>
                <a:schemeClr val="tx1"/>
              </a:solidFill>
            </a:rPr>
            <a:t>Fines extrafiscales  tales como impedir </a:t>
          </a:r>
          <a:r>
            <a:rPr lang="es-CO" sz="1000" b="1" kern="1200" dirty="0" smtClean="0">
              <a:solidFill>
                <a:srgbClr val="0000FF"/>
              </a:solidFill>
            </a:rPr>
            <a:t>con aranceles o “medidas similares” </a:t>
          </a:r>
          <a:r>
            <a:rPr lang="es-CO" sz="1000" kern="1200" dirty="0" smtClean="0">
              <a:solidFill>
                <a:schemeClr val="tx1"/>
              </a:solidFill>
            </a:rPr>
            <a:t>el ingreso de mercancia que compita con la nacional</a:t>
          </a:r>
          <a:endParaRPr lang="es-CO" sz="1000" kern="1200" dirty="0">
            <a:solidFill>
              <a:schemeClr val="tx1"/>
            </a:solidFill>
          </a:endParaRPr>
        </a:p>
      </dsp:txBody>
      <dsp:txXfrm>
        <a:off x="4176462" y="2160239"/>
        <a:ext cx="4000547" cy="526007"/>
      </dsp:txXfrm>
    </dsp:sp>
    <dsp:sp modelId="{8BD61DF8-40A0-46AD-8B89-535935BADD14}">
      <dsp:nvSpPr>
        <dsp:cNvPr id="0" name=""/>
        <dsp:cNvSpPr/>
      </dsp:nvSpPr>
      <dsp:spPr>
        <a:xfrm rot="4010959">
          <a:off x="1220225" y="3826403"/>
          <a:ext cx="935975" cy="18500"/>
        </a:xfrm>
        <a:custGeom>
          <a:avLst/>
          <a:gdLst/>
          <a:ahLst/>
          <a:cxnLst/>
          <a:rect l="0" t="0" r="0" b="0"/>
          <a:pathLst>
            <a:path>
              <a:moveTo>
                <a:pt x="0" y="9250"/>
              </a:moveTo>
              <a:lnTo>
                <a:pt x="935975" y="9250"/>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rot="4010959">
        <a:off x="1664813" y="3812254"/>
        <a:ext cx="46798" cy="46798"/>
      </dsp:txXfrm>
    </dsp:sp>
    <dsp:sp modelId="{4EEF1280-76D6-47A6-A51F-77D468A49D33}">
      <dsp:nvSpPr>
        <dsp:cNvPr id="0" name=""/>
        <dsp:cNvSpPr/>
      </dsp:nvSpPr>
      <dsp:spPr>
        <a:xfrm>
          <a:off x="1872202" y="3312369"/>
          <a:ext cx="1753232" cy="1907173"/>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_tradnl" sz="1400" kern="1200" dirty="0" smtClean="0"/>
            <a:t>Control: </a:t>
          </a:r>
        </a:p>
        <a:p>
          <a:pPr lvl="0" algn="ctr" defTabSz="622300">
            <a:lnSpc>
              <a:spcPct val="90000"/>
            </a:lnSpc>
            <a:spcBef>
              <a:spcPct val="0"/>
            </a:spcBef>
            <a:spcAft>
              <a:spcPct val="35000"/>
            </a:spcAft>
          </a:pPr>
          <a:r>
            <a:rPr lang="es-ES_tradnl" sz="1400" kern="1200" dirty="0" smtClean="0"/>
            <a:t>Contener el ingreso de aquella mercancía que pueda resultar perjudicial</a:t>
          </a:r>
          <a:endParaRPr lang="es-CO" sz="1400" kern="1200" dirty="0"/>
        </a:p>
      </dsp:txBody>
      <dsp:txXfrm>
        <a:off x="1872202" y="3312369"/>
        <a:ext cx="1753232" cy="1907173"/>
      </dsp:txXfrm>
    </dsp:sp>
    <dsp:sp modelId="{7DD7BCF9-8F7C-40AC-8493-D2B94F822964}">
      <dsp:nvSpPr>
        <dsp:cNvPr id="0" name=""/>
        <dsp:cNvSpPr/>
      </dsp:nvSpPr>
      <dsp:spPr>
        <a:xfrm rot="19831376">
          <a:off x="3511519" y="3823673"/>
          <a:ext cx="1760028" cy="18500"/>
        </a:xfrm>
        <a:custGeom>
          <a:avLst/>
          <a:gdLst/>
          <a:ahLst/>
          <a:cxnLst/>
          <a:rect l="0" t="0" r="0" b="0"/>
          <a:pathLst>
            <a:path>
              <a:moveTo>
                <a:pt x="0" y="9250"/>
              </a:moveTo>
              <a:lnTo>
                <a:pt x="1760028" y="925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CO" sz="600" kern="1200"/>
        </a:p>
      </dsp:txBody>
      <dsp:txXfrm rot="19831376">
        <a:off x="4347532" y="3788922"/>
        <a:ext cx="88001" cy="88001"/>
      </dsp:txXfrm>
    </dsp:sp>
    <dsp:sp modelId="{A9DE8A82-C248-4FC1-82BE-24DEDB6B7F7D}">
      <dsp:nvSpPr>
        <dsp:cNvPr id="0" name=""/>
        <dsp:cNvSpPr/>
      </dsp:nvSpPr>
      <dsp:spPr>
        <a:xfrm>
          <a:off x="5157632" y="3063740"/>
          <a:ext cx="2839862" cy="672299"/>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just" defTabSz="444500">
            <a:lnSpc>
              <a:spcPct val="90000"/>
            </a:lnSpc>
            <a:spcBef>
              <a:spcPct val="0"/>
            </a:spcBef>
            <a:spcAft>
              <a:spcPct val="35000"/>
            </a:spcAft>
          </a:pPr>
          <a:r>
            <a:rPr lang="es-CO" sz="1000" kern="1200" dirty="0" smtClean="0">
              <a:solidFill>
                <a:schemeClr val="tx1"/>
              </a:solidFill>
            </a:rPr>
            <a:t>Restricciones a las importaciones / exportaciones por temas sociales, sanitarios, ambientales y de política comercial.</a:t>
          </a:r>
          <a:endParaRPr lang="es-CO" sz="1000" kern="1200" dirty="0">
            <a:solidFill>
              <a:schemeClr val="tx1"/>
            </a:solidFill>
          </a:endParaRPr>
        </a:p>
      </dsp:txBody>
      <dsp:txXfrm>
        <a:off x="5157632" y="3063740"/>
        <a:ext cx="2839862" cy="672299"/>
      </dsp:txXfrm>
    </dsp:sp>
    <dsp:sp modelId="{43A4D53D-23DB-4A15-B5D5-3EABBE6B2A6E}">
      <dsp:nvSpPr>
        <dsp:cNvPr id="0" name=""/>
        <dsp:cNvSpPr/>
      </dsp:nvSpPr>
      <dsp:spPr>
        <a:xfrm rot="21282929">
          <a:off x="3622164" y="4185846"/>
          <a:ext cx="1538737" cy="18500"/>
        </a:xfrm>
        <a:custGeom>
          <a:avLst/>
          <a:gdLst/>
          <a:ahLst/>
          <a:cxnLst/>
          <a:rect l="0" t="0" r="0" b="0"/>
          <a:pathLst>
            <a:path>
              <a:moveTo>
                <a:pt x="0" y="9250"/>
              </a:moveTo>
              <a:lnTo>
                <a:pt x="1538737" y="925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rot="21282929">
        <a:off x="4353065" y="4156628"/>
        <a:ext cx="76936" cy="76936"/>
      </dsp:txXfrm>
    </dsp:sp>
    <dsp:sp modelId="{8CC52903-0F59-49F9-914D-9462DF26423C}">
      <dsp:nvSpPr>
        <dsp:cNvPr id="0" name=""/>
        <dsp:cNvSpPr/>
      </dsp:nvSpPr>
      <dsp:spPr>
        <a:xfrm>
          <a:off x="5157632" y="3835589"/>
          <a:ext cx="2860067" cy="577294"/>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CO" sz="1000" kern="1200" dirty="0" smtClean="0">
              <a:solidFill>
                <a:schemeClr val="tx1"/>
              </a:solidFill>
            </a:rPr>
            <a:t>Seguridad contra el terrorismo y el crimen organizado</a:t>
          </a:r>
          <a:endParaRPr lang="es-CO" sz="1000" kern="1200" dirty="0">
            <a:solidFill>
              <a:schemeClr val="tx1"/>
            </a:solidFill>
          </a:endParaRPr>
        </a:p>
      </dsp:txBody>
      <dsp:txXfrm>
        <a:off x="5157632" y="3835589"/>
        <a:ext cx="2860067" cy="577294"/>
      </dsp:txXfrm>
    </dsp:sp>
    <dsp:sp modelId="{4881762A-E183-42FC-8209-36EA23AE7C4D}">
      <dsp:nvSpPr>
        <dsp:cNvPr id="0" name=""/>
        <dsp:cNvSpPr/>
      </dsp:nvSpPr>
      <dsp:spPr>
        <a:xfrm rot="1038171">
          <a:off x="3589122" y="4495361"/>
          <a:ext cx="1604822" cy="18500"/>
        </a:xfrm>
        <a:custGeom>
          <a:avLst/>
          <a:gdLst/>
          <a:ahLst/>
          <a:cxnLst/>
          <a:rect l="0" t="0" r="0" b="0"/>
          <a:pathLst>
            <a:path>
              <a:moveTo>
                <a:pt x="0" y="9250"/>
              </a:moveTo>
              <a:lnTo>
                <a:pt x="1604822" y="925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CO" sz="600" kern="1200"/>
        </a:p>
      </dsp:txBody>
      <dsp:txXfrm rot="1038171">
        <a:off x="4351413" y="4464491"/>
        <a:ext cx="80241" cy="80241"/>
      </dsp:txXfrm>
    </dsp:sp>
    <dsp:sp modelId="{910879EE-C6F8-441A-897D-4C0A3E8882BF}">
      <dsp:nvSpPr>
        <dsp:cNvPr id="0" name=""/>
        <dsp:cNvSpPr/>
      </dsp:nvSpPr>
      <dsp:spPr>
        <a:xfrm>
          <a:off x="5157632" y="4512438"/>
          <a:ext cx="2828928" cy="461656"/>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CO" sz="1000" kern="1200" dirty="0" smtClean="0">
              <a:solidFill>
                <a:schemeClr val="tx1"/>
              </a:solidFill>
            </a:rPr>
            <a:t>Protección de la propiedad intelectual</a:t>
          </a:r>
          <a:endParaRPr lang="es-CO" sz="1000" kern="1200" dirty="0">
            <a:solidFill>
              <a:schemeClr val="tx1"/>
            </a:solidFill>
          </a:endParaRPr>
        </a:p>
      </dsp:txBody>
      <dsp:txXfrm>
        <a:off x="5157632" y="4512438"/>
        <a:ext cx="2828928" cy="461656"/>
      </dsp:txXfrm>
    </dsp:sp>
    <dsp:sp modelId="{05895FFB-D635-4170-B397-90338FD6824B}">
      <dsp:nvSpPr>
        <dsp:cNvPr id="0" name=""/>
        <dsp:cNvSpPr/>
      </dsp:nvSpPr>
      <dsp:spPr>
        <a:xfrm rot="2043645">
          <a:off x="3466789" y="4774628"/>
          <a:ext cx="1849487" cy="18500"/>
        </a:xfrm>
        <a:custGeom>
          <a:avLst/>
          <a:gdLst/>
          <a:ahLst/>
          <a:cxnLst/>
          <a:rect l="0" t="0" r="0" b="0"/>
          <a:pathLst>
            <a:path>
              <a:moveTo>
                <a:pt x="0" y="9250"/>
              </a:moveTo>
              <a:lnTo>
                <a:pt x="1849487" y="925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CO" sz="700" kern="1200"/>
        </a:p>
      </dsp:txBody>
      <dsp:txXfrm rot="2043645">
        <a:off x="4345296" y="4737642"/>
        <a:ext cx="92474" cy="92474"/>
      </dsp:txXfrm>
    </dsp:sp>
    <dsp:sp modelId="{7D17CA8E-A79C-42A0-A6A5-6F6A1506604A}">
      <dsp:nvSpPr>
        <dsp:cNvPr id="0" name=""/>
        <dsp:cNvSpPr/>
      </dsp:nvSpPr>
      <dsp:spPr>
        <a:xfrm>
          <a:off x="5157632" y="5073643"/>
          <a:ext cx="2789129" cy="456316"/>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CO" sz="1000" kern="1200" dirty="0" smtClean="0">
              <a:solidFill>
                <a:schemeClr val="tx1"/>
              </a:solidFill>
            </a:rPr>
            <a:t>Protección del medio ambiente</a:t>
          </a:r>
          <a:endParaRPr lang="es-CO" sz="1000" kern="1200" dirty="0">
            <a:solidFill>
              <a:schemeClr val="tx1"/>
            </a:solidFill>
          </a:endParaRPr>
        </a:p>
      </dsp:txBody>
      <dsp:txXfrm>
        <a:off x="5157632" y="5073643"/>
        <a:ext cx="2789129" cy="45631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1FD2C4-B7DC-4B8C-8ED0-24E876D00F51}">
      <dsp:nvSpPr>
        <dsp:cNvPr id="0" name=""/>
        <dsp:cNvSpPr/>
      </dsp:nvSpPr>
      <dsp:spPr>
        <a:xfrm>
          <a:off x="3274395" y="1647"/>
          <a:ext cx="1516105" cy="1516105"/>
        </a:xfrm>
        <a:prstGeom prst="ellipse">
          <a:avLst/>
        </a:prstGeom>
        <a:solidFill>
          <a:schemeClr val="accent4">
            <a:lumMod val="40000"/>
            <a:lumOff val="6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baseline="0" dirty="0" smtClean="0">
              <a:solidFill>
                <a:srgbClr val="FF0000"/>
              </a:solidFill>
            </a:rPr>
            <a:t>1. Recaudador</a:t>
          </a:r>
        </a:p>
        <a:p>
          <a:pPr lvl="0" algn="ctr" defTabSz="622300">
            <a:lnSpc>
              <a:spcPct val="90000"/>
            </a:lnSpc>
            <a:spcBef>
              <a:spcPct val="0"/>
            </a:spcBef>
            <a:spcAft>
              <a:spcPct val="35000"/>
            </a:spcAft>
          </a:pPr>
          <a:r>
            <a:rPr lang="es-MX" sz="1400" kern="1200" baseline="0" dirty="0" smtClean="0">
              <a:solidFill>
                <a:srgbClr val="0070C0"/>
              </a:solidFill>
            </a:rPr>
            <a:t>Hasta siglo XVII</a:t>
          </a:r>
          <a:endParaRPr lang="es-CO" sz="1400" kern="1200" baseline="0" dirty="0">
            <a:solidFill>
              <a:srgbClr val="0070C0"/>
            </a:solidFill>
          </a:endParaRPr>
        </a:p>
      </dsp:txBody>
      <dsp:txXfrm>
        <a:off x="3274395" y="1647"/>
        <a:ext cx="1516105" cy="1516105"/>
      </dsp:txXfrm>
    </dsp:sp>
    <dsp:sp modelId="{0E0556CA-A496-48F1-BD79-D489B401FFCB}">
      <dsp:nvSpPr>
        <dsp:cNvPr id="0" name=""/>
        <dsp:cNvSpPr/>
      </dsp:nvSpPr>
      <dsp:spPr>
        <a:xfrm rot="2160000">
          <a:off x="4742369" y="1165730"/>
          <a:ext cx="402135" cy="511685"/>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CO" sz="2300" kern="1200" dirty="0"/>
        </a:p>
      </dsp:txBody>
      <dsp:txXfrm rot="2160000">
        <a:off x="4742369" y="1165730"/>
        <a:ext cx="402135" cy="511685"/>
      </dsp:txXfrm>
    </dsp:sp>
    <dsp:sp modelId="{0F4A3000-8542-4466-9DB4-1A2D31555D80}">
      <dsp:nvSpPr>
        <dsp:cNvPr id="0" name=""/>
        <dsp:cNvSpPr/>
      </dsp:nvSpPr>
      <dsp:spPr>
        <a:xfrm>
          <a:off x="5114789" y="1338772"/>
          <a:ext cx="1516105" cy="1516105"/>
        </a:xfrm>
        <a:prstGeom prst="ellipse">
          <a:avLst/>
        </a:prstGeom>
        <a:solidFill>
          <a:schemeClr val="accent5">
            <a:hueOff val="2684729"/>
            <a:satOff val="-361"/>
            <a:lumOff val="357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solidFill>
                <a:srgbClr val="7030A0"/>
              </a:solidFill>
            </a:rPr>
            <a:t>2. Protector </a:t>
          </a:r>
          <a:r>
            <a:rPr lang="es-MX" sz="1400" kern="1200" dirty="0" smtClean="0">
              <a:solidFill>
                <a:srgbClr val="FF0000"/>
              </a:solidFill>
            </a:rPr>
            <a:t>hasta mediados  siglo XX</a:t>
          </a:r>
          <a:endParaRPr lang="es-CO" sz="1400" kern="1200" dirty="0">
            <a:solidFill>
              <a:srgbClr val="7030A0"/>
            </a:solidFill>
          </a:endParaRPr>
        </a:p>
      </dsp:txBody>
      <dsp:txXfrm>
        <a:off x="5114789" y="1338772"/>
        <a:ext cx="1516105" cy="1516105"/>
      </dsp:txXfrm>
    </dsp:sp>
    <dsp:sp modelId="{BA4FAFF0-8CA7-42F8-B3D0-B85CA8CBE258}">
      <dsp:nvSpPr>
        <dsp:cNvPr id="0" name=""/>
        <dsp:cNvSpPr/>
      </dsp:nvSpPr>
      <dsp:spPr>
        <a:xfrm rot="6648537">
          <a:off x="5253640" y="2912344"/>
          <a:ext cx="424076" cy="511685"/>
        </a:xfrm>
        <a:prstGeom prst="rightArrow">
          <a:avLst>
            <a:gd name="adj1" fmla="val 60000"/>
            <a:gd name="adj2" fmla="val 50000"/>
          </a:avLst>
        </a:prstGeom>
        <a:solidFill>
          <a:schemeClr val="accent5">
            <a:hueOff val="2684729"/>
            <a:satOff val="-361"/>
            <a:lumOff val="357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CO" sz="2300" kern="1200" dirty="0"/>
        </a:p>
      </dsp:txBody>
      <dsp:txXfrm rot="6648537">
        <a:off x="5253640" y="2912344"/>
        <a:ext cx="424076" cy="511685"/>
      </dsp:txXfrm>
    </dsp:sp>
    <dsp:sp modelId="{F979ECE2-BC10-4FE6-B257-AA420BDE4C30}">
      <dsp:nvSpPr>
        <dsp:cNvPr id="0" name=""/>
        <dsp:cNvSpPr/>
      </dsp:nvSpPr>
      <dsp:spPr>
        <a:xfrm>
          <a:off x="4291934" y="3503934"/>
          <a:ext cx="1516105" cy="1516105"/>
        </a:xfrm>
        <a:prstGeom prst="ellipse">
          <a:avLst/>
        </a:prstGeom>
        <a:solidFill>
          <a:schemeClr val="accent5">
            <a:hueOff val="5369458"/>
            <a:satOff val="-722"/>
            <a:lumOff val="715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solidFill>
                <a:srgbClr val="C00000"/>
              </a:solidFill>
            </a:rPr>
            <a:t>3. Libre comercio</a:t>
          </a:r>
        </a:p>
        <a:p>
          <a:pPr lvl="0" algn="ctr" defTabSz="622300">
            <a:lnSpc>
              <a:spcPct val="90000"/>
            </a:lnSpc>
            <a:spcBef>
              <a:spcPct val="0"/>
            </a:spcBef>
            <a:spcAft>
              <a:spcPct val="35000"/>
            </a:spcAft>
          </a:pPr>
          <a:r>
            <a:rPr lang="es-MX" sz="1400" kern="1200" dirty="0" smtClean="0">
              <a:solidFill>
                <a:srgbClr val="002060"/>
              </a:solidFill>
            </a:rPr>
            <a:t>Desde mediados del siglo XX</a:t>
          </a:r>
          <a:endParaRPr lang="es-CO" sz="1400" kern="1200" dirty="0">
            <a:solidFill>
              <a:srgbClr val="002060"/>
            </a:solidFill>
          </a:endParaRPr>
        </a:p>
      </dsp:txBody>
      <dsp:txXfrm>
        <a:off x="4291934" y="3503934"/>
        <a:ext cx="1516105" cy="1516105"/>
      </dsp:txXfrm>
    </dsp:sp>
    <dsp:sp modelId="{D2E1124A-BECE-45D4-BAAC-3C6A00F3B0F9}">
      <dsp:nvSpPr>
        <dsp:cNvPr id="0" name=""/>
        <dsp:cNvSpPr/>
      </dsp:nvSpPr>
      <dsp:spPr>
        <a:xfrm rot="10802628">
          <a:off x="3812789" y="4005327"/>
          <a:ext cx="338596" cy="511685"/>
        </a:xfrm>
        <a:prstGeom prst="rightArrow">
          <a:avLst>
            <a:gd name="adj1" fmla="val 60000"/>
            <a:gd name="adj2" fmla="val 50000"/>
          </a:avLst>
        </a:prstGeom>
        <a:solidFill>
          <a:schemeClr val="accent5">
            <a:hueOff val="5369458"/>
            <a:satOff val="-722"/>
            <a:lumOff val="715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CO" sz="2300" kern="1200" dirty="0"/>
        </a:p>
      </dsp:txBody>
      <dsp:txXfrm rot="10802628">
        <a:off x="3812789" y="4005327"/>
        <a:ext cx="338596" cy="511685"/>
      </dsp:txXfrm>
    </dsp:sp>
    <dsp:sp modelId="{8A5385EC-9411-4603-9037-56C59ADD5D13}">
      <dsp:nvSpPr>
        <dsp:cNvPr id="0" name=""/>
        <dsp:cNvSpPr/>
      </dsp:nvSpPr>
      <dsp:spPr>
        <a:xfrm>
          <a:off x="2136968" y="3502286"/>
          <a:ext cx="1516105" cy="1516105"/>
        </a:xfrm>
        <a:prstGeom prst="ellipse">
          <a:avLst/>
        </a:prstGeom>
        <a:solidFill>
          <a:schemeClr val="accent5">
            <a:hueOff val="8054187"/>
            <a:satOff val="-1083"/>
            <a:lumOff val="1073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solidFill>
                <a:srgbClr val="002060"/>
              </a:solidFill>
            </a:rPr>
            <a:t>4. Cazador</a:t>
          </a:r>
        </a:p>
        <a:p>
          <a:pPr lvl="0" algn="ctr" defTabSz="622300">
            <a:lnSpc>
              <a:spcPct val="90000"/>
            </a:lnSpc>
            <a:spcBef>
              <a:spcPct val="0"/>
            </a:spcBef>
            <a:spcAft>
              <a:spcPct val="35000"/>
            </a:spcAft>
          </a:pPr>
          <a:r>
            <a:rPr lang="es-MX" sz="1400" kern="1200" dirty="0" smtClean="0">
              <a:solidFill>
                <a:srgbClr val="C00000"/>
              </a:solidFill>
            </a:rPr>
            <a:t>A partir de 2001</a:t>
          </a:r>
          <a:endParaRPr lang="es-CO" sz="1400" kern="1200" dirty="0">
            <a:solidFill>
              <a:srgbClr val="C00000"/>
            </a:solidFill>
          </a:endParaRPr>
        </a:p>
      </dsp:txBody>
      <dsp:txXfrm>
        <a:off x="2136968" y="3502286"/>
        <a:ext cx="1516105" cy="1516105"/>
      </dsp:txXfrm>
    </dsp:sp>
    <dsp:sp modelId="{A63C570A-61E6-4CB8-921D-312E74A4C254}">
      <dsp:nvSpPr>
        <dsp:cNvPr id="0" name=""/>
        <dsp:cNvSpPr/>
      </dsp:nvSpPr>
      <dsp:spPr>
        <a:xfrm rot="15120000">
          <a:off x="2345986" y="2933563"/>
          <a:ext cx="402135" cy="511685"/>
        </a:xfrm>
        <a:prstGeom prst="rightArrow">
          <a:avLst>
            <a:gd name="adj1" fmla="val 60000"/>
            <a:gd name="adj2" fmla="val 50000"/>
          </a:avLst>
        </a:prstGeom>
        <a:solidFill>
          <a:schemeClr val="accent5">
            <a:hueOff val="8054187"/>
            <a:satOff val="-1083"/>
            <a:lumOff val="1073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CO" sz="2300" kern="1200" dirty="0"/>
        </a:p>
      </dsp:txBody>
      <dsp:txXfrm rot="15120000">
        <a:off x="2345986" y="2933563"/>
        <a:ext cx="402135" cy="511685"/>
      </dsp:txXfrm>
    </dsp:sp>
    <dsp:sp modelId="{27E5E91D-660D-413D-81D5-CC50B540118A}">
      <dsp:nvSpPr>
        <dsp:cNvPr id="0" name=""/>
        <dsp:cNvSpPr/>
      </dsp:nvSpPr>
      <dsp:spPr>
        <a:xfrm>
          <a:off x="1434000" y="1338772"/>
          <a:ext cx="1516105" cy="1516105"/>
        </a:xfrm>
        <a:prstGeom prst="ellipse">
          <a:avLst/>
        </a:prstGeom>
        <a:solidFill>
          <a:schemeClr val="accent5">
            <a:hueOff val="10738916"/>
            <a:satOff val="-1444"/>
            <a:lumOff val="1431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t>5. Recaudador y protector</a:t>
          </a:r>
        </a:p>
        <a:p>
          <a:pPr lvl="0" algn="ctr" defTabSz="622300">
            <a:lnSpc>
              <a:spcPct val="90000"/>
            </a:lnSpc>
            <a:spcBef>
              <a:spcPct val="0"/>
            </a:spcBef>
            <a:spcAft>
              <a:spcPct val="35000"/>
            </a:spcAft>
          </a:pPr>
          <a:r>
            <a:rPr lang="es-MX" sz="1400" kern="1200" dirty="0" smtClean="0">
              <a:solidFill>
                <a:srgbClr val="002060"/>
              </a:solidFill>
            </a:rPr>
            <a:t>A partir de 2008</a:t>
          </a:r>
          <a:endParaRPr lang="es-CO" sz="1400" kern="1200" dirty="0">
            <a:solidFill>
              <a:srgbClr val="002060"/>
            </a:solidFill>
          </a:endParaRPr>
        </a:p>
      </dsp:txBody>
      <dsp:txXfrm>
        <a:off x="1434000" y="1338772"/>
        <a:ext cx="1516105" cy="1516105"/>
      </dsp:txXfrm>
    </dsp:sp>
    <dsp:sp modelId="{3C01F58E-F0D1-441D-A8D1-34865C98807C}">
      <dsp:nvSpPr>
        <dsp:cNvPr id="0" name=""/>
        <dsp:cNvSpPr/>
      </dsp:nvSpPr>
      <dsp:spPr>
        <a:xfrm rot="19440000">
          <a:off x="2901975" y="1179109"/>
          <a:ext cx="402135" cy="511685"/>
        </a:xfrm>
        <a:prstGeom prst="rightArrow">
          <a:avLst>
            <a:gd name="adj1" fmla="val 60000"/>
            <a:gd name="adj2" fmla="val 50000"/>
          </a:avLst>
        </a:prstGeom>
        <a:solidFill>
          <a:schemeClr val="accent5">
            <a:hueOff val="10738916"/>
            <a:satOff val="-1444"/>
            <a:lumOff val="1431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CO" sz="2300" kern="1200" dirty="0"/>
        </a:p>
      </dsp:txBody>
      <dsp:txXfrm rot="19440000">
        <a:off x="2901975" y="1179109"/>
        <a:ext cx="402135" cy="51168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0FAE6BF-B1E0-4115-916E-D9B55CAD2CAF}">
      <dsp:nvSpPr>
        <dsp:cNvPr id="0" name=""/>
        <dsp:cNvSpPr/>
      </dsp:nvSpPr>
      <dsp:spPr>
        <a:xfrm>
          <a:off x="3515664" y="2255524"/>
          <a:ext cx="1609631" cy="1609631"/>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s-ES" sz="1050" kern="1200" dirty="0" smtClean="0"/>
            <a:t>Marco Normativo para asegurar y facilitar el Comercio Mundial</a:t>
          </a:r>
          <a:endParaRPr lang="es-CO" sz="1050" kern="1200" dirty="0"/>
        </a:p>
      </dsp:txBody>
      <dsp:txXfrm>
        <a:off x="3515664" y="2255524"/>
        <a:ext cx="1609631" cy="1609631"/>
      </dsp:txXfrm>
    </dsp:sp>
    <dsp:sp modelId="{994A95B8-1FA1-48BC-9721-96D84F0BF36A}">
      <dsp:nvSpPr>
        <dsp:cNvPr id="0" name=""/>
        <dsp:cNvSpPr/>
      </dsp:nvSpPr>
      <dsp:spPr>
        <a:xfrm rot="16200000">
          <a:off x="4150368" y="1670551"/>
          <a:ext cx="340222" cy="54727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s-CO" sz="1050" kern="1200"/>
        </a:p>
      </dsp:txBody>
      <dsp:txXfrm rot="16200000">
        <a:off x="4150368" y="1670551"/>
        <a:ext cx="340222" cy="547274"/>
      </dsp:txXfrm>
    </dsp:sp>
    <dsp:sp modelId="{B5E90E5A-5C60-4114-8F14-7493BC23823C}">
      <dsp:nvSpPr>
        <dsp:cNvPr id="0" name=""/>
        <dsp:cNvSpPr/>
      </dsp:nvSpPr>
      <dsp:spPr>
        <a:xfrm>
          <a:off x="3515664" y="3963"/>
          <a:ext cx="1609631" cy="1609631"/>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s-ES" sz="1050" kern="1200" dirty="0" smtClean="0"/>
            <a:t>Seguridad de la cadena logística y facilitar el comercio a escala mundial para aumentar la certidumbre y la predictibilidad</a:t>
          </a:r>
          <a:endParaRPr lang="es-CO" sz="1050" kern="1200" dirty="0"/>
        </a:p>
      </dsp:txBody>
      <dsp:txXfrm>
        <a:off x="3515664" y="3963"/>
        <a:ext cx="1609631" cy="1609631"/>
      </dsp:txXfrm>
    </dsp:sp>
    <dsp:sp modelId="{38DBC493-77A1-492C-862F-531AB96ADF23}">
      <dsp:nvSpPr>
        <dsp:cNvPr id="0" name=""/>
        <dsp:cNvSpPr/>
      </dsp:nvSpPr>
      <dsp:spPr>
        <a:xfrm rot="19800000">
          <a:off x="5116984" y="2228626"/>
          <a:ext cx="340222" cy="547274"/>
        </a:xfrm>
        <a:prstGeom prst="rightArrow">
          <a:avLst>
            <a:gd name="adj1" fmla="val 60000"/>
            <a:gd name="adj2" fmla="val 50000"/>
          </a:avLst>
        </a:prstGeom>
        <a:solidFill>
          <a:schemeClr val="accent3">
            <a:hueOff val="-3307855"/>
            <a:satOff val="5364"/>
            <a:lumOff val="3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s-CO" sz="1050" kern="1200"/>
        </a:p>
      </dsp:txBody>
      <dsp:txXfrm rot="19800000">
        <a:off x="5116984" y="2228626"/>
        <a:ext cx="340222" cy="547274"/>
      </dsp:txXfrm>
    </dsp:sp>
    <dsp:sp modelId="{841C1E9B-DD97-4282-B32F-940FA8344F8C}">
      <dsp:nvSpPr>
        <dsp:cNvPr id="0" name=""/>
        <dsp:cNvSpPr/>
      </dsp:nvSpPr>
      <dsp:spPr>
        <a:xfrm>
          <a:off x="5465572" y="1129743"/>
          <a:ext cx="1609631" cy="1609631"/>
        </a:xfrm>
        <a:prstGeom prst="ellipse">
          <a:avLst/>
        </a:prstGeom>
        <a:solidFill>
          <a:schemeClr val="accent3">
            <a:hueOff val="-3307855"/>
            <a:satOff val="5364"/>
            <a:lumOff val="3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s-ES" sz="1050" kern="1200" dirty="0" smtClean="0"/>
            <a:t>Gestión integral de la cadena logística en todos los medios de transporte</a:t>
          </a:r>
          <a:endParaRPr lang="es-CO" sz="1050" kern="1200" dirty="0"/>
        </a:p>
      </dsp:txBody>
      <dsp:txXfrm>
        <a:off x="5465572" y="1129743"/>
        <a:ext cx="1609631" cy="1609631"/>
      </dsp:txXfrm>
    </dsp:sp>
    <dsp:sp modelId="{800BF378-AA3C-4C35-878A-E6770C3FC2AB}">
      <dsp:nvSpPr>
        <dsp:cNvPr id="0" name=""/>
        <dsp:cNvSpPr/>
      </dsp:nvSpPr>
      <dsp:spPr>
        <a:xfrm rot="1800000">
          <a:off x="5116984" y="3344778"/>
          <a:ext cx="340222" cy="547274"/>
        </a:xfrm>
        <a:prstGeom prst="rightArrow">
          <a:avLst>
            <a:gd name="adj1" fmla="val 60000"/>
            <a:gd name="adj2" fmla="val 50000"/>
          </a:avLst>
        </a:prstGeom>
        <a:solidFill>
          <a:schemeClr val="accent3">
            <a:hueOff val="-6615709"/>
            <a:satOff val="10729"/>
            <a:lumOff val="7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s-CO" sz="1050" kern="1200"/>
        </a:p>
      </dsp:txBody>
      <dsp:txXfrm rot="1800000">
        <a:off x="5116984" y="3344778"/>
        <a:ext cx="340222" cy="547274"/>
      </dsp:txXfrm>
    </dsp:sp>
    <dsp:sp modelId="{C60D1DF2-C024-40EA-AA69-811C996FD263}">
      <dsp:nvSpPr>
        <dsp:cNvPr id="0" name=""/>
        <dsp:cNvSpPr/>
      </dsp:nvSpPr>
      <dsp:spPr>
        <a:xfrm>
          <a:off x="5465572" y="3381304"/>
          <a:ext cx="1609631" cy="1609631"/>
        </a:xfrm>
        <a:prstGeom prst="ellipse">
          <a:avLst/>
        </a:prstGeom>
        <a:solidFill>
          <a:schemeClr val="accent3">
            <a:hueOff val="-6615709"/>
            <a:satOff val="10729"/>
            <a:lumOff val="7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s-ES" sz="1050" kern="1200" dirty="0" smtClean="0"/>
            <a:t>Ampliar el papel, las funciones y las capacidades de las aduanas para hacer frente a los desafíos y aprovechar las oportunidades del siglo XXI</a:t>
          </a:r>
          <a:endParaRPr lang="es-CO" sz="1050" kern="1200" dirty="0"/>
        </a:p>
      </dsp:txBody>
      <dsp:txXfrm>
        <a:off x="5465572" y="3381304"/>
        <a:ext cx="1609631" cy="1609631"/>
      </dsp:txXfrm>
    </dsp:sp>
    <dsp:sp modelId="{EA8EA952-6EA0-4263-AF21-1A14DAFA424E}">
      <dsp:nvSpPr>
        <dsp:cNvPr id="0" name=""/>
        <dsp:cNvSpPr/>
      </dsp:nvSpPr>
      <dsp:spPr>
        <a:xfrm rot="5400000">
          <a:off x="4150368" y="3902854"/>
          <a:ext cx="340222" cy="547274"/>
        </a:xfrm>
        <a:prstGeom prst="rightArrow">
          <a:avLst>
            <a:gd name="adj1" fmla="val 60000"/>
            <a:gd name="adj2" fmla="val 50000"/>
          </a:avLst>
        </a:prstGeom>
        <a:solidFill>
          <a:schemeClr val="accent3">
            <a:hueOff val="-9923564"/>
            <a:satOff val="16093"/>
            <a:lumOff val="11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s-CO" sz="1050" kern="1200"/>
        </a:p>
      </dsp:txBody>
      <dsp:txXfrm rot="5400000">
        <a:off x="4150368" y="3902854"/>
        <a:ext cx="340222" cy="547274"/>
      </dsp:txXfrm>
    </dsp:sp>
    <dsp:sp modelId="{E80ECF28-20C2-4E53-BCCA-7B67693E902E}">
      <dsp:nvSpPr>
        <dsp:cNvPr id="0" name=""/>
        <dsp:cNvSpPr/>
      </dsp:nvSpPr>
      <dsp:spPr>
        <a:xfrm>
          <a:off x="3515664" y="4507084"/>
          <a:ext cx="1609631" cy="1609631"/>
        </a:xfrm>
        <a:prstGeom prst="ellipse">
          <a:avLst/>
        </a:prstGeom>
        <a:solidFill>
          <a:schemeClr val="accent3">
            <a:hueOff val="-9923564"/>
            <a:satOff val="16093"/>
            <a:lumOff val="11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s-ES" sz="1050" kern="1200" dirty="0" smtClean="0"/>
            <a:t>Reforzar la cooperación entre las administraciones de aduanas en la detección de los envíos de alto riesgo</a:t>
          </a:r>
          <a:endParaRPr lang="es-CO" sz="1050" kern="1200" dirty="0"/>
        </a:p>
      </dsp:txBody>
      <dsp:txXfrm>
        <a:off x="3515664" y="4507084"/>
        <a:ext cx="1609631" cy="1609631"/>
      </dsp:txXfrm>
    </dsp:sp>
    <dsp:sp modelId="{012ED868-57C8-4367-B6EE-196BFAA71C3E}">
      <dsp:nvSpPr>
        <dsp:cNvPr id="0" name=""/>
        <dsp:cNvSpPr/>
      </dsp:nvSpPr>
      <dsp:spPr>
        <a:xfrm rot="9000000">
          <a:off x="3183753" y="3344778"/>
          <a:ext cx="340222" cy="547274"/>
        </a:xfrm>
        <a:prstGeom prst="rightArrow">
          <a:avLst>
            <a:gd name="adj1" fmla="val 60000"/>
            <a:gd name="adj2" fmla="val 50000"/>
          </a:avLst>
        </a:prstGeom>
        <a:solidFill>
          <a:schemeClr val="accent3">
            <a:hueOff val="-13231418"/>
            <a:satOff val="21458"/>
            <a:lumOff val="15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s-CO" sz="1050" kern="1200"/>
        </a:p>
      </dsp:txBody>
      <dsp:txXfrm rot="9000000">
        <a:off x="3183753" y="3344778"/>
        <a:ext cx="340222" cy="547274"/>
      </dsp:txXfrm>
    </dsp:sp>
    <dsp:sp modelId="{68683994-EAE3-4A0A-A8BF-E9B25C7E8632}">
      <dsp:nvSpPr>
        <dsp:cNvPr id="0" name=""/>
        <dsp:cNvSpPr/>
      </dsp:nvSpPr>
      <dsp:spPr>
        <a:xfrm>
          <a:off x="1565755" y="3381304"/>
          <a:ext cx="1609631" cy="1609631"/>
        </a:xfrm>
        <a:prstGeom prst="ellipse">
          <a:avLst/>
        </a:prstGeom>
        <a:solidFill>
          <a:schemeClr val="accent3">
            <a:hueOff val="-13231418"/>
            <a:satOff val="21458"/>
            <a:lumOff val="15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s-ES" sz="1050" kern="1200" dirty="0" smtClean="0"/>
            <a:t>Reforzar la cooperación entre las aduanas y las empresas</a:t>
          </a:r>
          <a:endParaRPr lang="es-CO" sz="1050" kern="1200" dirty="0"/>
        </a:p>
      </dsp:txBody>
      <dsp:txXfrm>
        <a:off x="1565755" y="3381304"/>
        <a:ext cx="1609631" cy="1609631"/>
      </dsp:txXfrm>
    </dsp:sp>
    <dsp:sp modelId="{F7A3644B-D646-4FD8-AC08-3733F4D1FB9C}">
      <dsp:nvSpPr>
        <dsp:cNvPr id="0" name=""/>
        <dsp:cNvSpPr/>
      </dsp:nvSpPr>
      <dsp:spPr>
        <a:xfrm rot="12600000">
          <a:off x="3183753" y="2228626"/>
          <a:ext cx="340222" cy="547274"/>
        </a:xfrm>
        <a:prstGeom prst="rightArrow">
          <a:avLst>
            <a:gd name="adj1" fmla="val 60000"/>
            <a:gd name="adj2" fmla="val 50000"/>
          </a:avLst>
        </a:prstGeom>
        <a:solidFill>
          <a:schemeClr val="accent3">
            <a:hueOff val="-16539272"/>
            <a:satOff val="26822"/>
            <a:lumOff val="19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s-CO" sz="1050" kern="1200"/>
        </a:p>
      </dsp:txBody>
      <dsp:txXfrm rot="12600000">
        <a:off x="3183753" y="2228626"/>
        <a:ext cx="340222" cy="547274"/>
      </dsp:txXfrm>
    </dsp:sp>
    <dsp:sp modelId="{3B39B6FD-D3DD-4969-8339-537F640074A5}">
      <dsp:nvSpPr>
        <dsp:cNvPr id="0" name=""/>
        <dsp:cNvSpPr/>
      </dsp:nvSpPr>
      <dsp:spPr>
        <a:xfrm>
          <a:off x="1565755" y="1129743"/>
          <a:ext cx="1609631" cy="1609631"/>
        </a:xfrm>
        <a:prstGeom prst="ellipse">
          <a:avLst/>
        </a:prstGeom>
        <a:solidFill>
          <a:schemeClr val="accent3">
            <a:hueOff val="-16539272"/>
            <a:satOff val="26822"/>
            <a:lumOff val="1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s-ES" sz="1050" kern="1200" dirty="0" smtClean="0"/>
            <a:t>Fomentar la circulación fluida de las mercancías a través de cadenas logísticas internacionales seguras</a:t>
          </a:r>
          <a:endParaRPr lang="es-CO" sz="1050" kern="1200" dirty="0"/>
        </a:p>
      </dsp:txBody>
      <dsp:txXfrm>
        <a:off x="1565755" y="1129743"/>
        <a:ext cx="1609631" cy="160963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10B96F-EEA5-48A7-B8CC-1497C0462CDC}">
      <dsp:nvSpPr>
        <dsp:cNvPr id="0" name=""/>
        <dsp:cNvSpPr/>
      </dsp:nvSpPr>
      <dsp:spPr>
        <a:xfrm rot="331918">
          <a:off x="231292" y="0"/>
          <a:ext cx="7949170" cy="4680520"/>
        </a:xfrm>
        <a:prstGeom prst="swooshArrow">
          <a:avLst>
            <a:gd name="adj1" fmla="val 25000"/>
            <a:gd name="adj2" fmla="val 25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FA5429-407A-460B-B0EB-EBD006B5CC1B}">
      <dsp:nvSpPr>
        <dsp:cNvPr id="0" name=""/>
        <dsp:cNvSpPr/>
      </dsp:nvSpPr>
      <dsp:spPr>
        <a:xfrm>
          <a:off x="1419133" y="3230494"/>
          <a:ext cx="194709" cy="194709"/>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84EF48-CEEC-446F-BAEA-586C51DB76F0}">
      <dsp:nvSpPr>
        <dsp:cNvPr id="0" name=""/>
        <dsp:cNvSpPr/>
      </dsp:nvSpPr>
      <dsp:spPr>
        <a:xfrm>
          <a:off x="1516488" y="3327849"/>
          <a:ext cx="1744897" cy="1352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173" tIns="0" rIns="0" bIns="0" numCol="1" spcCol="1270" anchor="t" anchorCtr="0">
          <a:noAutofit/>
        </a:bodyPr>
        <a:lstStyle/>
        <a:p>
          <a:pPr lvl="0" algn="l" defTabSz="1111250">
            <a:lnSpc>
              <a:spcPct val="90000"/>
            </a:lnSpc>
            <a:spcBef>
              <a:spcPct val="0"/>
            </a:spcBef>
            <a:spcAft>
              <a:spcPct val="35000"/>
            </a:spcAft>
          </a:pPr>
          <a:r>
            <a:rPr lang="es-CO" sz="2500" kern="1200" dirty="0" smtClean="0"/>
            <a:t>Control previo</a:t>
          </a:r>
          <a:endParaRPr lang="es-CO" sz="2500" kern="1200" dirty="0"/>
        </a:p>
      </dsp:txBody>
      <dsp:txXfrm>
        <a:off x="1516488" y="3327849"/>
        <a:ext cx="1744897" cy="1352670"/>
      </dsp:txXfrm>
    </dsp:sp>
    <dsp:sp modelId="{52583272-522C-4DD1-864C-16AA2CA8F107}">
      <dsp:nvSpPr>
        <dsp:cNvPr id="0" name=""/>
        <dsp:cNvSpPr/>
      </dsp:nvSpPr>
      <dsp:spPr>
        <a:xfrm>
          <a:off x="3137820" y="1958329"/>
          <a:ext cx="351975" cy="351975"/>
        </a:xfrm>
        <a:prstGeom prst="ellipse">
          <a:avLst/>
        </a:prstGeom>
        <a:solidFill>
          <a:schemeClr val="accent3">
            <a:hueOff val="-8269636"/>
            <a:satOff val="13411"/>
            <a:lumOff val="9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971B71-DD81-4F6F-B165-807FEC63E192}">
      <dsp:nvSpPr>
        <dsp:cNvPr id="0" name=""/>
        <dsp:cNvSpPr/>
      </dsp:nvSpPr>
      <dsp:spPr>
        <a:xfrm>
          <a:off x="3313808" y="2134317"/>
          <a:ext cx="1797319" cy="2546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504" tIns="0" rIns="0" bIns="0" numCol="1" spcCol="1270" anchor="t" anchorCtr="0">
          <a:noAutofit/>
        </a:bodyPr>
        <a:lstStyle/>
        <a:p>
          <a:pPr lvl="0" algn="l" defTabSz="1111250">
            <a:lnSpc>
              <a:spcPct val="90000"/>
            </a:lnSpc>
            <a:spcBef>
              <a:spcPct val="0"/>
            </a:spcBef>
            <a:spcAft>
              <a:spcPct val="35000"/>
            </a:spcAft>
          </a:pPr>
          <a:r>
            <a:rPr lang="es-CO" sz="2500" kern="1200" dirty="0" smtClean="0"/>
            <a:t>Control simultáneo</a:t>
          </a:r>
          <a:endParaRPr lang="es-CO" sz="2500" kern="1200" dirty="0"/>
        </a:p>
      </dsp:txBody>
      <dsp:txXfrm>
        <a:off x="3313808" y="2134317"/>
        <a:ext cx="1797319" cy="2546202"/>
      </dsp:txXfrm>
    </dsp:sp>
    <dsp:sp modelId="{43F096F2-BDC7-4F13-B0A3-A42DF2F409BA}">
      <dsp:nvSpPr>
        <dsp:cNvPr id="0" name=""/>
        <dsp:cNvSpPr/>
      </dsp:nvSpPr>
      <dsp:spPr>
        <a:xfrm>
          <a:off x="5204738" y="1184171"/>
          <a:ext cx="486774" cy="486774"/>
        </a:xfrm>
        <a:prstGeom prst="ellipse">
          <a:avLst/>
        </a:prstGeom>
        <a:solidFill>
          <a:schemeClr val="accent3">
            <a:hueOff val="-16539272"/>
            <a:satOff val="26822"/>
            <a:lumOff val="1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CDEDA8-CF02-4C46-A361-36A46661E669}">
      <dsp:nvSpPr>
        <dsp:cNvPr id="0" name=""/>
        <dsp:cNvSpPr/>
      </dsp:nvSpPr>
      <dsp:spPr>
        <a:xfrm>
          <a:off x="5448125" y="1427558"/>
          <a:ext cx="1797319" cy="325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931" tIns="0" rIns="0" bIns="0" numCol="1" spcCol="1270" anchor="t" anchorCtr="0">
          <a:noAutofit/>
        </a:bodyPr>
        <a:lstStyle/>
        <a:p>
          <a:pPr lvl="0" algn="l" defTabSz="1111250">
            <a:lnSpc>
              <a:spcPct val="90000"/>
            </a:lnSpc>
            <a:spcBef>
              <a:spcPct val="0"/>
            </a:spcBef>
            <a:spcAft>
              <a:spcPct val="35000"/>
            </a:spcAft>
          </a:pPr>
          <a:r>
            <a:rPr lang="es-CO" sz="2500" kern="1200" dirty="0" smtClean="0"/>
            <a:t>Control posterior</a:t>
          </a:r>
          <a:endParaRPr lang="es-CO" sz="2500" kern="1200" dirty="0"/>
        </a:p>
      </dsp:txBody>
      <dsp:txXfrm>
        <a:off x="5448125" y="1427558"/>
        <a:ext cx="1797319" cy="325296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0F8EE69-A7B1-4662-A9E8-4A05E5C41FBD}">
      <dsp:nvSpPr>
        <dsp:cNvPr id="0" name=""/>
        <dsp:cNvSpPr/>
      </dsp:nvSpPr>
      <dsp:spPr>
        <a:xfrm>
          <a:off x="3797" y="829990"/>
          <a:ext cx="1660262" cy="996157"/>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CO" sz="900" kern="1200" dirty="0" smtClean="0">
              <a:solidFill>
                <a:schemeClr val="bg1"/>
              </a:solidFill>
            </a:rPr>
            <a:t>Empresa tiene concesión para explotar un yacimiento (Ubicación: San Juan, Argentina)</a:t>
          </a:r>
          <a:endParaRPr lang="es-CO" sz="900" kern="1200" dirty="0">
            <a:solidFill>
              <a:schemeClr val="bg1"/>
            </a:solidFill>
          </a:endParaRPr>
        </a:p>
      </dsp:txBody>
      <dsp:txXfrm>
        <a:off x="3797" y="829990"/>
        <a:ext cx="1660262" cy="996157"/>
      </dsp:txXfrm>
    </dsp:sp>
    <dsp:sp modelId="{1DD7E89F-46BA-4323-971B-A62FBCE456F1}">
      <dsp:nvSpPr>
        <dsp:cNvPr id="0" name=""/>
        <dsp:cNvSpPr/>
      </dsp:nvSpPr>
      <dsp:spPr>
        <a:xfrm>
          <a:off x="1810162" y="1122196"/>
          <a:ext cx="351975" cy="41174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CO" sz="900" kern="1200">
            <a:solidFill>
              <a:schemeClr val="tx1"/>
            </a:solidFill>
          </a:endParaRPr>
        </a:p>
      </dsp:txBody>
      <dsp:txXfrm>
        <a:off x="1810162" y="1122196"/>
        <a:ext cx="351975" cy="411745"/>
      </dsp:txXfrm>
    </dsp:sp>
    <dsp:sp modelId="{01577A42-FE30-434A-86AA-B5235E6140D4}">
      <dsp:nvSpPr>
        <dsp:cNvPr id="0" name=""/>
        <dsp:cNvSpPr/>
      </dsp:nvSpPr>
      <dsp:spPr>
        <a:xfrm>
          <a:off x="2328164" y="829990"/>
          <a:ext cx="1660262" cy="996157"/>
        </a:xfrm>
        <a:prstGeom prst="roundRect">
          <a:avLst>
            <a:gd name="adj" fmla="val 10000"/>
          </a:avLst>
        </a:prstGeom>
        <a:solidFill>
          <a:schemeClr val="accent3">
            <a:hueOff val="-1503570"/>
            <a:satOff val="2438"/>
            <a:lumOff val="1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CO" sz="900" kern="1200" dirty="0" smtClean="0">
              <a:solidFill>
                <a:schemeClr val="bg1"/>
              </a:solidFill>
            </a:rPr>
            <a:t>Empresa envía a otra planta la piedra para que la traten y trasladen</a:t>
          </a:r>
          <a:endParaRPr lang="es-CO" sz="900" kern="1200" dirty="0">
            <a:solidFill>
              <a:schemeClr val="bg1"/>
            </a:solidFill>
          </a:endParaRPr>
        </a:p>
      </dsp:txBody>
      <dsp:txXfrm>
        <a:off x="2328164" y="829990"/>
        <a:ext cx="1660262" cy="996157"/>
      </dsp:txXfrm>
    </dsp:sp>
    <dsp:sp modelId="{F30D5A90-8A07-4D71-91D4-11C6989AD6D8}">
      <dsp:nvSpPr>
        <dsp:cNvPr id="0" name=""/>
        <dsp:cNvSpPr/>
      </dsp:nvSpPr>
      <dsp:spPr>
        <a:xfrm>
          <a:off x="4134530" y="1122196"/>
          <a:ext cx="351975" cy="411745"/>
        </a:xfrm>
        <a:prstGeom prst="rightArrow">
          <a:avLst>
            <a:gd name="adj1" fmla="val 60000"/>
            <a:gd name="adj2" fmla="val 50000"/>
          </a:avLst>
        </a:prstGeom>
        <a:solidFill>
          <a:schemeClr val="accent3">
            <a:hueOff val="-1653927"/>
            <a:satOff val="2682"/>
            <a:lumOff val="2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CO" sz="900" kern="1200">
            <a:solidFill>
              <a:schemeClr val="tx1"/>
            </a:solidFill>
          </a:endParaRPr>
        </a:p>
      </dsp:txBody>
      <dsp:txXfrm>
        <a:off x="4134530" y="1122196"/>
        <a:ext cx="351975" cy="411745"/>
      </dsp:txXfrm>
    </dsp:sp>
    <dsp:sp modelId="{7EED5EEF-A646-486E-8CFE-92A816E37E33}">
      <dsp:nvSpPr>
        <dsp:cNvPr id="0" name=""/>
        <dsp:cNvSpPr/>
      </dsp:nvSpPr>
      <dsp:spPr>
        <a:xfrm>
          <a:off x="4652532" y="829990"/>
          <a:ext cx="1660262" cy="996157"/>
        </a:xfrm>
        <a:prstGeom prst="roundRect">
          <a:avLst>
            <a:gd name="adj" fmla="val 10000"/>
          </a:avLst>
        </a:prstGeom>
        <a:solidFill>
          <a:schemeClr val="accent3">
            <a:hueOff val="-3007140"/>
            <a:satOff val="4877"/>
            <a:lumOff val="3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CO" sz="900" kern="1200" dirty="0" smtClean="0">
              <a:solidFill>
                <a:schemeClr val="bg1"/>
              </a:solidFill>
            </a:rPr>
            <a:t>Otra planta reduce la cantidad de agua y forma un concentrado de minerales (Capítulo 26 del Sistema Armonizado)</a:t>
          </a:r>
          <a:endParaRPr lang="es-CO" sz="900" kern="1200" dirty="0">
            <a:solidFill>
              <a:schemeClr val="bg1"/>
            </a:solidFill>
          </a:endParaRPr>
        </a:p>
      </dsp:txBody>
      <dsp:txXfrm>
        <a:off x="4652532" y="829990"/>
        <a:ext cx="1660262" cy="996157"/>
      </dsp:txXfrm>
    </dsp:sp>
    <dsp:sp modelId="{D1A1D68B-F20B-45C6-8CB0-EFD90D568EE6}">
      <dsp:nvSpPr>
        <dsp:cNvPr id="0" name=""/>
        <dsp:cNvSpPr/>
      </dsp:nvSpPr>
      <dsp:spPr>
        <a:xfrm>
          <a:off x="6458898" y="1122196"/>
          <a:ext cx="351975" cy="411745"/>
        </a:xfrm>
        <a:prstGeom prst="rightArrow">
          <a:avLst>
            <a:gd name="adj1" fmla="val 60000"/>
            <a:gd name="adj2" fmla="val 50000"/>
          </a:avLst>
        </a:prstGeom>
        <a:solidFill>
          <a:schemeClr val="accent3">
            <a:hueOff val="-3307855"/>
            <a:satOff val="5364"/>
            <a:lumOff val="3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CO" sz="900" kern="1200">
            <a:solidFill>
              <a:schemeClr val="tx1"/>
            </a:solidFill>
          </a:endParaRPr>
        </a:p>
      </dsp:txBody>
      <dsp:txXfrm>
        <a:off x="6458898" y="1122196"/>
        <a:ext cx="351975" cy="411745"/>
      </dsp:txXfrm>
    </dsp:sp>
    <dsp:sp modelId="{0FFA92A6-2B65-40DC-87ED-6613EF6153F7}">
      <dsp:nvSpPr>
        <dsp:cNvPr id="0" name=""/>
        <dsp:cNvSpPr/>
      </dsp:nvSpPr>
      <dsp:spPr>
        <a:xfrm>
          <a:off x="6976900" y="829990"/>
          <a:ext cx="1660262" cy="996157"/>
        </a:xfrm>
        <a:prstGeom prst="roundRect">
          <a:avLst>
            <a:gd name="adj" fmla="val 10000"/>
          </a:avLst>
        </a:prstGeom>
        <a:solidFill>
          <a:schemeClr val="accent3">
            <a:hueOff val="-4510711"/>
            <a:satOff val="7315"/>
            <a:lumOff val="5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CO" sz="900" kern="1200" dirty="0" smtClean="0">
              <a:solidFill>
                <a:schemeClr val="bg1"/>
              </a:solidFill>
            </a:rPr>
            <a:t>El despachante o agente de aduana solo requiere declarar un valor FOB provisorio</a:t>
          </a:r>
          <a:endParaRPr lang="es-CO" sz="900" kern="1200" dirty="0">
            <a:solidFill>
              <a:schemeClr val="bg1"/>
            </a:solidFill>
          </a:endParaRPr>
        </a:p>
      </dsp:txBody>
      <dsp:txXfrm>
        <a:off x="6976900" y="829990"/>
        <a:ext cx="1660262" cy="996157"/>
      </dsp:txXfrm>
    </dsp:sp>
    <dsp:sp modelId="{195F0B2E-CDE2-408A-83E0-C8CD41A7A98F}">
      <dsp:nvSpPr>
        <dsp:cNvPr id="0" name=""/>
        <dsp:cNvSpPr/>
      </dsp:nvSpPr>
      <dsp:spPr>
        <a:xfrm rot="5400000">
          <a:off x="7631043" y="1942366"/>
          <a:ext cx="351975" cy="411745"/>
        </a:xfrm>
        <a:prstGeom prst="rightArrow">
          <a:avLst>
            <a:gd name="adj1" fmla="val 60000"/>
            <a:gd name="adj2" fmla="val 50000"/>
          </a:avLst>
        </a:prstGeom>
        <a:solidFill>
          <a:schemeClr val="accent3">
            <a:hueOff val="-4961782"/>
            <a:satOff val="8047"/>
            <a:lumOff val="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CO" sz="900" kern="1200">
            <a:solidFill>
              <a:schemeClr val="tx1"/>
            </a:solidFill>
          </a:endParaRPr>
        </a:p>
      </dsp:txBody>
      <dsp:txXfrm rot="5400000">
        <a:off x="7631043" y="1942366"/>
        <a:ext cx="351975" cy="411745"/>
      </dsp:txXfrm>
    </dsp:sp>
    <dsp:sp modelId="{B1287B60-FE18-4076-953B-0F8C40B592BF}">
      <dsp:nvSpPr>
        <dsp:cNvPr id="0" name=""/>
        <dsp:cNvSpPr/>
      </dsp:nvSpPr>
      <dsp:spPr>
        <a:xfrm>
          <a:off x="6976900" y="2490253"/>
          <a:ext cx="1660262" cy="996157"/>
        </a:xfrm>
        <a:prstGeom prst="roundRect">
          <a:avLst>
            <a:gd name="adj" fmla="val 10000"/>
          </a:avLst>
        </a:prstGeom>
        <a:solidFill>
          <a:schemeClr val="accent3">
            <a:hueOff val="-6014281"/>
            <a:satOff val="9753"/>
            <a:lumOff val="7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CO" sz="900" kern="1200" dirty="0" smtClean="0">
              <a:solidFill>
                <a:schemeClr val="bg1"/>
              </a:solidFill>
            </a:rPr>
            <a:t>El exportador le indica a su agente que ha realizado los análisis de contenido de la mezcla (OJO: oro y níquel, pero en qué %)</a:t>
          </a:r>
          <a:endParaRPr lang="es-CO" sz="900" kern="1200" dirty="0">
            <a:solidFill>
              <a:schemeClr val="bg1"/>
            </a:solidFill>
          </a:endParaRPr>
        </a:p>
      </dsp:txBody>
      <dsp:txXfrm>
        <a:off x="6976900" y="2490253"/>
        <a:ext cx="1660262" cy="996157"/>
      </dsp:txXfrm>
    </dsp:sp>
    <dsp:sp modelId="{070350BD-6BBE-4C55-8446-AD4CA3E65CB7}">
      <dsp:nvSpPr>
        <dsp:cNvPr id="0" name=""/>
        <dsp:cNvSpPr/>
      </dsp:nvSpPr>
      <dsp:spPr>
        <a:xfrm rot="10800000">
          <a:off x="6478821" y="2782459"/>
          <a:ext cx="351975" cy="411745"/>
        </a:xfrm>
        <a:prstGeom prst="rightArrow">
          <a:avLst>
            <a:gd name="adj1" fmla="val 60000"/>
            <a:gd name="adj2" fmla="val 50000"/>
          </a:avLst>
        </a:prstGeom>
        <a:solidFill>
          <a:schemeClr val="accent3">
            <a:hueOff val="-6615709"/>
            <a:satOff val="10729"/>
            <a:lumOff val="7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CO" sz="900" kern="1200">
            <a:solidFill>
              <a:schemeClr val="tx1"/>
            </a:solidFill>
          </a:endParaRPr>
        </a:p>
      </dsp:txBody>
      <dsp:txXfrm rot="10800000">
        <a:off x="6478821" y="2782459"/>
        <a:ext cx="351975" cy="411745"/>
      </dsp:txXfrm>
    </dsp:sp>
    <dsp:sp modelId="{AAFD0DB3-532E-4683-8AE7-DDA4D73AAD81}">
      <dsp:nvSpPr>
        <dsp:cNvPr id="0" name=""/>
        <dsp:cNvSpPr/>
      </dsp:nvSpPr>
      <dsp:spPr>
        <a:xfrm>
          <a:off x="4652532" y="2490253"/>
          <a:ext cx="1660262" cy="996157"/>
        </a:xfrm>
        <a:prstGeom prst="roundRect">
          <a:avLst>
            <a:gd name="adj" fmla="val 10000"/>
          </a:avLst>
        </a:prstGeom>
        <a:solidFill>
          <a:schemeClr val="accent3">
            <a:hueOff val="-7517851"/>
            <a:satOff val="12192"/>
            <a:lumOff val="9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CO" sz="900" kern="1200" dirty="0" smtClean="0">
              <a:solidFill>
                <a:schemeClr val="bg1"/>
              </a:solidFill>
            </a:rPr>
            <a:t>El exportador hace firmar a su agente el contrato con el importador</a:t>
          </a:r>
          <a:endParaRPr lang="es-CO" sz="900" kern="1200" dirty="0">
            <a:solidFill>
              <a:schemeClr val="bg1"/>
            </a:solidFill>
          </a:endParaRPr>
        </a:p>
      </dsp:txBody>
      <dsp:txXfrm>
        <a:off x="4652532" y="2490253"/>
        <a:ext cx="1660262" cy="996157"/>
      </dsp:txXfrm>
    </dsp:sp>
    <dsp:sp modelId="{EEE9702D-A008-4B39-8566-C8ED2D37FA2D}">
      <dsp:nvSpPr>
        <dsp:cNvPr id="0" name=""/>
        <dsp:cNvSpPr/>
      </dsp:nvSpPr>
      <dsp:spPr>
        <a:xfrm rot="10800000">
          <a:off x="4154453" y="2782459"/>
          <a:ext cx="351975" cy="411745"/>
        </a:xfrm>
        <a:prstGeom prst="rightArrow">
          <a:avLst>
            <a:gd name="adj1" fmla="val 60000"/>
            <a:gd name="adj2" fmla="val 50000"/>
          </a:avLst>
        </a:prstGeom>
        <a:solidFill>
          <a:schemeClr val="accent3">
            <a:hueOff val="-8269636"/>
            <a:satOff val="13411"/>
            <a:lumOff val="9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CO" sz="900" kern="1200">
            <a:solidFill>
              <a:schemeClr val="tx1"/>
            </a:solidFill>
          </a:endParaRPr>
        </a:p>
      </dsp:txBody>
      <dsp:txXfrm rot="10800000">
        <a:off x="4154453" y="2782459"/>
        <a:ext cx="351975" cy="411745"/>
      </dsp:txXfrm>
    </dsp:sp>
    <dsp:sp modelId="{ABB1AD05-B6AF-4752-8E32-514268B52602}">
      <dsp:nvSpPr>
        <dsp:cNvPr id="0" name=""/>
        <dsp:cNvSpPr/>
      </dsp:nvSpPr>
      <dsp:spPr>
        <a:xfrm>
          <a:off x="2328164" y="2490253"/>
          <a:ext cx="1660262" cy="996157"/>
        </a:xfrm>
        <a:prstGeom prst="roundRect">
          <a:avLst>
            <a:gd name="adj" fmla="val 10000"/>
          </a:avLst>
        </a:prstGeom>
        <a:solidFill>
          <a:schemeClr val="accent3">
            <a:hueOff val="-9021422"/>
            <a:satOff val="14630"/>
            <a:lumOff val="10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CO" sz="900" kern="1200" dirty="0" smtClean="0">
              <a:solidFill>
                <a:schemeClr val="bg1"/>
              </a:solidFill>
            </a:rPr>
            <a:t>La exportación se realiza desde el Puerto de Rosario (Argentina)</a:t>
          </a:r>
          <a:endParaRPr lang="es-CO" sz="900" kern="1200" dirty="0">
            <a:solidFill>
              <a:schemeClr val="bg1"/>
            </a:solidFill>
          </a:endParaRPr>
        </a:p>
      </dsp:txBody>
      <dsp:txXfrm>
        <a:off x="2328164" y="2490253"/>
        <a:ext cx="1660262" cy="996157"/>
      </dsp:txXfrm>
    </dsp:sp>
    <dsp:sp modelId="{71919D25-BD69-4CD5-8745-22D85CB0CC5D}">
      <dsp:nvSpPr>
        <dsp:cNvPr id="0" name=""/>
        <dsp:cNvSpPr/>
      </dsp:nvSpPr>
      <dsp:spPr>
        <a:xfrm rot="10800000">
          <a:off x="1830086" y="2782459"/>
          <a:ext cx="351975" cy="411745"/>
        </a:xfrm>
        <a:prstGeom prst="rightArrow">
          <a:avLst>
            <a:gd name="adj1" fmla="val 60000"/>
            <a:gd name="adj2" fmla="val 50000"/>
          </a:avLst>
        </a:prstGeom>
        <a:solidFill>
          <a:schemeClr val="accent3">
            <a:hueOff val="-9923564"/>
            <a:satOff val="16093"/>
            <a:lumOff val="11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CO" sz="900" kern="1200">
            <a:solidFill>
              <a:schemeClr val="tx1"/>
            </a:solidFill>
          </a:endParaRPr>
        </a:p>
      </dsp:txBody>
      <dsp:txXfrm rot="10800000">
        <a:off x="1830086" y="2782459"/>
        <a:ext cx="351975" cy="411745"/>
      </dsp:txXfrm>
    </dsp:sp>
    <dsp:sp modelId="{7D6E1620-C096-4110-8CFB-6942CBBE61BE}">
      <dsp:nvSpPr>
        <dsp:cNvPr id="0" name=""/>
        <dsp:cNvSpPr/>
      </dsp:nvSpPr>
      <dsp:spPr>
        <a:xfrm>
          <a:off x="3797" y="2490253"/>
          <a:ext cx="1660262" cy="996157"/>
        </a:xfrm>
        <a:prstGeom prst="roundRect">
          <a:avLst>
            <a:gd name="adj" fmla="val 10000"/>
          </a:avLst>
        </a:prstGeom>
        <a:solidFill>
          <a:schemeClr val="accent3">
            <a:hueOff val="-10524991"/>
            <a:satOff val="17069"/>
            <a:lumOff val="12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CO" sz="900" kern="1200" dirty="0" smtClean="0">
              <a:solidFill>
                <a:schemeClr val="bg1"/>
              </a:solidFill>
            </a:rPr>
            <a:t>Aduana autoriza el despacho de la mercancía sin extraer muestras de la mezcla para el control</a:t>
          </a:r>
          <a:endParaRPr lang="es-CO" sz="900" kern="1200" dirty="0">
            <a:solidFill>
              <a:schemeClr val="bg1"/>
            </a:solidFill>
          </a:endParaRPr>
        </a:p>
      </dsp:txBody>
      <dsp:txXfrm>
        <a:off x="3797" y="2490253"/>
        <a:ext cx="1660262" cy="996157"/>
      </dsp:txXfrm>
    </dsp:sp>
    <dsp:sp modelId="{AB347170-4853-44D9-9116-26A500C65961}">
      <dsp:nvSpPr>
        <dsp:cNvPr id="0" name=""/>
        <dsp:cNvSpPr/>
      </dsp:nvSpPr>
      <dsp:spPr>
        <a:xfrm rot="5400000">
          <a:off x="657940" y="3602629"/>
          <a:ext cx="351975" cy="411745"/>
        </a:xfrm>
        <a:prstGeom prst="rightArrow">
          <a:avLst>
            <a:gd name="adj1" fmla="val 60000"/>
            <a:gd name="adj2" fmla="val 50000"/>
          </a:avLst>
        </a:prstGeom>
        <a:solidFill>
          <a:schemeClr val="accent3">
            <a:hueOff val="-11577491"/>
            <a:satOff val="18775"/>
            <a:lumOff val="13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CO" sz="900" kern="1200">
            <a:solidFill>
              <a:schemeClr val="tx1"/>
            </a:solidFill>
          </a:endParaRPr>
        </a:p>
      </dsp:txBody>
      <dsp:txXfrm rot="5400000">
        <a:off x="657940" y="3602629"/>
        <a:ext cx="351975" cy="411745"/>
      </dsp:txXfrm>
    </dsp:sp>
    <dsp:sp modelId="{3D95E1B5-6950-4D0D-A3C8-C3F183E0F93C}">
      <dsp:nvSpPr>
        <dsp:cNvPr id="0" name=""/>
        <dsp:cNvSpPr/>
      </dsp:nvSpPr>
      <dsp:spPr>
        <a:xfrm>
          <a:off x="3797" y="4150515"/>
          <a:ext cx="1660262" cy="996157"/>
        </a:xfrm>
        <a:prstGeom prst="roundRect">
          <a:avLst>
            <a:gd name="adj" fmla="val 10000"/>
          </a:avLst>
        </a:prstGeom>
        <a:solidFill>
          <a:schemeClr val="accent3">
            <a:hueOff val="-12028562"/>
            <a:satOff val="19507"/>
            <a:lumOff val="14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CO" sz="900" kern="1200" dirty="0" smtClean="0">
              <a:solidFill>
                <a:schemeClr val="bg1"/>
              </a:solidFill>
            </a:rPr>
            <a:t>La mercancía llega a destino, desde donde se someterá la mezcla a un proceso de recuperación de los minerales útiles y se le hará un análisis definitivo a la declaración</a:t>
          </a:r>
          <a:endParaRPr lang="es-CO" sz="900" kern="1200" dirty="0">
            <a:solidFill>
              <a:schemeClr val="bg1"/>
            </a:solidFill>
          </a:endParaRPr>
        </a:p>
      </dsp:txBody>
      <dsp:txXfrm>
        <a:off x="3797" y="4150515"/>
        <a:ext cx="1660262" cy="996157"/>
      </dsp:txXfrm>
    </dsp:sp>
    <dsp:sp modelId="{BEC26A82-ACDE-4A8A-B2AF-E33497358A16}">
      <dsp:nvSpPr>
        <dsp:cNvPr id="0" name=""/>
        <dsp:cNvSpPr/>
      </dsp:nvSpPr>
      <dsp:spPr>
        <a:xfrm>
          <a:off x="1810162" y="4442722"/>
          <a:ext cx="351975" cy="411745"/>
        </a:xfrm>
        <a:prstGeom prst="rightArrow">
          <a:avLst>
            <a:gd name="adj1" fmla="val 60000"/>
            <a:gd name="adj2" fmla="val 50000"/>
          </a:avLst>
        </a:prstGeom>
        <a:solidFill>
          <a:schemeClr val="accent3">
            <a:hueOff val="-13231418"/>
            <a:satOff val="21458"/>
            <a:lumOff val="15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CO" sz="900" kern="1200">
            <a:solidFill>
              <a:schemeClr val="tx1"/>
            </a:solidFill>
          </a:endParaRPr>
        </a:p>
      </dsp:txBody>
      <dsp:txXfrm>
        <a:off x="1810162" y="4442722"/>
        <a:ext cx="351975" cy="411745"/>
      </dsp:txXfrm>
    </dsp:sp>
    <dsp:sp modelId="{5C2E2CD0-AB80-48DA-B193-6286E9BF2F3F}">
      <dsp:nvSpPr>
        <dsp:cNvPr id="0" name=""/>
        <dsp:cNvSpPr/>
      </dsp:nvSpPr>
      <dsp:spPr>
        <a:xfrm>
          <a:off x="2328164" y="4150515"/>
          <a:ext cx="1660262" cy="996157"/>
        </a:xfrm>
        <a:prstGeom prst="roundRect">
          <a:avLst>
            <a:gd name="adj" fmla="val 10000"/>
          </a:avLst>
        </a:prstGeom>
        <a:solidFill>
          <a:schemeClr val="accent3">
            <a:hueOff val="-13532132"/>
            <a:satOff val="21945"/>
            <a:lumOff val="16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CO" sz="900" kern="1200" dirty="0" smtClean="0">
              <a:solidFill>
                <a:schemeClr val="bg1"/>
              </a:solidFill>
            </a:rPr>
            <a:t>Dentro de los 180 días siguientes al libramiento de la mercancía, el exportador presenta el certificado de análisis de la mezcla, supuestamente realizado en destino (60% oro, 10% níquel, 30% otros)</a:t>
          </a:r>
          <a:endParaRPr lang="es-CO" sz="900" kern="1200" dirty="0">
            <a:solidFill>
              <a:schemeClr val="bg1"/>
            </a:solidFill>
          </a:endParaRPr>
        </a:p>
      </dsp:txBody>
      <dsp:txXfrm>
        <a:off x="2328164" y="4150515"/>
        <a:ext cx="1660262" cy="996157"/>
      </dsp:txXfrm>
    </dsp:sp>
    <dsp:sp modelId="{9F45A3C7-B45A-452B-B06B-5D4021BD6954}">
      <dsp:nvSpPr>
        <dsp:cNvPr id="0" name=""/>
        <dsp:cNvSpPr/>
      </dsp:nvSpPr>
      <dsp:spPr>
        <a:xfrm>
          <a:off x="4134530" y="4442722"/>
          <a:ext cx="351975" cy="411745"/>
        </a:xfrm>
        <a:prstGeom prst="rightArrow">
          <a:avLst>
            <a:gd name="adj1" fmla="val 60000"/>
            <a:gd name="adj2" fmla="val 50000"/>
          </a:avLst>
        </a:prstGeom>
        <a:solidFill>
          <a:schemeClr val="accent3">
            <a:hueOff val="-14885345"/>
            <a:satOff val="24140"/>
            <a:lumOff val="17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CO" sz="900" kern="1200">
            <a:solidFill>
              <a:schemeClr val="tx1"/>
            </a:solidFill>
          </a:endParaRPr>
        </a:p>
      </dsp:txBody>
      <dsp:txXfrm>
        <a:off x="4134530" y="4442722"/>
        <a:ext cx="351975" cy="411745"/>
      </dsp:txXfrm>
    </dsp:sp>
    <dsp:sp modelId="{FCC81D61-B34A-4C4C-AF44-F95B5F7CCE26}">
      <dsp:nvSpPr>
        <dsp:cNvPr id="0" name=""/>
        <dsp:cNvSpPr/>
      </dsp:nvSpPr>
      <dsp:spPr>
        <a:xfrm>
          <a:off x="4652532" y="4150515"/>
          <a:ext cx="1660262" cy="996157"/>
        </a:xfrm>
        <a:prstGeom prst="roundRect">
          <a:avLst>
            <a:gd name="adj" fmla="val 10000"/>
          </a:avLst>
        </a:prstGeom>
        <a:solidFill>
          <a:schemeClr val="accent3">
            <a:hueOff val="-15035703"/>
            <a:satOff val="24384"/>
            <a:lumOff val="17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CO" sz="900" kern="1200" dirty="0" smtClean="0">
              <a:solidFill>
                <a:schemeClr val="bg1"/>
              </a:solidFill>
            </a:rPr>
            <a:t>Luego de varias operaciones similares la aduana recibe una denuncia: los certificados de análisis de la mezcla son documentos falsos</a:t>
          </a:r>
          <a:endParaRPr lang="es-CO" sz="900" kern="1200" dirty="0">
            <a:solidFill>
              <a:schemeClr val="bg1"/>
            </a:solidFill>
          </a:endParaRPr>
        </a:p>
      </dsp:txBody>
      <dsp:txXfrm>
        <a:off x="4652532" y="4150515"/>
        <a:ext cx="1660262" cy="996157"/>
      </dsp:txXfrm>
    </dsp:sp>
    <dsp:sp modelId="{230ACB56-06AD-4861-933B-0AA536439AAB}">
      <dsp:nvSpPr>
        <dsp:cNvPr id="0" name=""/>
        <dsp:cNvSpPr/>
      </dsp:nvSpPr>
      <dsp:spPr>
        <a:xfrm>
          <a:off x="6458898" y="4442722"/>
          <a:ext cx="351975" cy="411745"/>
        </a:xfrm>
        <a:prstGeom prst="rightArrow">
          <a:avLst>
            <a:gd name="adj1" fmla="val 60000"/>
            <a:gd name="adj2" fmla="val 50000"/>
          </a:avLst>
        </a:prstGeom>
        <a:solidFill>
          <a:schemeClr val="accent3">
            <a:hueOff val="-16539272"/>
            <a:satOff val="26822"/>
            <a:lumOff val="19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CO" sz="900" kern="1200">
            <a:solidFill>
              <a:schemeClr val="tx1"/>
            </a:solidFill>
          </a:endParaRPr>
        </a:p>
      </dsp:txBody>
      <dsp:txXfrm>
        <a:off x="6458898" y="4442722"/>
        <a:ext cx="351975" cy="411745"/>
      </dsp:txXfrm>
    </dsp:sp>
    <dsp:sp modelId="{6B64C2AE-7849-420F-9D2C-5AAF40971C42}">
      <dsp:nvSpPr>
        <dsp:cNvPr id="0" name=""/>
        <dsp:cNvSpPr/>
      </dsp:nvSpPr>
      <dsp:spPr>
        <a:xfrm>
          <a:off x="6976900" y="4150515"/>
          <a:ext cx="1660262" cy="996157"/>
        </a:xfrm>
        <a:prstGeom prst="roundRect">
          <a:avLst>
            <a:gd name="adj" fmla="val 10000"/>
          </a:avLst>
        </a:prstGeom>
        <a:solidFill>
          <a:schemeClr val="accent3">
            <a:hueOff val="-16539272"/>
            <a:satOff val="26822"/>
            <a:lumOff val="1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CO" sz="900" kern="1200" dirty="0" smtClean="0">
              <a:solidFill>
                <a:schemeClr val="bg1"/>
              </a:solidFill>
            </a:rPr>
            <a:t>Colaboración entre aduanas:, la verdadera composición era 10% oro y 40% níquel, pero sobre certificación falsa se pagaban tributos. Había 1) </a:t>
          </a:r>
          <a:r>
            <a:rPr lang="es-CO" sz="900" kern="1200" dirty="0" smtClean="0">
              <a:solidFill>
                <a:srgbClr val="000090"/>
              </a:solidFill>
            </a:rPr>
            <a:t>Sobrevaloracion de exportaciones? 2) ¿ lavado de activos?</a:t>
          </a:r>
          <a:endParaRPr lang="es-CO" sz="900" kern="1200" dirty="0">
            <a:solidFill>
              <a:srgbClr val="000090"/>
            </a:solidFill>
          </a:endParaRPr>
        </a:p>
      </dsp:txBody>
      <dsp:txXfrm>
        <a:off x="6976900" y="4150515"/>
        <a:ext cx="1660262" cy="9961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FB71345-C64D-9849-8C28-01EFCCA3ADAF}" type="datetimeFigureOut">
              <a:rPr lang="es-ES" smtClean="0"/>
              <a:pPr/>
              <a:t>04/09/2013</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72F0857-7F0E-E041-88BD-CB4E30839684}" type="slidenum">
              <a:rPr lang="es-ES" smtClean="0"/>
              <a:pPr/>
              <a:t>‹#›</a:t>
            </a:fld>
            <a:endParaRPr lang="es-ES"/>
          </a:p>
        </p:txBody>
      </p:sp>
    </p:spTree>
    <p:extLst>
      <p:ext uri="{BB962C8B-B14F-4D97-AF65-F5344CB8AC3E}">
        <p14:creationId xmlns:p14="http://schemas.microsoft.com/office/powerpoint/2010/main" xmlns="" val="180706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C7F88C-7AE8-4EE6-93E2-9628B788F962}" type="datetimeFigureOut">
              <a:rPr lang="es-CO" smtClean="0"/>
              <a:pPr/>
              <a:t>04/09/2013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B03EB6-F0BD-454B-BDB1-DA208732726E}" type="slidenum">
              <a:rPr lang="es-CO" smtClean="0"/>
              <a:pPr/>
              <a:t>‹#›</a:t>
            </a:fld>
            <a:endParaRPr lang="es-CO"/>
          </a:p>
        </p:txBody>
      </p:sp>
    </p:spTree>
    <p:extLst>
      <p:ext uri="{BB962C8B-B14F-4D97-AF65-F5344CB8AC3E}">
        <p14:creationId xmlns:p14="http://schemas.microsoft.com/office/powerpoint/2010/main" xmlns="" val="348578924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E78678F1-4853-4F4D-947C-230A13F95541}" type="datetime1">
              <a:rPr lang="es-CO" smtClean="0"/>
              <a:pPr/>
              <a:t>04/09/2013</a:t>
            </a:fld>
            <a:endParaRPr lang="es-CO"/>
          </a:p>
        </p:txBody>
      </p:sp>
      <p:sp>
        <p:nvSpPr>
          <p:cNvPr id="17" name="16 Marcador de pie de página"/>
          <p:cNvSpPr>
            <a:spLocks noGrp="1"/>
          </p:cNvSpPr>
          <p:nvPr>
            <p:ph type="ftr" sz="quarter" idx="11"/>
          </p:nvPr>
        </p:nvSpPr>
        <p:spPr>
          <a:xfrm>
            <a:off x="5410200" y="4205288"/>
            <a:ext cx="1295400" cy="457200"/>
          </a:xfrm>
        </p:spPr>
        <p:txBody>
          <a:bodyPr/>
          <a:lstStyle/>
          <a:p>
            <a:r>
              <a:rPr lang="es-CO" smtClean="0"/>
              <a:t>Germán Pardo Carrero Ph D. 2013</a:t>
            </a:r>
            <a:endParaRPr lang="es-CO"/>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77B4EF1-ED7D-46E4-AB7C-CFC46FC45583}"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4E98A4B-4AF8-44FF-B606-4264D2A9288D}" type="datetime1">
              <a:rPr lang="es-CO" smtClean="0"/>
              <a:pPr/>
              <a:t>04/09/2013</a:t>
            </a:fld>
            <a:endParaRPr lang="es-CO"/>
          </a:p>
        </p:txBody>
      </p:sp>
      <p:sp>
        <p:nvSpPr>
          <p:cNvPr id="5" name="4 Marcador de pie de página"/>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8A702BE-E889-4486-AEC9-1831584DE858}" type="datetime1">
              <a:rPr lang="es-CO" smtClean="0"/>
              <a:pPr/>
              <a:t>04/09/2013</a:t>
            </a:fld>
            <a:endParaRPr lang="es-CO"/>
          </a:p>
        </p:txBody>
      </p:sp>
      <p:sp>
        <p:nvSpPr>
          <p:cNvPr id="5" name="4 Marcador de pie de página"/>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a:t>
            </a:fld>
            <a:endParaRPr lang="es-C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CO"/>
          </a:p>
        </p:txBody>
      </p:sp>
      <p:sp>
        <p:nvSpPr>
          <p:cNvPr id="3" name="2 Marcador de SmartArt"/>
          <p:cNvSpPr>
            <a:spLocks noGrp="1"/>
          </p:cNvSpPr>
          <p:nvPr>
            <p:ph type="dgm" idx="1"/>
          </p:nvPr>
        </p:nvSpPr>
        <p:spPr>
          <a:xfrm>
            <a:off x="457200" y="1600200"/>
            <a:ext cx="8229600" cy="4525963"/>
          </a:xfrm>
        </p:spPr>
        <p:txBody>
          <a:bodyPr rtlCol="0">
            <a:normAutofit/>
          </a:bodyPr>
          <a:lstStyle/>
          <a:p>
            <a:pPr lvl="0"/>
            <a:endParaRPr lang="es-CO" noProof="0" smtClean="0"/>
          </a:p>
        </p:txBody>
      </p:sp>
      <p:sp>
        <p:nvSpPr>
          <p:cNvPr id="4" name="Rectangle 4"/>
          <p:cNvSpPr>
            <a:spLocks noGrp="1" noChangeArrowheads="1"/>
          </p:cNvSpPr>
          <p:nvPr>
            <p:ph type="dt" sz="half" idx="10"/>
          </p:nvPr>
        </p:nvSpPr>
        <p:spPr/>
        <p:txBody>
          <a:bodyPr/>
          <a:lstStyle>
            <a:lvl1pPr>
              <a:defRPr/>
            </a:lvl1pPr>
          </a:lstStyle>
          <a:p>
            <a:pPr>
              <a:defRPr/>
            </a:pPr>
            <a:fld id="{9D7B1F7D-773E-489C-902A-92C4F6FC0858}" type="datetime1">
              <a:rPr lang="es-CO" smtClean="0"/>
              <a:pPr>
                <a:defRPr/>
              </a:pPr>
              <a:t>04/09/2013</a:t>
            </a:fld>
            <a:endParaRPr lang="es-ES"/>
          </a:p>
        </p:txBody>
      </p:sp>
      <p:sp>
        <p:nvSpPr>
          <p:cNvPr id="5" name="Rectangle 5"/>
          <p:cNvSpPr>
            <a:spLocks noGrp="1" noChangeArrowheads="1"/>
          </p:cNvSpPr>
          <p:nvPr>
            <p:ph type="ftr" sz="quarter" idx="11"/>
          </p:nvPr>
        </p:nvSpPr>
        <p:spPr/>
        <p:txBody>
          <a:bodyPr/>
          <a:lstStyle>
            <a:lvl1pPr>
              <a:defRPr/>
            </a:lvl1pPr>
          </a:lstStyle>
          <a:p>
            <a:pPr>
              <a:defRPr/>
            </a:pPr>
            <a:r>
              <a:rPr lang="es-CO" smtClean="0"/>
              <a:t>Germán Pardo Carrero Ph D. 2013</a:t>
            </a:r>
            <a:endParaRPr lang="es-ES"/>
          </a:p>
        </p:txBody>
      </p:sp>
      <p:sp>
        <p:nvSpPr>
          <p:cNvPr id="6" name="Rectangle 6"/>
          <p:cNvSpPr>
            <a:spLocks noGrp="1" noChangeArrowheads="1"/>
          </p:cNvSpPr>
          <p:nvPr>
            <p:ph type="sldNum" sz="quarter" idx="12"/>
          </p:nvPr>
        </p:nvSpPr>
        <p:spPr/>
        <p:txBody>
          <a:bodyPr/>
          <a:lstStyle>
            <a:lvl1pPr>
              <a:defRPr/>
            </a:lvl1pPr>
          </a:lstStyle>
          <a:p>
            <a:pPr>
              <a:defRPr/>
            </a:pPr>
            <a:fld id="{5D59580C-40A2-A04C-AEBF-E1B998F2156E}" type="slidenum">
              <a:rPr lang="es-ES"/>
              <a:pPr>
                <a:defRPr/>
              </a:pPr>
              <a:t>‹#›</a:t>
            </a:fld>
            <a:endParaRPr lang="es-ES"/>
          </a:p>
        </p:txBody>
      </p:sp>
    </p:spTree>
    <p:extLst>
      <p:ext uri="{BB962C8B-B14F-4D97-AF65-F5344CB8AC3E}">
        <p14:creationId xmlns:p14="http://schemas.microsoft.com/office/powerpoint/2010/main" xmlns="" val="2672398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13C2FBD-69C1-4B8D-9D54-F68DD7472E42}" type="datetime1">
              <a:rPr lang="es-CO" smtClean="0"/>
              <a:pPr/>
              <a:t>04/09/2013</a:t>
            </a:fld>
            <a:endParaRPr lang="es-CO"/>
          </a:p>
        </p:txBody>
      </p:sp>
      <p:sp>
        <p:nvSpPr>
          <p:cNvPr id="5" name="4 Marcador de pie de página"/>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953E9F3-EEF5-4C00-A07A-DDDEEC563954}" type="datetime1">
              <a:rPr lang="es-CO" smtClean="0"/>
              <a:pPr/>
              <a:t>04/09/2013</a:t>
            </a:fld>
            <a:endParaRPr lang="es-CO"/>
          </a:p>
        </p:txBody>
      </p:sp>
      <p:sp>
        <p:nvSpPr>
          <p:cNvPr id="5" name="4 Marcador de pie de página"/>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46D449D-9B69-4086-9F75-06595A14DF65}" type="datetime1">
              <a:rPr lang="es-CO" smtClean="0"/>
              <a:pPr/>
              <a:t>04/09/2013</a:t>
            </a:fld>
            <a:endParaRPr lang="es-CO"/>
          </a:p>
        </p:txBody>
      </p:sp>
      <p:sp>
        <p:nvSpPr>
          <p:cNvPr id="6" name="5 Marcador de pie de página"/>
          <p:cNvSpPr>
            <a:spLocks noGrp="1"/>
          </p:cNvSpPr>
          <p:nvPr>
            <p:ph type="ftr" sz="quarter" idx="11"/>
          </p:nvPr>
        </p:nvSpPr>
        <p:spPr/>
        <p:txBody>
          <a:bodyPr/>
          <a:lstStyle/>
          <a:p>
            <a:r>
              <a:rPr lang="es-CO" smtClean="0"/>
              <a:t>Germán Pardo Carrero Ph D. 2013</a:t>
            </a:r>
            <a:endParaRPr lang="es-CO"/>
          </a:p>
        </p:txBody>
      </p:sp>
      <p:sp>
        <p:nvSpPr>
          <p:cNvPr id="7" name="6 Marcador de número de diapositiva"/>
          <p:cNvSpPr>
            <a:spLocks noGrp="1"/>
          </p:cNvSpPr>
          <p:nvPr>
            <p:ph type="sldNum" sz="quarter" idx="12"/>
          </p:nvPr>
        </p:nvSpPr>
        <p:spPr/>
        <p:txBody>
          <a:bodyPr/>
          <a:lstStyle/>
          <a:p>
            <a:fld id="{D77B4EF1-ED7D-46E4-AB7C-CFC46FC45583}"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4B671482-1252-4B70-909A-69E5A4DF6F87}" type="datetime1">
              <a:rPr lang="es-CO" smtClean="0"/>
              <a:pPr/>
              <a:t>04/09/2013</a:t>
            </a:fld>
            <a:endParaRPr lang="es-CO"/>
          </a:p>
        </p:txBody>
      </p:sp>
      <p:sp>
        <p:nvSpPr>
          <p:cNvPr id="27" name="26 Marcador de número de diapositiva"/>
          <p:cNvSpPr>
            <a:spLocks noGrp="1"/>
          </p:cNvSpPr>
          <p:nvPr>
            <p:ph type="sldNum" sz="quarter" idx="11"/>
          </p:nvPr>
        </p:nvSpPr>
        <p:spPr/>
        <p:txBody>
          <a:bodyPr rtlCol="0"/>
          <a:lstStyle/>
          <a:p>
            <a:fld id="{D77B4EF1-ED7D-46E4-AB7C-CFC46FC45583}" type="slidenum">
              <a:rPr lang="es-CO" smtClean="0"/>
              <a:pPr/>
              <a:t>‹#›</a:t>
            </a:fld>
            <a:endParaRPr lang="es-CO"/>
          </a:p>
        </p:txBody>
      </p:sp>
      <p:sp>
        <p:nvSpPr>
          <p:cNvPr id="28" name="27 Marcador de pie de página"/>
          <p:cNvSpPr>
            <a:spLocks noGrp="1"/>
          </p:cNvSpPr>
          <p:nvPr>
            <p:ph type="ftr" sz="quarter" idx="12"/>
          </p:nvPr>
        </p:nvSpPr>
        <p:spPr/>
        <p:txBody>
          <a:bodyPr rtlCol="0"/>
          <a:lstStyle/>
          <a:p>
            <a:r>
              <a:rPr lang="es-CO" smtClean="0"/>
              <a:t>Germán Pardo Carrero Ph D. 2013</a:t>
            </a:r>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398142F9-90B0-4778-B9C5-53B9BD35BF23}" type="datetime1">
              <a:rPr lang="es-CO" smtClean="0"/>
              <a:pPr/>
              <a:t>04/09/2013</a:t>
            </a:fld>
            <a:endParaRPr lang="es-CO"/>
          </a:p>
        </p:txBody>
      </p:sp>
      <p:sp>
        <p:nvSpPr>
          <p:cNvPr id="4" name="3 Marcador de pie de página"/>
          <p:cNvSpPr>
            <a:spLocks noGrp="1"/>
          </p:cNvSpPr>
          <p:nvPr>
            <p:ph type="ftr" sz="quarter" idx="11"/>
          </p:nvPr>
        </p:nvSpPr>
        <p:spPr>
          <a:xfrm>
            <a:off x="5257800" y="612648"/>
            <a:ext cx="1325880" cy="457200"/>
          </a:xfrm>
        </p:spPr>
        <p:txBody>
          <a:bodyPr/>
          <a:lstStyle/>
          <a:p>
            <a:r>
              <a:rPr lang="es-CO" smtClean="0"/>
              <a:t>Germán Pardo Carrero Ph D. 2013</a:t>
            </a:r>
            <a:endParaRPr lang="es-CO"/>
          </a:p>
        </p:txBody>
      </p:sp>
      <p:sp>
        <p:nvSpPr>
          <p:cNvPr id="5" name="4 Marcador de número de diapositiva"/>
          <p:cNvSpPr>
            <a:spLocks noGrp="1"/>
          </p:cNvSpPr>
          <p:nvPr>
            <p:ph type="sldNum" sz="quarter" idx="12"/>
          </p:nvPr>
        </p:nvSpPr>
        <p:spPr>
          <a:xfrm>
            <a:off x="8174736" y="2272"/>
            <a:ext cx="762000" cy="365760"/>
          </a:xfrm>
        </p:spPr>
        <p:txBody>
          <a:bodyPr/>
          <a:lstStyle/>
          <a:p>
            <a:fld id="{D77B4EF1-ED7D-46E4-AB7C-CFC46FC45583}"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4780F7D-1FB6-457C-A1C5-BBC309B691F7}" type="datetime1">
              <a:rPr lang="es-CO" smtClean="0"/>
              <a:pPr/>
              <a:t>04/09/2013</a:t>
            </a:fld>
            <a:endParaRPr lang="es-CO"/>
          </a:p>
        </p:txBody>
      </p:sp>
      <p:sp>
        <p:nvSpPr>
          <p:cNvPr id="3" name="2 Marcador de pie de página"/>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85BF87B-AE5A-47B7-9A3B-08097E1D2063}" type="datetime1">
              <a:rPr lang="es-CO" smtClean="0"/>
              <a:pPr/>
              <a:t>04/09/2013</a:t>
            </a:fld>
            <a:endParaRPr lang="es-CO"/>
          </a:p>
        </p:txBody>
      </p:sp>
      <p:sp>
        <p:nvSpPr>
          <p:cNvPr id="6" name="5 Marcador de pie de página"/>
          <p:cNvSpPr>
            <a:spLocks noGrp="1"/>
          </p:cNvSpPr>
          <p:nvPr>
            <p:ph type="ftr" sz="quarter" idx="11"/>
          </p:nvPr>
        </p:nvSpPr>
        <p:spPr/>
        <p:txBody>
          <a:bodyPr/>
          <a:lstStyle/>
          <a:p>
            <a:r>
              <a:rPr lang="es-CO" smtClean="0"/>
              <a:t>Germán Pardo Carrero Ph D. 2013</a:t>
            </a:r>
            <a:endParaRPr lang="es-CO"/>
          </a:p>
        </p:txBody>
      </p:sp>
      <p:sp>
        <p:nvSpPr>
          <p:cNvPr id="7" name="6 Marcador de número de diapositiva"/>
          <p:cNvSpPr>
            <a:spLocks noGrp="1"/>
          </p:cNvSpPr>
          <p:nvPr>
            <p:ph type="sldNum" sz="quarter" idx="12"/>
          </p:nvPr>
        </p:nvSpPr>
        <p:spPr/>
        <p:txBody>
          <a:bodyPr/>
          <a:lstStyle/>
          <a:p>
            <a:fld id="{D77B4EF1-ED7D-46E4-AB7C-CFC46FC45583}"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39EED525-F97A-47D6-B3A2-6F44F4DA527D}" type="datetime1">
              <a:rPr lang="es-CO" smtClean="0"/>
              <a:pPr/>
              <a:t>04/09/2013</a:t>
            </a:fld>
            <a:endParaRPr lang="es-CO"/>
          </a:p>
        </p:txBody>
      </p:sp>
      <p:sp>
        <p:nvSpPr>
          <p:cNvPr id="6" name="5 Marcador de pie de página"/>
          <p:cNvSpPr>
            <a:spLocks noGrp="1"/>
          </p:cNvSpPr>
          <p:nvPr>
            <p:ph type="ftr" sz="quarter" idx="11"/>
          </p:nvPr>
        </p:nvSpPr>
        <p:spPr/>
        <p:txBody>
          <a:bodyPr/>
          <a:lstStyle/>
          <a:p>
            <a:r>
              <a:rPr lang="es-CO" smtClean="0"/>
              <a:t>Germán Pardo Carrero Ph D. 2013</a:t>
            </a:r>
            <a:endParaRPr lang="es-CO"/>
          </a:p>
        </p:txBody>
      </p:sp>
      <p:sp>
        <p:nvSpPr>
          <p:cNvPr id="7" name="6 Marcador de número de diapositiva"/>
          <p:cNvSpPr>
            <a:spLocks noGrp="1"/>
          </p:cNvSpPr>
          <p:nvPr>
            <p:ph type="sldNum" sz="quarter" idx="12"/>
          </p:nvPr>
        </p:nvSpPr>
        <p:spPr/>
        <p:txBody>
          <a:bodyPr/>
          <a:lstStyle/>
          <a:p>
            <a:fld id="{D77B4EF1-ED7D-46E4-AB7C-CFC46FC45583}" type="slidenum">
              <a:rPr lang="es-CO" smtClean="0"/>
              <a:pPr/>
              <a:t>‹#›</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7719D7C-F08D-4E68-ADDB-3BF9DB8893C6}" type="datetime1">
              <a:rPr lang="es-CO" smtClean="0"/>
              <a:pPr/>
              <a:t>04/09/2013</a:t>
            </a:fld>
            <a:endParaRPr lang="es-CO"/>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s-CO" smtClean="0"/>
              <a:t>Germán Pardo Carrero Ph D. 2013</a:t>
            </a:r>
            <a:endParaRPr lang="es-CO"/>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77B4EF1-ED7D-46E4-AB7C-CFC46FC45583}" type="slidenum">
              <a:rPr lang="es-CO" smtClean="0"/>
              <a:pPr/>
              <a:t>‹#›</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todoesnegociable.com/formas-de-contar-dinero-en-diversas-partes-del-mundo.html" TargetMode="Externa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viajarfull.com/cosas-que-no-debes-llevar-en-tu-viaje-a-australia/"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talenttools.es/noticias/empresa-2-0-mas-que-redes-sociales/" TargetMode="External"/><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image" Target="../media/image5.jpeg"/><Relationship Id="rId7" Type="http://schemas.openxmlformats.org/officeDocument/2006/relationships/diagramLayout" Target="../diagrams/layout4.xml"/><Relationship Id="rId12" Type="http://schemas.openxmlformats.org/officeDocument/2006/relationships/hyperlink" Target="http://despachoyrecibo.blogspot.com/" TargetMode="External"/><Relationship Id="rId2" Type="http://schemas.openxmlformats.org/officeDocument/2006/relationships/hyperlink" Target="http://aduanizando.blogspot.com/" TargetMode="External"/><Relationship Id="rId1" Type="http://schemas.openxmlformats.org/officeDocument/2006/relationships/slideLayout" Target="../slideLayouts/slideLayout1.xml"/><Relationship Id="rId6" Type="http://schemas.openxmlformats.org/officeDocument/2006/relationships/diagramData" Target="../diagrams/data4.xml"/><Relationship Id="rId11" Type="http://schemas.openxmlformats.org/officeDocument/2006/relationships/hyperlink" Target="http://www.lahora.com.ec/index.php/noticias/show/1101437722/-1/Operativos_de_la_Aduana_con_resultados_positivos.html" TargetMode="External"/><Relationship Id="rId5" Type="http://schemas.openxmlformats.org/officeDocument/2006/relationships/image" Target="../media/image7.jpeg"/><Relationship Id="rId10" Type="http://schemas.microsoft.com/office/2007/relationships/diagramDrawing" Target="../diagrams/drawing4.xml"/><Relationship Id="rId4" Type="http://schemas.openxmlformats.org/officeDocument/2006/relationships/image" Target="../media/image6.jpeg"/><Relationship Id="rId9" Type="http://schemas.openxmlformats.org/officeDocument/2006/relationships/diagramColors" Target="../diagrams/colors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wmf"/><Relationship Id="rId3" Type="http://schemas.openxmlformats.org/officeDocument/2006/relationships/diagramData" Target="../diagrams/data5.xml"/><Relationship Id="rId7" Type="http://schemas.microsoft.com/office/2007/relationships/diagramDrawing" Target="../diagrams/drawing5.xml"/><Relationship Id="rId12" Type="http://schemas.openxmlformats.org/officeDocument/2006/relationships/image" Target="../media/image13.png"/><Relationship Id="rId2" Type="http://schemas.openxmlformats.org/officeDocument/2006/relationships/image" Target="../media/image8.gif"/><Relationship Id="rId1" Type="http://schemas.openxmlformats.org/officeDocument/2006/relationships/slideLayout" Target="../slideLayouts/slideLayout7.xml"/><Relationship Id="rId6" Type="http://schemas.openxmlformats.org/officeDocument/2006/relationships/diagramColors" Target="../diagrams/colors5.xml"/><Relationship Id="rId11" Type="http://schemas.openxmlformats.org/officeDocument/2006/relationships/image" Target="../media/image12.jpeg"/><Relationship Id="rId5" Type="http://schemas.openxmlformats.org/officeDocument/2006/relationships/diagramQuickStyle" Target="../diagrams/quickStyle5.xml"/><Relationship Id="rId10" Type="http://schemas.openxmlformats.org/officeDocument/2006/relationships/image" Target="../media/image11.jpeg"/><Relationship Id="rId4" Type="http://schemas.openxmlformats.org/officeDocument/2006/relationships/diagramLayout" Target="../diagrams/layout5.xml"/><Relationship Id="rId9" Type="http://schemas.openxmlformats.org/officeDocument/2006/relationships/image" Target="../media/image10.jpeg"/><Relationship Id="rId14" Type="http://schemas.openxmlformats.org/officeDocument/2006/relationships/image" Target="../media/image15.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hyperlink" Target="http://mcuniverse.com/2012/04/" TargetMode="External"/><Relationship Id="rId2" Type="http://schemas.openxmlformats.org/officeDocument/2006/relationships/image" Target="../media/image16.gif"/><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hyperlink" Target="http://www.cadenadesuministro.es/noticias/el-puerto-de-bilbao-implanta-la-tramitacion-electronica-para-la-inspeccion-fitosanitaria/" TargetMode="External"/><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hyperlink" Target="http://eleconomista.com.mx/industrias/2013/07/11/mexico-eu-acuerdan-inspeccion-aduanera" TargetMode="External"/><Relationship Id="rId2" Type="http://schemas.openxmlformats.org/officeDocument/2006/relationships/image" Target="../media/image18.jpeg"/><Relationship Id="rId1" Type="http://schemas.openxmlformats.org/officeDocument/2006/relationships/slideLayout" Target="../slideLayouts/slideLayout6.xml"/><Relationship Id="rId6" Type="http://schemas.openxmlformats.org/officeDocument/2006/relationships/image" Target="../media/image19.jpeg"/><Relationship Id="rId5" Type="http://schemas.openxmlformats.org/officeDocument/2006/relationships/hyperlink" Target="http://www.iniciativafiscal.com/publicado-el-plan-anual-de-control-tributario-y-aduanero-de-2013.html" TargetMode="External"/><Relationship Id="rId4" Type="http://schemas.openxmlformats.org/officeDocument/2006/relationships/hyperlink" Target="http://www.groupschina.com/newsletters/2011_05_boletin_mayo/mail_mayo.html"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es.123rf.com/photo_3577107_un-funcionario-de-aduanas-el-control-de-la-descarga-de-los-contenedores-en-un-puerto-comercial-el-ho.html" TargetMode="External"/><Relationship Id="rId2" Type="http://schemas.openxmlformats.org/officeDocument/2006/relationships/image" Target="../media/image18.jpeg"/><Relationship Id="rId1" Type="http://schemas.openxmlformats.org/officeDocument/2006/relationships/slideLayout" Target="../slideLayouts/slideLayout6.xml"/><Relationship Id="rId6" Type="http://schemas.openxmlformats.org/officeDocument/2006/relationships/image" Target="../media/image20.jpeg"/><Relationship Id="rId5" Type="http://schemas.openxmlformats.org/officeDocument/2006/relationships/hyperlink" Target="http://www.iniciativafiscal.com/publicado-el-plan-anual-de-control-tributario-y-aduanero-de-2013.html" TargetMode="External"/><Relationship Id="rId4" Type="http://schemas.openxmlformats.org/officeDocument/2006/relationships/hyperlink" Target="http://www.groupschina.com/newsletters/2011_05_boletin_mayo/mail_mayo.html"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hyperlink" Target="http://demosaber.blogspot.com/2012/11/gobernanza-y-transparencia.html" TargetMode="External"/><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3" Type="http://schemas.openxmlformats.org/officeDocument/2006/relationships/hyperlink" Target="http://ao2011actividadesdeeducarte.blogspot.com/2011/11/principios-de-legalidad-y-de-reserva-de.html" TargetMode="External"/><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hyperlink" Target="http://www.sondeoeconomico.com/2011/06/16/ley-de-igualdad-y-su-impacto-en-empresas/" TargetMode="External"/><Relationship Id="rId2" Type="http://schemas.openxmlformats.org/officeDocument/2006/relationships/image" Target="../media/image23.jpeg"/><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hyperlink" Target="http://elmundosegunyorch.blogspot.com/2012/03/el-debido-proceso.html" TargetMode="External"/><Relationship Id="rId2" Type="http://schemas.openxmlformats.org/officeDocument/2006/relationships/image" Target="../media/image24.jpe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2060848"/>
            <a:ext cx="9083352" cy="1470025"/>
          </a:xfrm>
        </p:spPr>
        <p:txBody>
          <a:bodyPr>
            <a:noAutofit/>
          </a:bodyPr>
          <a:lstStyle/>
          <a:p>
            <a:pPr algn="ctr"/>
            <a:r>
              <a:rPr lang="es-ES" sz="3200" dirty="0" smtClean="0">
                <a:ln w="18000">
                  <a:solidFill>
                    <a:schemeClr val="accent2">
                      <a:satMod val="140000"/>
                    </a:schemeClr>
                  </a:solidFill>
                  <a:prstDash val="solid"/>
                  <a:miter lim="800000"/>
                </a:ln>
                <a:effectLst>
                  <a:outerShdw blurRad="25500" dist="23000" dir="7020000" algn="tl">
                    <a:srgbClr val="000000">
                      <a:alpha val="50000"/>
                    </a:srgbClr>
                  </a:outerShdw>
                </a:effectLst>
              </a:rPr>
              <a:t>La armonización de la regulación; </a:t>
            </a:r>
            <a:br>
              <a:rPr lang="es-ES" sz="3200" dirty="0" smtClean="0">
                <a:ln w="18000">
                  <a:solidFill>
                    <a:schemeClr val="accent2">
                      <a:satMod val="140000"/>
                    </a:schemeClr>
                  </a:solidFill>
                  <a:prstDash val="solid"/>
                  <a:miter lim="800000"/>
                </a:ln>
                <a:effectLst>
                  <a:outerShdw blurRad="25500" dist="23000" dir="7020000" algn="tl">
                    <a:srgbClr val="000000">
                      <a:alpha val="50000"/>
                    </a:srgbClr>
                  </a:outerShdw>
                </a:effectLst>
              </a:rPr>
            </a:br>
            <a:r>
              <a:rPr lang="es-ES" sz="3200" dirty="0" smtClean="0">
                <a:ln w="18000">
                  <a:solidFill>
                    <a:schemeClr val="accent2">
                      <a:satMod val="140000"/>
                    </a:schemeClr>
                  </a:solidFill>
                  <a:prstDash val="solid"/>
                  <a:miter lim="800000"/>
                </a:ln>
                <a:effectLst>
                  <a:outerShdw blurRad="25500" dist="23000" dir="7020000" algn="tl">
                    <a:srgbClr val="000000">
                      <a:alpha val="50000"/>
                    </a:srgbClr>
                  </a:outerShdw>
                </a:effectLst>
              </a:rPr>
              <a:t>alcances y límites de la auditoría post aduana. </a:t>
            </a:r>
            <a:br>
              <a:rPr lang="es-ES" sz="3200" dirty="0" smtClean="0">
                <a:ln w="18000">
                  <a:solidFill>
                    <a:schemeClr val="accent2">
                      <a:satMod val="140000"/>
                    </a:schemeClr>
                  </a:solidFill>
                  <a:prstDash val="solid"/>
                  <a:miter lim="800000"/>
                </a:ln>
                <a:effectLst>
                  <a:outerShdw blurRad="25500" dist="23000" dir="7020000" algn="tl">
                    <a:srgbClr val="000000">
                      <a:alpha val="50000"/>
                    </a:srgbClr>
                  </a:outerShdw>
                </a:effectLst>
              </a:rPr>
            </a:br>
            <a:r>
              <a:rPr lang="es-ES" sz="3200" dirty="0" smtClean="0">
                <a:ln w="18000">
                  <a:solidFill>
                    <a:schemeClr val="accent2">
                      <a:satMod val="140000"/>
                    </a:schemeClr>
                  </a:solidFill>
                  <a:prstDash val="solid"/>
                  <a:miter lim="800000"/>
                </a:ln>
                <a:effectLst>
                  <a:outerShdw blurRad="25500" dist="23000" dir="7020000" algn="tl">
                    <a:srgbClr val="000000">
                      <a:alpha val="50000"/>
                    </a:srgbClr>
                  </a:outerShdw>
                </a:effectLst>
              </a:rPr>
              <a:t>Los derechos y limitaciones de la aduana y de los particulares</a:t>
            </a:r>
            <a:endParaRPr lang="es-CO" sz="3200" dirty="0">
              <a:ln w="18000">
                <a:solidFill>
                  <a:schemeClr val="accent2">
                    <a:satMod val="140000"/>
                  </a:schemeClr>
                </a:solidFill>
                <a:prstDash val="solid"/>
                <a:miter lim="800000"/>
              </a:ln>
              <a:effectLst>
                <a:outerShdw blurRad="25500" dist="23000" dir="7020000" algn="tl">
                  <a:srgbClr val="000000">
                    <a:alpha val="50000"/>
                  </a:srgbClr>
                </a:outerShdw>
              </a:effectLst>
            </a:endParaRPr>
          </a:p>
        </p:txBody>
      </p:sp>
      <p:sp>
        <p:nvSpPr>
          <p:cNvPr id="3" name="2 Subtítulo"/>
          <p:cNvSpPr>
            <a:spLocks noGrp="1"/>
          </p:cNvSpPr>
          <p:nvPr>
            <p:ph type="subTitle" idx="1"/>
          </p:nvPr>
        </p:nvSpPr>
        <p:spPr>
          <a:xfrm>
            <a:off x="457200" y="3899938"/>
            <a:ext cx="4906888" cy="1113238"/>
          </a:xfrm>
        </p:spPr>
        <p:txBody>
          <a:bodyPr>
            <a:normAutofit/>
          </a:bodyPr>
          <a:lstStyle/>
          <a:p>
            <a:r>
              <a:rPr lang="es-ES" sz="1800" dirty="0" smtClean="0"/>
              <a:t>GERMÁN PARDO CARRERO (COLOMBIA)</a:t>
            </a:r>
            <a:endParaRPr lang="es-CO" sz="1800" dirty="0"/>
          </a:p>
        </p:txBody>
      </p:sp>
      <p:sp>
        <p:nvSpPr>
          <p:cNvPr id="5" name="4 Marcador de número de diapositiva"/>
          <p:cNvSpPr>
            <a:spLocks noGrp="1"/>
          </p:cNvSpPr>
          <p:nvPr>
            <p:ph type="sldNum" sz="quarter" idx="12"/>
          </p:nvPr>
        </p:nvSpPr>
        <p:spPr/>
        <p:txBody>
          <a:bodyPr/>
          <a:lstStyle/>
          <a:p>
            <a:fld id="{D77B4EF1-ED7D-46E4-AB7C-CFC46FC45583}" type="slidenum">
              <a:rPr lang="es-CO" smtClean="0"/>
              <a:pPr/>
              <a:t>1</a:t>
            </a:fld>
            <a:endParaRPr lang="es-CO"/>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xmlns="" val="322911473"/>
              </p:ext>
            </p:extLst>
          </p:nvPr>
        </p:nvGraphicFramePr>
        <p:xfrm>
          <a:off x="395536" y="980728"/>
          <a:ext cx="8568952"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10</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908720"/>
            <a:ext cx="8229600" cy="692150"/>
          </a:xfrm>
        </p:spPr>
        <p:txBody>
          <a:bodyPr>
            <a:noAutofit/>
          </a:bodyPr>
          <a:lstStyle/>
          <a:p>
            <a:pPr algn="ctr">
              <a:defRPr/>
            </a:pPr>
            <a:r>
              <a:rPr lang="es-MX" sz="2800" dirty="0"/>
              <a:t>La Función de las Aduanas a través del tiempo</a:t>
            </a:r>
            <a:endParaRPr lang="es-CO" sz="2800" dirty="0"/>
          </a:p>
        </p:txBody>
      </p:sp>
      <p:graphicFrame>
        <p:nvGraphicFramePr>
          <p:cNvPr id="4" name="3 Marcador de SmartArt"/>
          <p:cNvGraphicFramePr>
            <a:graphicFrameLocks noGrp="1"/>
          </p:cNvGraphicFramePr>
          <p:nvPr>
            <p:ph type="dgm" idx="1"/>
            <p:extLst>
              <p:ext uri="{D42A27DB-BD31-4B8C-83A1-F6EECF244321}">
                <p14:modId xmlns:p14="http://schemas.microsoft.com/office/powerpoint/2010/main" xmlns="" val="3294437600"/>
              </p:ext>
            </p:extLst>
          </p:nvPr>
        </p:nvGraphicFramePr>
        <p:xfrm>
          <a:off x="611560" y="1628800"/>
          <a:ext cx="8064896" cy="5020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Marcador de pie de página"/>
          <p:cNvSpPr>
            <a:spLocks noGrp="1"/>
          </p:cNvSpPr>
          <p:nvPr>
            <p:ph type="ftr" sz="quarter" idx="11"/>
          </p:nvPr>
        </p:nvSpPr>
        <p:spPr/>
        <p:txBody>
          <a:bodyPr/>
          <a:lstStyle/>
          <a:p>
            <a:pPr>
              <a:defRPr/>
            </a:pPr>
            <a:r>
              <a:rPr lang="es-CO" smtClean="0"/>
              <a:t>Germán Pardo Carrero Ph D. 2013</a:t>
            </a:r>
            <a:endParaRPr lang="es-ES" dirty="0"/>
          </a:p>
        </p:txBody>
      </p:sp>
      <p:sp>
        <p:nvSpPr>
          <p:cNvPr id="5" name="4 Marcador de número de diapositiva"/>
          <p:cNvSpPr>
            <a:spLocks noGrp="1"/>
          </p:cNvSpPr>
          <p:nvPr>
            <p:ph type="sldNum" sz="quarter" idx="12"/>
          </p:nvPr>
        </p:nvSpPr>
        <p:spPr/>
        <p:txBody>
          <a:bodyPr/>
          <a:lstStyle/>
          <a:p>
            <a:pPr>
              <a:defRPr/>
            </a:pPr>
            <a:fld id="{5D59580C-40A2-A04C-AEBF-E1B998F2156E}" type="slidenum">
              <a:rPr lang="es-ES" smtClean="0"/>
              <a:pPr>
                <a:defRPr/>
              </a:pPr>
              <a:t>11</a:t>
            </a:fld>
            <a:endParaRPr lang="es-ES"/>
          </a:p>
        </p:txBody>
      </p:sp>
      <p:sp>
        <p:nvSpPr>
          <p:cNvPr id="7"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9"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2307347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467544" y="2204864"/>
            <a:ext cx="8458200" cy="1470025"/>
          </a:xfrm>
        </p:spPr>
        <p:txBody>
          <a:bodyPr vert="horz" anchor="b">
            <a:normAutofit/>
          </a:bodyPr>
          <a:lstStyle/>
          <a:p>
            <a:pPr algn="ctr"/>
            <a:r>
              <a:rPr lang="es-CO" dirty="0" smtClean="0">
                <a:ln w="18000">
                  <a:solidFill>
                    <a:schemeClr val="accent2">
                      <a:satMod val="140000"/>
                    </a:schemeClr>
                  </a:solidFill>
                  <a:prstDash val="solid"/>
                  <a:miter lim="800000"/>
                </a:ln>
                <a:effectLst>
                  <a:outerShdw blurRad="25500" dist="23000" dir="7020000" algn="tl">
                    <a:srgbClr val="000000">
                      <a:alpha val="50000"/>
                    </a:srgbClr>
                  </a:outerShdw>
                </a:effectLst>
              </a:rPr>
              <a:t>Las funciones de las aduanas</a:t>
            </a:r>
            <a:endParaRPr lang="es-CO" dirty="0">
              <a:ln w="18000">
                <a:solidFill>
                  <a:schemeClr val="accent2">
                    <a:satMod val="140000"/>
                  </a:schemeClr>
                </a:solidFill>
                <a:prstDash val="solid"/>
                <a:miter lim="800000"/>
              </a:ln>
              <a:effectLst>
                <a:outerShdw blurRad="25500" dist="23000" dir="7020000" algn="tl">
                  <a:srgbClr val="000000">
                    <a:alpha val="50000"/>
                  </a:srgbClr>
                </a:outerShdw>
              </a:effectLst>
            </a:endParaRPr>
          </a:p>
        </p:txBody>
      </p:sp>
      <p:sp>
        <p:nvSpPr>
          <p:cNvPr id="4" name="3 Subtítulo"/>
          <p:cNvSpPr>
            <a:spLocks noGrp="1"/>
          </p:cNvSpPr>
          <p:nvPr>
            <p:ph type="subTitle" idx="1"/>
          </p:nvPr>
        </p:nvSpPr>
        <p:spPr/>
        <p:txBody>
          <a:bodyPr/>
          <a:lstStyle/>
          <a:p>
            <a:r>
              <a:rPr lang="es-CO" dirty="0" smtClean="0"/>
              <a:t>Su evolución</a:t>
            </a:r>
            <a:endParaRPr lang="es-CO"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5" name="4 Marcador de número de diapositiva"/>
          <p:cNvSpPr>
            <a:spLocks noGrp="1"/>
          </p:cNvSpPr>
          <p:nvPr>
            <p:ph type="sldNum" sz="quarter" idx="12"/>
          </p:nvPr>
        </p:nvSpPr>
        <p:spPr/>
        <p:txBody>
          <a:bodyPr/>
          <a:lstStyle/>
          <a:p>
            <a:fld id="{D77B4EF1-ED7D-46E4-AB7C-CFC46FC45583}" type="slidenum">
              <a:rPr lang="es-CO" smtClean="0"/>
              <a:pPr/>
              <a:t>12</a:t>
            </a:fld>
            <a:endParaRPr lang="es-CO"/>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dirty="0" smtClean="0"/>
              <a:t>Las funciones tradicionales de las aduanas</a:t>
            </a:r>
            <a:endParaRPr lang="es-CO" dirty="0"/>
          </a:p>
        </p:txBody>
      </p:sp>
      <p:sp>
        <p:nvSpPr>
          <p:cNvPr id="2050" name="Rectangle 2"/>
          <p:cNvSpPr>
            <a:spLocks noChangeArrowheads="1"/>
          </p:cNvSpPr>
          <p:nvPr/>
        </p:nvSpPr>
        <p:spPr bwMode="auto">
          <a:xfrm>
            <a:off x="395536" y="2924944"/>
            <a:ext cx="828092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fontAlgn="base" hangingPunct="1">
              <a:spcBef>
                <a:spcPct val="0"/>
              </a:spcBef>
              <a:spcAft>
                <a:spcPct val="0"/>
              </a:spcAft>
            </a:pPr>
            <a:r>
              <a:rPr lang="es-ES_tradnl" dirty="0" smtClean="0">
                <a:solidFill>
                  <a:schemeClr val="accent3"/>
                </a:solidFill>
              </a:rPr>
              <a:t>Las aduanas, durante un periodo muy importante y casi en todo el mundo hasta el siglo XVII, fueron órganos de recaudo de los países o comunidades. Se presentan así los típicos gravámenes a las importaciones o exportaciones de mercancía, cuyos fines eran fiscales pero también de política económica. </a:t>
            </a:r>
          </a:p>
          <a:p>
            <a:pPr algn="just" eaLnBrk="1" fontAlgn="base" hangingPunct="1">
              <a:spcBef>
                <a:spcPct val="0"/>
              </a:spcBef>
              <a:spcAft>
                <a:spcPct val="0"/>
              </a:spcAft>
            </a:pPr>
            <a:endParaRPr lang="es-ES_tradnl" dirty="0" smtClean="0">
              <a:solidFill>
                <a:schemeClr val="accent3"/>
              </a:solidFill>
            </a:endParaRPr>
          </a:p>
          <a:p>
            <a:pPr algn="just" eaLnBrk="1" fontAlgn="base" hangingPunct="1">
              <a:spcBef>
                <a:spcPct val="0"/>
              </a:spcBef>
              <a:spcAft>
                <a:spcPct val="0"/>
              </a:spcAft>
            </a:pPr>
            <a:endParaRPr lang="es-CO" dirty="0" smtClean="0">
              <a:solidFill>
                <a:schemeClr val="accent3"/>
              </a:solidFill>
            </a:endParaRPr>
          </a:p>
          <a:p>
            <a:pPr algn="just" eaLnBrk="0" fontAlgn="base" hangingPunct="0">
              <a:spcBef>
                <a:spcPct val="0"/>
              </a:spcBef>
              <a:spcAft>
                <a:spcPct val="0"/>
              </a:spcAft>
            </a:pPr>
            <a:r>
              <a:rPr lang="es-ES_tradnl" dirty="0" smtClean="0">
                <a:solidFill>
                  <a:schemeClr val="accent3"/>
                </a:solidFill>
              </a:rPr>
              <a:t>A partir de mediados del siglo XVII y hasta mediados del siglo XX las naciones más desarrolladas comenzaron a utilizar los gravámenes, sobre todo a la importación, como barreras para contener el ingreso de aquella mercancía que podía competir con la propia y que evitaba o retrasaba el desarrollo de las industrias internas. </a:t>
            </a:r>
          </a:p>
        </p:txBody>
      </p:sp>
      <p:sp>
        <p:nvSpPr>
          <p:cNvPr id="3" name="Marcador de pie de página 2"/>
          <p:cNvSpPr>
            <a:spLocks noGrp="1"/>
          </p:cNvSpPr>
          <p:nvPr>
            <p:ph type="ftr" sz="quarter" idx="11"/>
          </p:nvPr>
        </p:nvSpPr>
        <p:spPr/>
        <p:txBody>
          <a:bodyPr/>
          <a:lstStyle/>
          <a:p>
            <a:r>
              <a:rPr lang="es-CO" smtClean="0"/>
              <a:t>Germán Pardo Carrero Ph D. 2013</a:t>
            </a:r>
            <a:endParaRPr lang="es-CO"/>
          </a:p>
        </p:txBody>
      </p:sp>
      <p:sp>
        <p:nvSpPr>
          <p:cNvPr id="5" name="4 Marcador de número de diapositiva"/>
          <p:cNvSpPr>
            <a:spLocks noGrp="1"/>
          </p:cNvSpPr>
          <p:nvPr>
            <p:ph type="sldNum" sz="quarter" idx="12"/>
          </p:nvPr>
        </p:nvSpPr>
        <p:spPr/>
        <p:txBody>
          <a:bodyPr/>
          <a:lstStyle/>
          <a:p>
            <a:fld id="{D77B4EF1-ED7D-46E4-AB7C-CFC46FC45583}" type="slidenum">
              <a:rPr lang="es-CO" smtClean="0"/>
              <a:pPr/>
              <a:t>13</a:t>
            </a:fld>
            <a:endParaRPr lang="es-CO"/>
          </a:p>
        </p:txBody>
      </p:sp>
      <p:sp>
        <p:nvSpPr>
          <p:cNvPr id="6"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8"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5 Rectángulo"/>
          <p:cNvSpPr/>
          <p:nvPr/>
        </p:nvSpPr>
        <p:spPr>
          <a:xfrm>
            <a:off x="395536" y="1916832"/>
            <a:ext cx="8280920" cy="4062651"/>
          </a:xfrm>
          <a:prstGeom prst="rect">
            <a:avLst/>
          </a:prstGeom>
        </p:spPr>
        <p:txBody>
          <a:bodyPr wrap="square">
            <a:spAutoFit/>
          </a:bodyPr>
          <a:lstStyle/>
          <a:p>
            <a:pPr algn="just"/>
            <a:r>
              <a:rPr lang="es-ES_tradnl" sz="2000" dirty="0" smtClean="0">
                <a:solidFill>
                  <a:schemeClr val="accent3"/>
                </a:solidFill>
              </a:rPr>
              <a:t>Muchos de los países de la órbita latinoamericana vivieron del recaudo de los derechos de aduana hasta bien entrado el siglo XX, momento en el cual comienzan a ser importantes en sus  finanzas los gravámenes directos tales como los impuestos a las rentas o a las ganancias y más tarde los impuestos internos al consumo.  </a:t>
            </a:r>
          </a:p>
          <a:p>
            <a:pPr algn="just"/>
            <a:endParaRPr lang="es-CO" sz="2000" dirty="0" smtClean="0">
              <a:solidFill>
                <a:schemeClr val="accent3"/>
              </a:solidFill>
            </a:endParaRPr>
          </a:p>
          <a:p>
            <a:pPr algn="just"/>
            <a:r>
              <a:rPr lang="es-ES_tradnl" sz="2000" dirty="0" smtClean="0">
                <a:solidFill>
                  <a:schemeClr val="accent3"/>
                </a:solidFill>
              </a:rPr>
              <a:t> </a:t>
            </a:r>
            <a:endParaRPr lang="es-CO" sz="2000" dirty="0" smtClean="0">
              <a:solidFill>
                <a:schemeClr val="accent3"/>
              </a:solidFill>
            </a:endParaRPr>
          </a:p>
          <a:p>
            <a:pPr algn="just"/>
            <a:r>
              <a:rPr lang="es-ES_tradnl" sz="2000" dirty="0" smtClean="0">
                <a:solidFill>
                  <a:schemeClr val="accent3"/>
                </a:solidFill>
              </a:rPr>
              <a:t>Así, con el transcurso del siglo XX, los derechos de aduana pierden buena parte de su importancia recaudatoria en las naciones más desarrolladas y en el concierto de los países en desarrollo, sin que se pueda afirmar que la relevancia de los mismos haya  desaparecido a nivel mundial.  </a:t>
            </a:r>
            <a:endParaRPr lang="es-CO" sz="2000" dirty="0" smtClean="0">
              <a:solidFill>
                <a:schemeClr val="accent3"/>
              </a:solidFill>
            </a:endParaRPr>
          </a:p>
          <a:p>
            <a:pPr algn="just"/>
            <a:endParaRPr lang="es-CO"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14</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8"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2 Rectángulo"/>
          <p:cNvSpPr/>
          <p:nvPr/>
        </p:nvSpPr>
        <p:spPr>
          <a:xfrm>
            <a:off x="683568" y="1484784"/>
            <a:ext cx="7632848" cy="4401205"/>
          </a:xfrm>
          <a:prstGeom prst="rect">
            <a:avLst/>
          </a:prstGeom>
        </p:spPr>
        <p:txBody>
          <a:bodyPr wrap="square">
            <a:spAutoFit/>
          </a:bodyPr>
          <a:lstStyle/>
          <a:p>
            <a:pPr algn="just"/>
            <a:r>
              <a:rPr lang="es-ES_tradnl" sz="2000" dirty="0" smtClean="0">
                <a:solidFill>
                  <a:schemeClr val="accent3"/>
                </a:solidFill>
              </a:rPr>
              <a:t>Las finalidades de recaudo, </a:t>
            </a:r>
          </a:p>
          <a:p>
            <a:pPr algn="just"/>
            <a:r>
              <a:rPr lang="es-ES_tradnl" sz="2000" dirty="0" smtClean="0">
                <a:solidFill>
                  <a:schemeClr val="accent3"/>
                </a:solidFill>
              </a:rPr>
              <a:t>y de protección de la economía, </a:t>
            </a:r>
          </a:p>
          <a:p>
            <a:pPr algn="just"/>
            <a:r>
              <a:rPr lang="es-ES_tradnl" sz="2000" dirty="0" smtClean="0">
                <a:solidFill>
                  <a:schemeClr val="accent3"/>
                </a:solidFill>
              </a:rPr>
              <a:t>han sido notas características de la función de las aduanas, incluso en estos días de “globalización”. </a:t>
            </a:r>
          </a:p>
          <a:p>
            <a:pPr algn="just"/>
            <a:endParaRPr lang="es-ES_tradnl" sz="2000" dirty="0" smtClean="0">
              <a:solidFill>
                <a:schemeClr val="accent3"/>
              </a:solidFill>
            </a:endParaRPr>
          </a:p>
          <a:p>
            <a:pPr algn="just"/>
            <a:endParaRPr lang="es-ES_tradnl" sz="2000" dirty="0" smtClean="0">
              <a:solidFill>
                <a:schemeClr val="accent3"/>
              </a:solidFill>
            </a:endParaRPr>
          </a:p>
          <a:p>
            <a:pPr algn="just"/>
            <a:r>
              <a:rPr lang="es-ES_tradnl" sz="2000" dirty="0" smtClean="0">
                <a:solidFill>
                  <a:schemeClr val="accent3"/>
                </a:solidFill>
              </a:rPr>
              <a:t>De ésto es consiente la OMA cuando en su Convenio de Kyoto </a:t>
            </a:r>
          </a:p>
          <a:p>
            <a:pPr algn="just"/>
            <a:r>
              <a:rPr lang="es-ES_tradnl" sz="2000" dirty="0" smtClean="0">
                <a:solidFill>
                  <a:schemeClr val="accent3"/>
                </a:solidFill>
              </a:rPr>
              <a:t>al establecer las directivas sobre control aduanero y refiriéndose a la definición del mismo, </a:t>
            </a:r>
          </a:p>
          <a:p>
            <a:pPr algn="just"/>
            <a:r>
              <a:rPr lang="es-ES_tradnl" sz="2000" dirty="0" smtClean="0">
                <a:solidFill>
                  <a:schemeClr val="accent3"/>
                </a:solidFill>
              </a:rPr>
              <a:t>destaca </a:t>
            </a:r>
          </a:p>
          <a:p>
            <a:pPr algn="just"/>
            <a:r>
              <a:rPr lang="es-ES_tradnl" sz="2000" dirty="0" smtClean="0">
                <a:solidFill>
                  <a:schemeClr val="accent3"/>
                </a:solidFill>
              </a:rPr>
              <a:t>las medidas aplicadas para asegurar el cumplimiento de leyes y reglamentos de cuya aplicación es responsable la aduana </a:t>
            </a:r>
          </a:p>
          <a:p>
            <a:pPr algn="just"/>
            <a:r>
              <a:rPr lang="es-ES_tradnl" sz="2000" dirty="0" smtClean="0">
                <a:solidFill>
                  <a:schemeClr val="accent3"/>
                </a:solidFill>
              </a:rPr>
              <a:t>y, entre ellos, todo lo relacionado con las obligaciones fiscales implicadas en los  movimientos internacionales de mercancía</a:t>
            </a:r>
            <a:endParaRPr lang="es-CO" sz="2000" dirty="0">
              <a:solidFill>
                <a:schemeClr val="accent3"/>
              </a:solidFill>
            </a:endParaRPr>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15</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67544" y="1124744"/>
            <a:ext cx="8064896" cy="2862322"/>
          </a:xfrm>
          <a:prstGeom prst="rect">
            <a:avLst/>
          </a:prstGeom>
        </p:spPr>
        <p:txBody>
          <a:bodyPr wrap="square">
            <a:spAutoFit/>
          </a:bodyPr>
          <a:lstStyle/>
          <a:p>
            <a:pPr algn="just"/>
            <a:r>
              <a:rPr lang="es-CO" dirty="0"/>
              <a:t>Al lado de ésta función de control, debe también recordarse la </a:t>
            </a:r>
            <a:r>
              <a:rPr lang="es-CO" b="1" dirty="0"/>
              <a:t>función de recaudo </a:t>
            </a:r>
            <a:r>
              <a:rPr lang="es-CO" dirty="0"/>
              <a:t>que </a:t>
            </a:r>
            <a:r>
              <a:rPr lang="es-CO" dirty="0" smtClean="0"/>
              <a:t>de antaño han realizado </a:t>
            </a:r>
            <a:r>
              <a:rPr lang="es-CO" dirty="0"/>
              <a:t>las </a:t>
            </a:r>
            <a:r>
              <a:rPr lang="es-CO" dirty="0" smtClean="0"/>
              <a:t>aduanas</a:t>
            </a:r>
            <a:r>
              <a:rPr lang="es-CO" dirty="0"/>
              <a:t>, la cual resulta aún bien importante para muchos Estados. </a:t>
            </a:r>
            <a:endParaRPr lang="es-CO" dirty="0" smtClean="0"/>
          </a:p>
          <a:p>
            <a:pPr algn="just"/>
            <a:endParaRPr lang="es-CO" dirty="0" smtClean="0"/>
          </a:p>
          <a:p>
            <a:pPr algn="just"/>
            <a:r>
              <a:rPr lang="es-CO" dirty="0" smtClean="0"/>
              <a:t>Así</a:t>
            </a:r>
            <a:r>
              <a:rPr lang="es-CO" dirty="0"/>
              <a:t>, si se dividiera el mundo entre países desarrollados y países en vía de desarrollo, o más lacónicamente dicho, entre países ricos y países pobres, </a:t>
            </a:r>
            <a:endParaRPr lang="es-CO" dirty="0" smtClean="0"/>
          </a:p>
          <a:p>
            <a:pPr algn="just"/>
            <a:r>
              <a:rPr lang="es-CO" dirty="0" smtClean="0"/>
              <a:t>es </a:t>
            </a:r>
            <a:r>
              <a:rPr lang="es-CO" dirty="0"/>
              <a:t>un hecho que la mayor parte de los países se encuentran en vías de desarrollo </a:t>
            </a:r>
            <a:endParaRPr lang="es-CO" dirty="0" smtClean="0"/>
          </a:p>
          <a:p>
            <a:pPr algn="just"/>
            <a:r>
              <a:rPr lang="es-CO" dirty="0" smtClean="0"/>
              <a:t>y </a:t>
            </a:r>
            <a:r>
              <a:rPr lang="es-CO" dirty="0"/>
              <a:t>que éstos requieren usualmente de recursos, unos de los cuales son los provenientes de su comercio exterior.</a:t>
            </a:r>
          </a:p>
        </p:txBody>
      </p:sp>
      <p:pic>
        <p:nvPicPr>
          <p:cNvPr id="28674" name="Picture 2" descr="http://todoesnegociable.com/wp-content/uploads/2009/07/contar-dinero.jpg"/>
          <p:cNvPicPr>
            <a:picLocks noChangeAspect="1" noChangeArrowheads="1"/>
          </p:cNvPicPr>
          <p:nvPr/>
        </p:nvPicPr>
        <p:blipFill>
          <a:blip r:embed="rId2" cstate="print"/>
          <a:srcRect/>
          <a:stretch>
            <a:fillRect/>
          </a:stretch>
        </p:blipFill>
        <p:spPr bwMode="auto">
          <a:xfrm>
            <a:off x="3419872" y="4221088"/>
            <a:ext cx="2494911" cy="1844921"/>
          </a:xfrm>
          <a:prstGeom prst="rect">
            <a:avLst/>
          </a:prstGeom>
          <a:noFill/>
        </p:spPr>
      </p:pic>
      <p:sp>
        <p:nvSpPr>
          <p:cNvPr id="6" name="5 CuadroTexto"/>
          <p:cNvSpPr txBox="1"/>
          <p:nvPr/>
        </p:nvSpPr>
        <p:spPr>
          <a:xfrm>
            <a:off x="3275856" y="6093296"/>
            <a:ext cx="3024336" cy="461665"/>
          </a:xfrm>
          <a:prstGeom prst="rect">
            <a:avLst/>
          </a:prstGeom>
          <a:noFill/>
        </p:spPr>
        <p:txBody>
          <a:bodyPr wrap="square" rtlCol="0">
            <a:spAutoFit/>
          </a:bodyPr>
          <a:lstStyle/>
          <a:p>
            <a:r>
              <a:rPr lang="es-CO" sz="800" dirty="0" smtClean="0"/>
              <a:t>Tomada de:</a:t>
            </a:r>
          </a:p>
          <a:p>
            <a:r>
              <a:rPr lang="es-CO" sz="800" dirty="0" smtClean="0">
                <a:hlinkClick r:id="rId3"/>
              </a:rPr>
              <a:t>http://todoesnegociable.com/formas-de-contar-dinero-en-diversas-partes-del-mundo.html</a:t>
            </a:r>
            <a:endParaRPr lang="es-CO" sz="800"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7" name="6 Marcador de número de diapositiva"/>
          <p:cNvSpPr>
            <a:spLocks noGrp="1"/>
          </p:cNvSpPr>
          <p:nvPr>
            <p:ph type="sldNum" sz="quarter" idx="12"/>
          </p:nvPr>
        </p:nvSpPr>
        <p:spPr/>
        <p:txBody>
          <a:bodyPr/>
          <a:lstStyle/>
          <a:p>
            <a:fld id="{D77B4EF1-ED7D-46E4-AB7C-CFC46FC45583}" type="slidenum">
              <a:rPr lang="es-CO" smtClean="0"/>
              <a:pPr/>
              <a:t>16</a:t>
            </a:fld>
            <a:endParaRPr lang="es-CO"/>
          </a:p>
        </p:txBody>
      </p:sp>
      <p:sp>
        <p:nvSpPr>
          <p:cNvPr id="8"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10"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1075028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67544" y="1340768"/>
            <a:ext cx="8208912" cy="4536504"/>
          </a:xfrm>
          <a:prstGeom prst="rect">
            <a:avLst/>
          </a:prstGeom>
        </p:spPr>
        <p:txBody>
          <a:bodyPr wrap="square">
            <a:spAutoFit/>
          </a:bodyPr>
          <a:lstStyle/>
          <a:p>
            <a:pPr algn="just"/>
            <a:r>
              <a:rPr lang="es-CO" dirty="0"/>
              <a:t>S</a:t>
            </a:r>
            <a:r>
              <a:rPr lang="es-CO" dirty="0" smtClean="0"/>
              <a:t>on </a:t>
            </a:r>
            <a:r>
              <a:rPr lang="es-CO" dirty="0"/>
              <a:t>muchas veces los recursos ligados con las actividades del exterior, como los aranceles aduaneros y los impuestos externos, los que otorgan a los </a:t>
            </a:r>
            <a:r>
              <a:rPr lang="es-CO" dirty="0" smtClean="0"/>
              <a:t>países</a:t>
            </a:r>
          </a:p>
          <a:p>
            <a:pPr algn="just"/>
            <a:r>
              <a:rPr lang="es-CO" dirty="0" smtClean="0"/>
              <a:t> </a:t>
            </a:r>
            <a:r>
              <a:rPr lang="es-CO" dirty="0"/>
              <a:t>los fondos que requieren para solventar sus necesidades. </a:t>
            </a:r>
            <a:endParaRPr lang="es-CO" dirty="0" smtClean="0"/>
          </a:p>
          <a:p>
            <a:pPr algn="just"/>
            <a:endParaRPr lang="es-CO" dirty="0" smtClean="0"/>
          </a:p>
          <a:p>
            <a:pPr algn="just"/>
            <a:endParaRPr lang="es-CO" dirty="0" smtClean="0"/>
          </a:p>
          <a:p>
            <a:pPr algn="just"/>
            <a:r>
              <a:rPr lang="es-CO" dirty="0" smtClean="0"/>
              <a:t>Es </a:t>
            </a:r>
            <a:r>
              <a:rPr lang="es-CO" dirty="0"/>
              <a:t>un hecho que a menor desarrollo interno de un país se crea una mayor dependencia en relación con los tributos ligados al comercio exterior. </a:t>
            </a:r>
            <a:endParaRPr lang="es-CO" dirty="0" smtClean="0"/>
          </a:p>
          <a:p>
            <a:pPr algn="just"/>
            <a:endParaRPr lang="es-CO" dirty="0" smtClean="0"/>
          </a:p>
          <a:p>
            <a:pPr algn="just"/>
            <a:endParaRPr lang="es-CO" dirty="0" smtClean="0"/>
          </a:p>
          <a:p>
            <a:pPr algn="just"/>
            <a:r>
              <a:rPr lang="es-CO" dirty="0" smtClean="0"/>
              <a:t>Esta </a:t>
            </a:r>
            <a:r>
              <a:rPr lang="es-CO" dirty="0"/>
              <a:t>es una situación mucho más frecuente en los países en vía de desarrollo</a:t>
            </a:r>
            <a:r>
              <a:rPr lang="es-ES_tradnl" dirty="0"/>
              <a:t> </a:t>
            </a:r>
            <a:endParaRPr lang="es-ES_tradnl" dirty="0" smtClean="0"/>
          </a:p>
          <a:p>
            <a:pPr algn="just"/>
            <a:endParaRPr lang="es-CO" dirty="0" smtClean="0"/>
          </a:p>
          <a:p>
            <a:pPr algn="just"/>
            <a:endParaRPr lang="es-CO" dirty="0" smtClean="0"/>
          </a:p>
          <a:p>
            <a:pPr algn="just"/>
            <a:r>
              <a:rPr lang="es-CO" i="1" dirty="0" smtClean="0"/>
              <a:t>“</a:t>
            </a:r>
            <a:r>
              <a:rPr lang="es-CO" i="1" dirty="0"/>
              <a:t>Los ingresos fiscales de los países pobres están esencialmente establecidos sobre su propia miseria. La dependencia de un país con respecto al exterior es tanto mayor cuando menos desarrollado se encuentra” </a:t>
            </a:r>
            <a:r>
              <a:rPr lang="es-ES_tradnl" i="1" dirty="0" smtClean="0"/>
              <a:t> </a:t>
            </a:r>
            <a:r>
              <a:rPr lang="es-CO" dirty="0" smtClean="0"/>
              <a:t>(BELTRAME</a:t>
            </a:r>
            <a:r>
              <a:rPr lang="es-CO" dirty="0"/>
              <a:t>, Pierre, </a:t>
            </a:r>
            <a:r>
              <a:rPr lang="es-CO" i="1" dirty="0"/>
              <a:t>Los sistemas </a:t>
            </a:r>
            <a:r>
              <a:rPr lang="es-CO" i="1" dirty="0" smtClean="0"/>
              <a:t>fiscales)</a:t>
            </a:r>
            <a:endParaRPr lang="es-ES_tradnl" dirty="0" smtClean="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7" name="6 Marcador de número de diapositiva"/>
          <p:cNvSpPr>
            <a:spLocks noGrp="1"/>
          </p:cNvSpPr>
          <p:nvPr>
            <p:ph type="sldNum" sz="quarter" idx="12"/>
          </p:nvPr>
        </p:nvSpPr>
        <p:spPr/>
        <p:txBody>
          <a:bodyPr/>
          <a:lstStyle/>
          <a:p>
            <a:fld id="{D77B4EF1-ED7D-46E4-AB7C-CFC46FC45583}" type="slidenum">
              <a:rPr lang="es-CO" smtClean="0"/>
              <a:pPr/>
              <a:t>17</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8"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2253079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Las funciones actuales</a:t>
            </a:r>
            <a:endParaRPr lang="es-CO" dirty="0"/>
          </a:p>
        </p:txBody>
      </p:sp>
      <p:sp>
        <p:nvSpPr>
          <p:cNvPr id="3" name="2 Rectángulo"/>
          <p:cNvSpPr/>
          <p:nvPr/>
        </p:nvSpPr>
        <p:spPr>
          <a:xfrm>
            <a:off x="611560" y="2780928"/>
            <a:ext cx="7920880" cy="3139321"/>
          </a:xfrm>
          <a:prstGeom prst="rect">
            <a:avLst/>
          </a:prstGeom>
        </p:spPr>
        <p:txBody>
          <a:bodyPr wrap="square">
            <a:spAutoFit/>
          </a:bodyPr>
          <a:lstStyle/>
          <a:p>
            <a:pPr algn="just"/>
            <a:r>
              <a:rPr lang="es-ES_tradnl" dirty="0" smtClean="0">
                <a:solidFill>
                  <a:schemeClr val="accent3"/>
                </a:solidFill>
              </a:rPr>
              <a:t>Tal y como lo reconoce la OMA a través del Convenio de Kyoto en sus Directivas del Anexo General sobre Control Aduanero (capítulo 6), </a:t>
            </a:r>
          </a:p>
          <a:p>
            <a:pPr algn="just"/>
            <a:r>
              <a:rPr lang="es-ES_tradnl" dirty="0" smtClean="0">
                <a:solidFill>
                  <a:schemeClr val="accent3"/>
                </a:solidFill>
              </a:rPr>
              <a:t>las aduanas  hoy, al tiempo que proporcionan mayores facilidades para el comercio, </a:t>
            </a:r>
          </a:p>
          <a:p>
            <a:pPr algn="just"/>
            <a:r>
              <a:rPr lang="es-ES_tradnl" dirty="0" smtClean="0">
                <a:solidFill>
                  <a:schemeClr val="accent3"/>
                </a:solidFill>
              </a:rPr>
              <a:t>deben mantener </a:t>
            </a:r>
          </a:p>
          <a:p>
            <a:pPr algn="just"/>
            <a:r>
              <a:rPr lang="es-ES_tradnl" dirty="0" smtClean="0">
                <a:solidFill>
                  <a:schemeClr val="accent3"/>
                </a:solidFill>
              </a:rPr>
              <a:t>el control sobre el movimiento internacional de mercancías, medios de transporte y personas, </a:t>
            </a:r>
          </a:p>
          <a:p>
            <a:pPr algn="just"/>
            <a:r>
              <a:rPr lang="es-ES_tradnl" dirty="0" smtClean="0">
                <a:solidFill>
                  <a:schemeClr val="accent3"/>
                </a:solidFill>
              </a:rPr>
              <a:t>observando el contexto o entorno dentro del cual actúan, </a:t>
            </a:r>
          </a:p>
          <a:p>
            <a:pPr algn="just"/>
            <a:r>
              <a:rPr lang="es-ES_tradnl" dirty="0" smtClean="0">
                <a:solidFill>
                  <a:schemeClr val="accent3"/>
                </a:solidFill>
              </a:rPr>
              <a:t>el cual puede privilegiar, además de la parte tributaria o fiscal,</a:t>
            </a:r>
          </a:p>
          <a:p>
            <a:pPr algn="just"/>
            <a:r>
              <a:rPr lang="es-ES_tradnl" dirty="0" smtClean="0">
                <a:solidFill>
                  <a:schemeClr val="accent3"/>
                </a:solidFill>
              </a:rPr>
              <a:t> “</a:t>
            </a:r>
            <a:r>
              <a:rPr lang="es-ES_tradnl" i="1" dirty="0" smtClean="0">
                <a:solidFill>
                  <a:schemeClr val="accent3"/>
                </a:solidFill>
              </a:rPr>
              <a:t>la verificación de la aplicación de prohibiciones y restricciones u otra área específica que hubiera sido definida</a:t>
            </a:r>
            <a:r>
              <a:rPr lang="es-ES_tradnl" dirty="0" smtClean="0">
                <a:solidFill>
                  <a:schemeClr val="accent3"/>
                </a:solidFill>
              </a:rPr>
              <a:t>.”</a:t>
            </a:r>
            <a:endParaRPr lang="es-CO" dirty="0">
              <a:solidFill>
                <a:schemeClr val="accent3"/>
              </a:solidFill>
            </a:endParaRPr>
          </a:p>
        </p:txBody>
      </p:sp>
      <p:sp>
        <p:nvSpPr>
          <p:cNvPr id="5" name="Marcador de pie de página 4"/>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18</a:t>
            </a:fld>
            <a:endParaRPr lang="es-CO"/>
          </a:p>
        </p:txBody>
      </p:sp>
      <p:sp>
        <p:nvSpPr>
          <p:cNvPr id="7"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9"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2 Rectángulo"/>
          <p:cNvSpPr/>
          <p:nvPr/>
        </p:nvSpPr>
        <p:spPr>
          <a:xfrm>
            <a:off x="827584" y="1443841"/>
            <a:ext cx="7416824" cy="4524316"/>
          </a:xfrm>
          <a:prstGeom prst="rect">
            <a:avLst/>
          </a:prstGeom>
        </p:spPr>
        <p:txBody>
          <a:bodyPr wrap="square">
            <a:spAutoFit/>
          </a:bodyPr>
          <a:lstStyle/>
          <a:p>
            <a:pPr algn="just"/>
            <a:r>
              <a:rPr lang="es-ES_tradnl" dirty="0" smtClean="0">
                <a:solidFill>
                  <a:schemeClr val="accent3"/>
                </a:solidFill>
              </a:rPr>
              <a:t>Dentro de éste contexto definido se pueden incluir, entre otros: </a:t>
            </a:r>
          </a:p>
          <a:p>
            <a:pPr algn="just"/>
            <a:endParaRPr lang="es-ES_tradnl" dirty="0" smtClean="0">
              <a:solidFill>
                <a:schemeClr val="accent3"/>
              </a:solidFill>
            </a:endParaRPr>
          </a:p>
          <a:p>
            <a:pPr algn="just"/>
            <a:endParaRPr lang="es-ES_tradnl" dirty="0" smtClean="0">
              <a:solidFill>
                <a:schemeClr val="accent3"/>
              </a:solidFill>
            </a:endParaRPr>
          </a:p>
          <a:p>
            <a:pPr algn="just">
              <a:buFont typeface="Wingdings" pitchFamily="2" charset="2"/>
              <a:buChar char="ü"/>
            </a:pPr>
            <a:r>
              <a:rPr lang="es-ES_tradnl" dirty="0" smtClean="0">
                <a:solidFill>
                  <a:schemeClr val="accent3"/>
                </a:solidFill>
              </a:rPr>
              <a:t>temas sociales (moral publica, </a:t>
            </a:r>
            <a:r>
              <a:rPr lang="es-ES_tradnl" i="1" dirty="0" smtClean="0">
                <a:solidFill>
                  <a:schemeClr val="accent3"/>
                </a:solidFill>
              </a:rPr>
              <a:t>exclusión de drogas, pornografía, juguetes bélicos etc.), </a:t>
            </a:r>
          </a:p>
          <a:p>
            <a:pPr algn="just"/>
            <a:endParaRPr lang="es-ES_tradnl" i="1" dirty="0" smtClean="0">
              <a:solidFill>
                <a:schemeClr val="accent3"/>
              </a:solidFill>
            </a:endParaRPr>
          </a:p>
          <a:p>
            <a:pPr algn="just">
              <a:buFont typeface="Wingdings" pitchFamily="2" charset="2"/>
              <a:buChar char="ü"/>
            </a:pPr>
            <a:r>
              <a:rPr lang="es-ES_tradnl" dirty="0" smtClean="0">
                <a:solidFill>
                  <a:schemeClr val="accent3"/>
                </a:solidFill>
              </a:rPr>
              <a:t>prohibiciones y restricciones respecto a las importaciones / exportaciones: </a:t>
            </a:r>
          </a:p>
          <a:p>
            <a:pPr algn="just"/>
            <a:r>
              <a:rPr lang="es-ES_tradnl" i="1" dirty="0">
                <a:solidFill>
                  <a:schemeClr val="accent3"/>
                </a:solidFill>
              </a:rPr>
              <a:t>	</a:t>
            </a:r>
            <a:r>
              <a:rPr lang="es-ES_tradnl" i="1" dirty="0" smtClean="0">
                <a:solidFill>
                  <a:schemeClr val="accent3"/>
                </a:solidFill>
              </a:rPr>
              <a:t>por ejemplo CITES (o </a:t>
            </a:r>
            <a:r>
              <a:rPr lang="es-CO" i="1" dirty="0" err="1" smtClean="0">
                <a:solidFill>
                  <a:schemeClr val="accent3"/>
                </a:solidFill>
              </a:rPr>
              <a:t>Convention</a:t>
            </a:r>
            <a:r>
              <a:rPr lang="es-CO" i="1" dirty="0" smtClean="0">
                <a:solidFill>
                  <a:schemeClr val="accent3"/>
                </a:solidFill>
              </a:rPr>
              <a:t> on International </a:t>
            </a:r>
            <a:r>
              <a:rPr lang="es-CO" i="1" dirty="0" err="1" smtClean="0">
                <a:solidFill>
                  <a:schemeClr val="accent3"/>
                </a:solidFill>
              </a:rPr>
              <a:t>Trade</a:t>
            </a:r>
            <a:r>
              <a:rPr lang="es-CO" i="1" dirty="0" smtClean="0">
                <a:solidFill>
                  <a:schemeClr val="accent3"/>
                </a:solidFill>
              </a:rPr>
              <a:t> in </a:t>
            </a:r>
            <a:r>
              <a:rPr lang="es-CO" i="1" dirty="0" err="1" smtClean="0">
                <a:solidFill>
                  <a:schemeClr val="accent3"/>
                </a:solidFill>
              </a:rPr>
              <a:t>Endangered</a:t>
            </a:r>
            <a:r>
              <a:rPr lang="es-CO" i="1" dirty="0" smtClean="0">
                <a:solidFill>
                  <a:schemeClr val="accent3"/>
                </a:solidFill>
              </a:rPr>
              <a:t> </a:t>
            </a:r>
            <a:r>
              <a:rPr lang="es-CO" i="1" dirty="0" err="1" smtClean="0">
                <a:solidFill>
                  <a:schemeClr val="accent3"/>
                </a:solidFill>
              </a:rPr>
              <a:t>Species</a:t>
            </a:r>
            <a:r>
              <a:rPr lang="es-CO" i="1" dirty="0" smtClean="0">
                <a:solidFill>
                  <a:schemeClr val="accent3"/>
                </a:solidFill>
              </a:rPr>
              <a:t> of Wild Fauna and</a:t>
            </a:r>
            <a:r>
              <a:rPr lang="es-ES" i="1" dirty="0" smtClean="0">
                <a:solidFill>
                  <a:schemeClr val="accent3"/>
                </a:solidFill>
              </a:rPr>
              <a:t> Flora</a:t>
            </a:r>
            <a:r>
              <a:rPr lang="es-ES_tradnl" dirty="0" smtClean="0">
                <a:solidFill>
                  <a:schemeClr val="accent3"/>
                </a:solidFill>
              </a:rPr>
              <a:t>), salud pública, medio ambiente, medidas sobre políticas comerciales (</a:t>
            </a:r>
            <a:r>
              <a:rPr lang="es-ES_tradnl" i="1" dirty="0" smtClean="0">
                <a:solidFill>
                  <a:schemeClr val="accent3"/>
                </a:solidFill>
              </a:rPr>
              <a:t>por ejemplo IRP o </a:t>
            </a:r>
            <a:r>
              <a:rPr lang="es-ES" i="1" dirty="0" smtClean="0">
                <a:solidFill>
                  <a:schemeClr val="accent3"/>
                </a:solidFill>
              </a:rPr>
              <a:t>Impuesto a las Retribuciones Personales</a:t>
            </a:r>
            <a:r>
              <a:rPr lang="es-ES_tradnl" i="1" dirty="0" smtClean="0">
                <a:solidFill>
                  <a:schemeClr val="accent3"/>
                </a:solidFill>
              </a:rPr>
              <a:t>, GSP o </a:t>
            </a:r>
            <a:r>
              <a:rPr lang="es-CO" i="1" dirty="0" err="1" smtClean="0">
                <a:solidFill>
                  <a:schemeClr val="accent3"/>
                </a:solidFill>
              </a:rPr>
              <a:t>generalized</a:t>
            </a:r>
            <a:r>
              <a:rPr lang="es-CO" i="1" dirty="0" smtClean="0">
                <a:solidFill>
                  <a:schemeClr val="accent3"/>
                </a:solidFill>
              </a:rPr>
              <a:t> </a:t>
            </a:r>
            <a:r>
              <a:rPr lang="es-CO" i="1" dirty="0" err="1" smtClean="0">
                <a:solidFill>
                  <a:schemeClr val="accent3"/>
                </a:solidFill>
              </a:rPr>
              <a:t>system</a:t>
            </a:r>
            <a:r>
              <a:rPr lang="es-CO" i="1" dirty="0" smtClean="0">
                <a:solidFill>
                  <a:schemeClr val="accent3"/>
                </a:solidFill>
              </a:rPr>
              <a:t> of </a:t>
            </a:r>
            <a:r>
              <a:rPr lang="es-CO" i="1" dirty="0" err="1" smtClean="0">
                <a:solidFill>
                  <a:schemeClr val="accent3"/>
                </a:solidFill>
              </a:rPr>
              <a:t>preferences</a:t>
            </a:r>
            <a:r>
              <a:rPr lang="es-ES_tradnl" dirty="0" smtClean="0">
                <a:solidFill>
                  <a:schemeClr val="accent3"/>
                </a:solidFill>
              </a:rPr>
              <a:t>), </a:t>
            </a:r>
          </a:p>
          <a:p>
            <a:pPr algn="just"/>
            <a:endParaRPr lang="es-ES_tradnl" dirty="0" smtClean="0">
              <a:solidFill>
                <a:schemeClr val="accent3"/>
              </a:solidFill>
            </a:endParaRPr>
          </a:p>
          <a:p>
            <a:pPr algn="just">
              <a:buFont typeface="Wingdings" pitchFamily="2" charset="2"/>
              <a:buChar char="ü"/>
            </a:pPr>
            <a:r>
              <a:rPr lang="es-ES_tradnl" dirty="0" smtClean="0">
                <a:solidFill>
                  <a:schemeClr val="accent3"/>
                </a:solidFill>
              </a:rPr>
              <a:t>además de cuotas y asuntos relativos a derechos e impuestos (numeral 6.2.1)</a:t>
            </a:r>
            <a:endParaRPr lang="es-CO" dirty="0">
              <a:solidFill>
                <a:schemeClr val="accent3"/>
              </a:solidFill>
            </a:endParaRPr>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19</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1052736"/>
            <a:ext cx="8229600" cy="1069848"/>
          </a:xfrm>
        </p:spPr>
        <p:txBody>
          <a:bodyPr/>
          <a:lstStyle/>
          <a:p>
            <a:pPr algn="ctr"/>
            <a:r>
              <a:rPr lang="es-CO" dirty="0" smtClean="0"/>
              <a:t>La armonización de la regulación</a:t>
            </a:r>
            <a:endParaRPr lang="es-CO" dirty="0"/>
          </a:p>
        </p:txBody>
      </p:sp>
      <p:sp>
        <p:nvSpPr>
          <p:cNvPr id="5" name="4 CuadroTexto"/>
          <p:cNvSpPr txBox="1"/>
          <p:nvPr/>
        </p:nvSpPr>
        <p:spPr>
          <a:xfrm>
            <a:off x="323528" y="2132856"/>
            <a:ext cx="8496944" cy="4062651"/>
          </a:xfrm>
          <a:prstGeom prst="rect">
            <a:avLst/>
          </a:prstGeom>
          <a:noFill/>
        </p:spPr>
        <p:txBody>
          <a:bodyPr wrap="square" rtlCol="0">
            <a:spAutoFit/>
          </a:bodyPr>
          <a:lstStyle/>
          <a:p>
            <a:pPr algn="just"/>
            <a:r>
              <a:rPr lang="es-ES_tradnl" sz="2400" dirty="0"/>
              <a:t>La idea de armonización en cualquier campo hace que se deba trabajar sobre conceptos fundamentales, pues conviene partir de que exista acuerdo sobre lo  que se va a armonizar. </a:t>
            </a:r>
            <a:endParaRPr lang="es-ES_tradnl" sz="2400" dirty="0" smtClean="0"/>
          </a:p>
          <a:p>
            <a:pPr algn="just"/>
            <a:endParaRPr lang="es-ES_tradnl" sz="2400" dirty="0" smtClean="0"/>
          </a:p>
          <a:p>
            <a:pPr algn="just"/>
            <a:r>
              <a:rPr lang="es-ES_tradnl" sz="2400" dirty="0" smtClean="0"/>
              <a:t>Armonizar </a:t>
            </a:r>
            <a:r>
              <a:rPr lang="es-ES_tradnl" sz="2400" dirty="0"/>
              <a:t>la regulación en materia aduanera supone el reconocimiento de un campo en el cual se han tenido considerables </a:t>
            </a:r>
            <a:r>
              <a:rPr lang="es-ES_tradnl" sz="2400" dirty="0" smtClean="0"/>
              <a:t>adelantos: </a:t>
            </a:r>
          </a:p>
          <a:p>
            <a:pPr algn="just"/>
            <a:r>
              <a:rPr lang="es-ES_tradnl" sz="2400" dirty="0" smtClean="0"/>
              <a:t>Sistema armonizado de designación y codificación de mercancías, </a:t>
            </a:r>
          </a:p>
          <a:p>
            <a:pPr algn="just"/>
            <a:r>
              <a:rPr lang="es-ES_tradnl" sz="2400" dirty="0" smtClean="0"/>
              <a:t>Valor en aduana, etc. </a:t>
            </a:r>
          </a:p>
          <a:p>
            <a:pPr algn="just"/>
            <a:endParaRPr lang="es-ES_tradnl"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2</a:t>
            </a:fld>
            <a:endParaRPr lang="es-CO"/>
          </a:p>
        </p:txBody>
      </p:sp>
      <p:sp>
        <p:nvSpPr>
          <p:cNvPr id="7"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9"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3568" y="1628800"/>
            <a:ext cx="7704856" cy="4524316"/>
          </a:xfrm>
          <a:prstGeom prst="rect">
            <a:avLst/>
          </a:prstGeom>
          <a:noFill/>
        </p:spPr>
        <p:txBody>
          <a:bodyPr wrap="square" rtlCol="0">
            <a:spAutoFit/>
          </a:bodyPr>
          <a:lstStyle/>
          <a:p>
            <a:pPr algn="just"/>
            <a:r>
              <a:rPr lang="es-ES_tradnl" dirty="0" smtClean="0"/>
              <a:t>Es necesario que </a:t>
            </a:r>
            <a:r>
              <a:rPr lang="es-ES_tradnl" dirty="0"/>
              <a:t>las </a:t>
            </a:r>
            <a:r>
              <a:rPr lang="es-ES_tradnl" dirty="0" smtClean="0"/>
              <a:t>aduanas </a:t>
            </a:r>
            <a:r>
              <a:rPr lang="es-ES_tradnl" dirty="0"/>
              <a:t>faciliten el comercio y </a:t>
            </a:r>
            <a:r>
              <a:rPr lang="es-ES_tradnl" dirty="0" smtClean="0"/>
              <a:t>protejan </a:t>
            </a:r>
            <a:r>
              <a:rPr lang="es-ES_tradnl" dirty="0"/>
              <a:t>bienes que son de crucial importancia para la vida de los </a:t>
            </a:r>
            <a:r>
              <a:rPr lang="es-ES_tradnl" dirty="0" smtClean="0"/>
              <a:t>países, </a:t>
            </a:r>
            <a:r>
              <a:rPr lang="es-ES_tradnl" dirty="0"/>
              <a:t>tales como las mencionadas en los Artículos XX y XXI  del GATT  de 1947, </a:t>
            </a:r>
            <a:endParaRPr lang="es-ES_tradnl" dirty="0" smtClean="0"/>
          </a:p>
          <a:p>
            <a:pPr algn="just"/>
            <a:r>
              <a:rPr lang="es-ES_tradnl" dirty="0" smtClean="0"/>
              <a:t>relacionados </a:t>
            </a:r>
            <a:r>
              <a:rPr lang="es-ES_tradnl" dirty="0"/>
              <a:t>con la moral pública, la salud y la vida de las personas, la preservación de los vegetales, la protección de tesoros nacionales  de valor artístico, histórico o arqueológico, las relativas a la conservación de los recursos naturales agotables, las relacionadas con la seguridad, entre otros. </a:t>
            </a:r>
            <a:endParaRPr lang="es-ES_tradnl" dirty="0" smtClean="0"/>
          </a:p>
          <a:p>
            <a:pPr algn="just"/>
            <a:endParaRPr lang="es-ES_tradnl" dirty="0" smtClean="0"/>
          </a:p>
          <a:p>
            <a:pPr algn="just"/>
            <a:endParaRPr lang="es-ES_tradnl" dirty="0" smtClean="0"/>
          </a:p>
          <a:p>
            <a:pPr algn="just"/>
            <a:r>
              <a:rPr lang="es-ES" dirty="0" smtClean="0"/>
              <a:t>Para dichos fines</a:t>
            </a:r>
            <a:r>
              <a:rPr lang="es-ES" dirty="0" smtClean="0">
                <a:solidFill>
                  <a:srgbClr val="0000FF"/>
                </a:solidFill>
              </a:rPr>
              <a:t>, y sobre </a:t>
            </a:r>
            <a:r>
              <a:rPr lang="es-ES" dirty="0">
                <a:solidFill>
                  <a:srgbClr val="0000FF"/>
                </a:solidFill>
              </a:rPr>
              <a:t>la base que inspeccionar cada envío es una tarea </a:t>
            </a:r>
            <a:r>
              <a:rPr lang="es-ES" dirty="0" smtClean="0">
                <a:solidFill>
                  <a:srgbClr val="0000FF"/>
                </a:solidFill>
              </a:rPr>
              <a:t>inaceptable, innecesaria</a:t>
            </a:r>
            <a:r>
              <a:rPr lang="es-ES" dirty="0" smtClean="0"/>
              <a:t> </a:t>
            </a:r>
            <a:r>
              <a:rPr lang="es-ES" dirty="0">
                <a:solidFill>
                  <a:srgbClr val="FF0000"/>
                </a:solidFill>
              </a:rPr>
              <a:t>y que hacerlo conduciría de hecho al estancamiento del comercio global</a:t>
            </a:r>
            <a:r>
              <a:rPr lang="es-ES" dirty="0"/>
              <a:t>, se recurre a  herramientas como los sistemas informatizados de análisis de </a:t>
            </a:r>
            <a:r>
              <a:rPr lang="es-ES" dirty="0" smtClean="0"/>
              <a:t>riesgos, la gestión de riesgos, etc.</a:t>
            </a:r>
          </a:p>
          <a:p>
            <a:pPr algn="just"/>
            <a:endParaRPr lang="es-CO" dirty="0"/>
          </a:p>
          <a:p>
            <a:pPr algn="just"/>
            <a:endParaRPr lang="es-CO"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5" name="4 Marcador de número de diapositiva"/>
          <p:cNvSpPr>
            <a:spLocks noGrp="1"/>
          </p:cNvSpPr>
          <p:nvPr>
            <p:ph type="sldNum" sz="quarter" idx="12"/>
          </p:nvPr>
        </p:nvSpPr>
        <p:spPr/>
        <p:txBody>
          <a:bodyPr/>
          <a:lstStyle/>
          <a:p>
            <a:fld id="{D77B4EF1-ED7D-46E4-AB7C-CFC46FC45583}" type="slidenum">
              <a:rPr lang="es-CO" smtClean="0"/>
              <a:pPr/>
              <a:t>20</a:t>
            </a:fld>
            <a:endParaRPr lang="es-CO"/>
          </a:p>
        </p:txBody>
      </p:sp>
      <p:sp>
        <p:nvSpPr>
          <p:cNvPr id="6"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8"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67544" y="2636912"/>
            <a:ext cx="8064896" cy="3416320"/>
          </a:xfrm>
          <a:prstGeom prst="rect">
            <a:avLst/>
          </a:prstGeom>
          <a:noFill/>
        </p:spPr>
        <p:txBody>
          <a:bodyPr wrap="square" rtlCol="0">
            <a:spAutoFit/>
          </a:bodyPr>
          <a:lstStyle/>
          <a:p>
            <a:pPr algn="just"/>
            <a:r>
              <a:rPr lang="es-ES" dirty="0" smtClean="0"/>
              <a:t>La OMA </a:t>
            </a:r>
            <a:r>
              <a:rPr lang="es-ES" dirty="0"/>
              <a:t>establece un marco </a:t>
            </a:r>
            <a:r>
              <a:rPr lang="es-ES" dirty="0" smtClean="0"/>
              <a:t>normativo </a:t>
            </a:r>
            <a:r>
              <a:rPr lang="es-ES" dirty="0"/>
              <a:t>internacional </a:t>
            </a:r>
            <a:r>
              <a:rPr lang="es-ES" dirty="0" smtClean="0"/>
              <a:t>aduanero </a:t>
            </a:r>
            <a:r>
              <a:rPr lang="es-ES" dirty="0"/>
              <a:t>para la </a:t>
            </a:r>
            <a:r>
              <a:rPr lang="es-ES" dirty="0" smtClean="0"/>
              <a:t>seguridad denominado </a:t>
            </a:r>
            <a:r>
              <a:rPr lang="es-ES" dirty="0"/>
              <a:t>“Marco </a:t>
            </a:r>
            <a:r>
              <a:rPr lang="es-ES" dirty="0" err="1"/>
              <a:t>Safe</a:t>
            </a:r>
            <a:r>
              <a:rPr lang="es-ES" dirty="0"/>
              <a:t>” </a:t>
            </a:r>
            <a:r>
              <a:rPr lang="es-ES" dirty="0" smtClean="0"/>
              <a:t>(Marco Normativo para asegurar y facilitar el Comercio Mundial) </a:t>
            </a:r>
          </a:p>
          <a:p>
            <a:pPr algn="just"/>
            <a:r>
              <a:rPr lang="es-ES" dirty="0" smtClean="0"/>
              <a:t>que </a:t>
            </a:r>
            <a:r>
              <a:rPr lang="es-ES" dirty="0"/>
              <a:t>no pretende ni duplicar los requisitos gubernamentales de cada </a:t>
            </a:r>
            <a:r>
              <a:rPr lang="es-ES" dirty="0" smtClean="0"/>
              <a:t>país </a:t>
            </a:r>
            <a:r>
              <a:rPr lang="es-ES" dirty="0"/>
              <a:t>ni contravenirlos, </a:t>
            </a:r>
            <a:endParaRPr lang="es-ES" dirty="0" smtClean="0"/>
          </a:p>
          <a:p>
            <a:pPr algn="just"/>
            <a:r>
              <a:rPr lang="es-ES" dirty="0" smtClean="0">
                <a:solidFill>
                  <a:srgbClr val="0000FF"/>
                </a:solidFill>
              </a:rPr>
              <a:t>pero </a:t>
            </a:r>
            <a:r>
              <a:rPr lang="es-ES" dirty="0">
                <a:solidFill>
                  <a:srgbClr val="0000FF"/>
                </a:solidFill>
              </a:rPr>
              <a:t>que pretende garantizar una mayor seguridad en contra del terrorismo,  a partir de la contribución y cooperación internacional entre las </a:t>
            </a:r>
            <a:r>
              <a:rPr lang="es-ES" dirty="0" smtClean="0">
                <a:solidFill>
                  <a:srgbClr val="0000FF"/>
                </a:solidFill>
              </a:rPr>
              <a:t>aduanas </a:t>
            </a:r>
            <a:r>
              <a:rPr lang="es-ES" dirty="0">
                <a:solidFill>
                  <a:srgbClr val="0000FF"/>
                </a:solidFill>
              </a:rPr>
              <a:t>y entre éstas y los </a:t>
            </a:r>
            <a:r>
              <a:rPr lang="es-ES" dirty="0" smtClean="0">
                <a:solidFill>
                  <a:srgbClr val="0000FF"/>
                </a:solidFill>
              </a:rPr>
              <a:t>comerciantes</a:t>
            </a:r>
            <a:r>
              <a:rPr lang="es-CO" dirty="0" smtClean="0"/>
              <a:t>.</a:t>
            </a:r>
          </a:p>
          <a:p>
            <a:pPr algn="just"/>
            <a:endParaRPr lang="es-CO" dirty="0" smtClean="0"/>
          </a:p>
          <a:p>
            <a:pPr algn="just"/>
            <a:r>
              <a:rPr lang="es-ES" dirty="0" smtClean="0"/>
              <a:t>La </a:t>
            </a:r>
            <a:r>
              <a:rPr lang="es-ES" dirty="0"/>
              <a:t>adopción de este documento internacional dio inicio a un régimen comercial más seguro y a un nuevo enfoque de trabajo y asociación entre </a:t>
            </a:r>
            <a:r>
              <a:rPr lang="es-ES" dirty="0" smtClean="0"/>
              <a:t>aduanas </a:t>
            </a:r>
            <a:r>
              <a:rPr lang="es-ES" dirty="0"/>
              <a:t>y </a:t>
            </a:r>
            <a:r>
              <a:rPr lang="es-ES" dirty="0" smtClean="0"/>
              <a:t>empresas.</a:t>
            </a:r>
            <a:endParaRPr lang="es-CO" dirty="0"/>
          </a:p>
        </p:txBody>
      </p:sp>
      <p:sp>
        <p:nvSpPr>
          <p:cNvPr id="6" name="3 Título"/>
          <p:cNvSpPr>
            <a:spLocks noGrp="1"/>
          </p:cNvSpPr>
          <p:nvPr>
            <p:ph type="title"/>
          </p:nvPr>
        </p:nvSpPr>
        <p:spPr>
          <a:xfrm>
            <a:off x="467544" y="1052736"/>
            <a:ext cx="8229600" cy="1069848"/>
          </a:xfrm>
        </p:spPr>
        <p:txBody>
          <a:bodyPr>
            <a:normAutofit fontScale="90000"/>
          </a:bodyPr>
          <a:lstStyle/>
          <a:p>
            <a:pPr algn="ctr"/>
            <a:r>
              <a:rPr lang="es-CO" dirty="0" smtClean="0"/>
              <a:t>1. Seguridad contra el terrorismo y el crimen organizado- Marco SAFE</a:t>
            </a:r>
            <a:endParaRPr lang="es-CO"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7" name="6 Marcador de número de diapositiva"/>
          <p:cNvSpPr>
            <a:spLocks noGrp="1"/>
          </p:cNvSpPr>
          <p:nvPr>
            <p:ph type="sldNum" sz="quarter" idx="12"/>
          </p:nvPr>
        </p:nvSpPr>
        <p:spPr/>
        <p:txBody>
          <a:bodyPr/>
          <a:lstStyle/>
          <a:p>
            <a:fld id="{D77B4EF1-ED7D-46E4-AB7C-CFC46FC45583}" type="slidenum">
              <a:rPr lang="es-CO" smtClean="0"/>
              <a:pPr/>
              <a:t>21</a:t>
            </a:fld>
            <a:endParaRPr lang="es-CO"/>
          </a:p>
        </p:txBody>
      </p:sp>
      <p:sp>
        <p:nvSpPr>
          <p:cNvPr id="8"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10"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nvGraphicFramePr>
        <p:xfrm>
          <a:off x="323528" y="548680"/>
          <a:ext cx="8640960"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22</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67544" y="1268761"/>
            <a:ext cx="8064896" cy="4801315"/>
          </a:xfrm>
          <a:prstGeom prst="rect">
            <a:avLst/>
          </a:prstGeom>
        </p:spPr>
        <p:txBody>
          <a:bodyPr wrap="square">
            <a:spAutoFit/>
          </a:bodyPr>
          <a:lstStyle/>
          <a:p>
            <a:pPr algn="just"/>
            <a:r>
              <a:rPr lang="es-ES" dirty="0" smtClean="0"/>
              <a:t>El </a:t>
            </a:r>
            <a:r>
              <a:rPr lang="es-ES" dirty="0"/>
              <a:t>libre comercio y la agilidad que el mismo requiere con la consiguiente y necesaria facilitación, </a:t>
            </a:r>
            <a:endParaRPr lang="es-ES" dirty="0" smtClean="0"/>
          </a:p>
          <a:p>
            <a:pPr algn="just"/>
            <a:r>
              <a:rPr lang="es-ES" dirty="0" smtClean="0"/>
              <a:t>no </a:t>
            </a:r>
            <a:r>
              <a:rPr lang="es-ES" dirty="0"/>
              <a:t>debe ser obstáculo para que los diferentes países puedan proteger sus fronteras y el territorio de sus Estados </a:t>
            </a:r>
            <a:endParaRPr lang="es-ES" dirty="0" smtClean="0"/>
          </a:p>
          <a:p>
            <a:pPr algn="just"/>
            <a:r>
              <a:rPr lang="es-ES" dirty="0"/>
              <a:t>	</a:t>
            </a:r>
            <a:r>
              <a:rPr lang="es-ES" dirty="0" smtClean="0"/>
              <a:t>- de </a:t>
            </a:r>
            <a:r>
              <a:rPr lang="es-ES" dirty="0"/>
              <a:t>la salida o egreso de mercancías o bienes que no deben salir y, </a:t>
            </a:r>
            <a:r>
              <a:rPr lang="es-ES" dirty="0" smtClean="0"/>
              <a:t>	- para </a:t>
            </a:r>
            <a:r>
              <a:rPr lang="es-ES" dirty="0"/>
              <a:t>impedir el ingreso de productos o sustancias que podrían ser nocivas o atentar contra la seguridad misma de los Estados, la vida de sus habitantes, la salud pública, la salud animal, la fitosanidad, la moralidad pública, etc</a:t>
            </a:r>
            <a:r>
              <a:rPr lang="es-ES" dirty="0" smtClean="0"/>
              <a:t>.</a:t>
            </a:r>
          </a:p>
          <a:p>
            <a:pPr algn="just"/>
            <a:endParaRPr lang="es-ES" dirty="0"/>
          </a:p>
          <a:p>
            <a:pPr algn="just"/>
            <a:r>
              <a:rPr lang="es-ES" dirty="0"/>
              <a:t>Para compaginar el </a:t>
            </a:r>
            <a:r>
              <a:rPr lang="es-ES" dirty="0">
                <a:solidFill>
                  <a:srgbClr val="0000FF"/>
                </a:solidFill>
              </a:rPr>
              <a:t>libre comercio </a:t>
            </a:r>
            <a:r>
              <a:rPr lang="es-ES" dirty="0"/>
              <a:t>con la </a:t>
            </a:r>
            <a:r>
              <a:rPr lang="es-ES" dirty="0">
                <a:solidFill>
                  <a:srgbClr val="FF0000"/>
                </a:solidFill>
              </a:rPr>
              <a:t>seguridad</a:t>
            </a:r>
            <a:r>
              <a:rPr lang="es-ES" dirty="0"/>
              <a:t> sobre el mismo, </a:t>
            </a:r>
            <a:endParaRPr lang="es-ES" dirty="0" smtClean="0"/>
          </a:p>
          <a:p>
            <a:pPr algn="just"/>
            <a:r>
              <a:rPr lang="es-ES" dirty="0" smtClean="0"/>
              <a:t>las </a:t>
            </a:r>
            <a:r>
              <a:rPr lang="es-ES" dirty="0"/>
              <a:t>codificaciones aduaneras deben contemplar mecanismos, políticas e instrumentos de aquellos que permitan concentrar la labor de las </a:t>
            </a:r>
            <a:r>
              <a:rPr lang="es-ES" dirty="0" smtClean="0"/>
              <a:t>aduanas </a:t>
            </a:r>
            <a:r>
              <a:rPr lang="es-ES" dirty="0"/>
              <a:t>en </a:t>
            </a:r>
            <a:r>
              <a:rPr lang="es-ES" dirty="0" smtClean="0"/>
              <a:t>ámbitos </a:t>
            </a:r>
            <a:r>
              <a:rPr lang="es-ES" dirty="0"/>
              <a:t>donde el riesgo de inseguridad sea mayor. </a:t>
            </a:r>
            <a:endParaRPr lang="es-ES" dirty="0" smtClean="0"/>
          </a:p>
          <a:p>
            <a:pPr algn="just"/>
            <a:endParaRPr lang="es-CO" dirty="0"/>
          </a:p>
          <a:p>
            <a:pPr algn="just"/>
            <a:r>
              <a:rPr lang="es-ES" dirty="0"/>
              <a:t>En suma, la seguridad del comercio se ha convertido en un principio de la actuación de las </a:t>
            </a:r>
            <a:r>
              <a:rPr lang="es-ES" dirty="0" smtClean="0"/>
              <a:t>aduanas modernas.</a:t>
            </a:r>
            <a:endParaRPr lang="es-CO"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23</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95536" y="1196752"/>
            <a:ext cx="8208912" cy="5078313"/>
          </a:xfrm>
          <a:prstGeom prst="rect">
            <a:avLst/>
          </a:prstGeom>
        </p:spPr>
        <p:txBody>
          <a:bodyPr wrap="square">
            <a:spAutoFit/>
          </a:bodyPr>
          <a:lstStyle/>
          <a:p>
            <a:pPr algn="just"/>
            <a:r>
              <a:rPr lang="es-ES" dirty="0" smtClean="0"/>
              <a:t>Es conocido también que las administraciones aduaneras </a:t>
            </a:r>
            <a:r>
              <a:rPr lang="es-ES" dirty="0"/>
              <a:t>son diferentes y que no todas pueden asimilar el Marco SAFE de la misma manera, </a:t>
            </a:r>
            <a:r>
              <a:rPr lang="es-ES" dirty="0" smtClean="0"/>
              <a:t>de manera que debe avanzarse </a:t>
            </a:r>
            <a:r>
              <a:rPr lang="es-ES" dirty="0"/>
              <a:t>con flexibilidad a diferentes velocidades y por etapas</a:t>
            </a:r>
            <a:r>
              <a:rPr lang="es-ES" dirty="0" smtClean="0"/>
              <a:t>.</a:t>
            </a:r>
          </a:p>
          <a:p>
            <a:pPr algn="just"/>
            <a:endParaRPr lang="es-ES" dirty="0" smtClean="0"/>
          </a:p>
          <a:p>
            <a:pPr algn="just"/>
            <a:r>
              <a:rPr lang="es-ES" dirty="0" smtClean="0"/>
              <a:t> </a:t>
            </a:r>
            <a:r>
              <a:rPr lang="es-ES" dirty="0"/>
              <a:t>También</a:t>
            </a:r>
            <a:r>
              <a:rPr lang="es-ES" dirty="0" smtClean="0"/>
              <a:t>, debe considerarse el hecho de que no </a:t>
            </a:r>
            <a:r>
              <a:rPr lang="es-ES" dirty="0"/>
              <a:t>todas las </a:t>
            </a:r>
            <a:r>
              <a:rPr lang="es-ES" dirty="0" smtClean="0"/>
              <a:t>administraciones </a:t>
            </a:r>
            <a:r>
              <a:rPr lang="es-ES" dirty="0"/>
              <a:t>respetan de la misma manera los derechos  y garantías de los operadores de comercio </a:t>
            </a:r>
            <a:r>
              <a:rPr lang="es-ES" dirty="0" smtClean="0"/>
              <a:t>exterior.</a:t>
            </a:r>
          </a:p>
          <a:p>
            <a:pPr algn="just"/>
            <a:endParaRPr lang="es-ES" dirty="0"/>
          </a:p>
          <a:p>
            <a:pPr algn="just"/>
            <a:r>
              <a:rPr lang="es-ES" dirty="0"/>
              <a:t>Para lograr </a:t>
            </a:r>
            <a:r>
              <a:rPr lang="es-ES" dirty="0" smtClean="0"/>
              <a:t>los objetivos </a:t>
            </a:r>
            <a:r>
              <a:rPr lang="es-ES" dirty="0"/>
              <a:t>de </a:t>
            </a:r>
            <a:r>
              <a:rPr lang="es-ES" dirty="0" smtClean="0"/>
              <a:t>comercio </a:t>
            </a:r>
            <a:r>
              <a:rPr lang="es-ES" dirty="0"/>
              <a:t>seguro y facilitación del comercio, se insta  a las </a:t>
            </a:r>
            <a:r>
              <a:rPr lang="es-ES" dirty="0" smtClean="0"/>
              <a:t>aduanas </a:t>
            </a:r>
            <a:r>
              <a:rPr lang="es-ES" dirty="0"/>
              <a:t>para que establezcan acuerdos de cooperación con otros organismos del gobierno y con otras </a:t>
            </a:r>
            <a:r>
              <a:rPr lang="es-ES" dirty="0" smtClean="0"/>
              <a:t>aduanas y con los empresarios.</a:t>
            </a:r>
          </a:p>
          <a:p>
            <a:pPr algn="just"/>
            <a:endParaRPr lang="es-ES" dirty="0" smtClean="0"/>
          </a:p>
          <a:p>
            <a:pPr algn="just"/>
            <a:endParaRPr lang="es-ES" dirty="0"/>
          </a:p>
          <a:p>
            <a:pPr algn="ctr"/>
            <a:r>
              <a:rPr lang="es-ES" b="1" dirty="0" smtClean="0"/>
              <a:t>Pilares de colaboración:</a:t>
            </a:r>
          </a:p>
          <a:p>
            <a:pPr algn="just"/>
            <a:endParaRPr lang="es-ES" dirty="0"/>
          </a:p>
          <a:p>
            <a:pPr algn="just">
              <a:buFont typeface="Wingdings" pitchFamily="2" charset="2"/>
              <a:buChar char="ü"/>
            </a:pPr>
            <a:r>
              <a:rPr lang="es-ES" dirty="0" smtClean="0">
                <a:solidFill>
                  <a:srgbClr val="000090"/>
                </a:solidFill>
                <a:hlinkClick r:id="" action="ppaction://hlinkshowjump?jump=nextslide"/>
              </a:rPr>
              <a:t>Aduana- Aduana</a:t>
            </a:r>
            <a:r>
              <a:rPr lang="es-ES" dirty="0" smtClean="0">
                <a:solidFill>
                  <a:srgbClr val="000090"/>
                </a:solidFill>
              </a:rPr>
              <a:t> (Aduana </a:t>
            </a:r>
            <a:r>
              <a:rPr lang="es-ES" dirty="0">
                <a:solidFill>
                  <a:srgbClr val="000090"/>
                </a:solidFill>
              </a:rPr>
              <a:t>y otros entes </a:t>
            </a:r>
            <a:r>
              <a:rPr lang="es-ES" dirty="0" smtClean="0">
                <a:solidFill>
                  <a:srgbClr val="000090"/>
                </a:solidFill>
              </a:rPr>
              <a:t>gubernativos)</a:t>
            </a:r>
            <a:endParaRPr lang="es-CO" dirty="0">
              <a:solidFill>
                <a:srgbClr val="000090"/>
              </a:solidFill>
            </a:endParaRPr>
          </a:p>
          <a:p>
            <a:pPr algn="just">
              <a:buFont typeface="Wingdings" pitchFamily="2" charset="2"/>
              <a:buChar char="ü"/>
            </a:pPr>
            <a:endParaRPr lang="es-ES" dirty="0" smtClean="0">
              <a:solidFill>
                <a:srgbClr val="000090"/>
              </a:solidFill>
            </a:endParaRPr>
          </a:p>
          <a:p>
            <a:pPr algn="just">
              <a:buFont typeface="Wingdings" pitchFamily="2" charset="2"/>
              <a:buChar char="ü"/>
            </a:pPr>
            <a:r>
              <a:rPr lang="es-ES" dirty="0" smtClean="0">
                <a:solidFill>
                  <a:srgbClr val="000090"/>
                </a:solidFill>
                <a:hlinkClick r:id="rId2" action="ppaction://hlinksldjump"/>
              </a:rPr>
              <a:t>Aduana- Empresa</a:t>
            </a:r>
            <a:endParaRPr lang="es-ES" dirty="0" smtClean="0">
              <a:solidFill>
                <a:srgbClr val="000090"/>
              </a:solidFill>
            </a:endParaRPr>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24</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0728"/>
            <a:ext cx="8229600" cy="1069848"/>
          </a:xfrm>
        </p:spPr>
        <p:txBody>
          <a:bodyPr/>
          <a:lstStyle/>
          <a:p>
            <a:pPr algn="ctr"/>
            <a:r>
              <a:rPr lang="es-CO" dirty="0" smtClean="0"/>
              <a:t>Colaboración Aduana- Aduana</a:t>
            </a:r>
            <a:endParaRPr lang="es-CO" dirty="0"/>
          </a:p>
        </p:txBody>
      </p:sp>
      <p:sp>
        <p:nvSpPr>
          <p:cNvPr id="3" name="2 CuadroTexto"/>
          <p:cNvSpPr txBox="1"/>
          <p:nvPr/>
        </p:nvSpPr>
        <p:spPr>
          <a:xfrm>
            <a:off x="611560" y="1988840"/>
            <a:ext cx="4176464" cy="4278094"/>
          </a:xfrm>
          <a:prstGeom prst="rect">
            <a:avLst/>
          </a:prstGeom>
          <a:noFill/>
        </p:spPr>
        <p:txBody>
          <a:bodyPr wrap="square" rtlCol="0">
            <a:spAutoFit/>
          </a:bodyPr>
          <a:lstStyle/>
          <a:p>
            <a:pPr algn="just"/>
            <a:r>
              <a:rPr lang="es-ES" sz="1600" dirty="0"/>
              <a:t>S</a:t>
            </a:r>
            <a:r>
              <a:rPr lang="es-ES" sz="1600" dirty="0" smtClean="0"/>
              <a:t>e </a:t>
            </a:r>
            <a:r>
              <a:rPr lang="es-ES" sz="1600" dirty="0"/>
              <a:t>insta </a:t>
            </a:r>
            <a:r>
              <a:rPr lang="es-ES" sz="1600" dirty="0" smtClean="0"/>
              <a:t>a </a:t>
            </a:r>
            <a:r>
              <a:rPr lang="es-ES" sz="1600" dirty="0"/>
              <a:t>las </a:t>
            </a:r>
            <a:r>
              <a:rPr lang="es-ES" sz="1600" b="1" dirty="0">
                <a:solidFill>
                  <a:srgbClr val="0000FF"/>
                </a:solidFill>
              </a:rPr>
              <a:t>aduanas</a:t>
            </a:r>
            <a:r>
              <a:rPr lang="es-ES" sz="1600" dirty="0"/>
              <a:t> para que establezcan acuerdos de cooperación con otros organismos del gobierno y </a:t>
            </a:r>
            <a:r>
              <a:rPr lang="es-ES" sz="1600" b="1" dirty="0">
                <a:solidFill>
                  <a:srgbClr val="0000FF"/>
                </a:solidFill>
              </a:rPr>
              <a:t>con otras aduanas</a:t>
            </a:r>
            <a:r>
              <a:rPr lang="es-ES_tradnl" sz="1600" b="1" dirty="0">
                <a:solidFill>
                  <a:srgbClr val="0000FF"/>
                </a:solidFill>
              </a:rPr>
              <a:t> </a:t>
            </a:r>
            <a:endParaRPr lang="es-ES_tradnl" sz="1600" b="1" dirty="0" smtClean="0">
              <a:solidFill>
                <a:srgbClr val="0000FF"/>
              </a:solidFill>
            </a:endParaRPr>
          </a:p>
          <a:p>
            <a:pPr algn="just"/>
            <a:r>
              <a:rPr lang="es-ES" sz="1600" dirty="0" smtClean="0"/>
              <a:t>Busca la protección </a:t>
            </a:r>
            <a:r>
              <a:rPr lang="es-ES" sz="1600" dirty="0"/>
              <a:t>de la cadena logística internacional </a:t>
            </a:r>
            <a:r>
              <a:rPr lang="es-ES" sz="1600" dirty="0" smtClean="0"/>
              <a:t>de los </a:t>
            </a:r>
            <a:r>
              <a:rPr lang="es-ES" sz="1600" dirty="0"/>
              <a:t>efectos del terrorismo y otras formas de delincuencia organizada transnacional. </a:t>
            </a:r>
            <a:endParaRPr lang="es-ES" sz="1600" dirty="0" smtClean="0"/>
          </a:p>
          <a:p>
            <a:pPr algn="just"/>
            <a:endParaRPr lang="es-ES" sz="1600" dirty="0"/>
          </a:p>
          <a:p>
            <a:pPr algn="just"/>
            <a:r>
              <a:rPr lang="es-ES" sz="1600" dirty="0"/>
              <a:t>C</a:t>
            </a:r>
            <a:r>
              <a:rPr lang="es-ES" sz="1600" dirty="0" smtClean="0"/>
              <a:t>on </a:t>
            </a:r>
            <a:r>
              <a:rPr lang="es-ES" sz="1600" dirty="0"/>
              <a:t>el uso de la información y herramientas de selección informatizadas, </a:t>
            </a:r>
            <a:r>
              <a:rPr lang="es-ES" sz="1600" dirty="0">
                <a:solidFill>
                  <a:srgbClr val="0000FF"/>
                </a:solidFill>
              </a:rPr>
              <a:t>intercambio electrónico de información </a:t>
            </a:r>
            <a:r>
              <a:rPr lang="es-ES" sz="1600" dirty="0">
                <a:solidFill>
                  <a:srgbClr val="FF0000"/>
                </a:solidFill>
              </a:rPr>
              <a:t>a través de sistemas interoperables</a:t>
            </a:r>
            <a:r>
              <a:rPr lang="es-ES" sz="1600" dirty="0"/>
              <a:t>, uso de tecnología y especialmente tecnología de inspección no intrusiva como máquinas de rayos X, rayos gamma de gran potencia, dispositivos para detectar radiación,  </a:t>
            </a:r>
            <a:r>
              <a:rPr lang="es-ES" sz="1600" dirty="0" smtClean="0"/>
              <a:t>etc. </a:t>
            </a:r>
            <a:endParaRPr lang="es-CO" sz="1600" dirty="0"/>
          </a:p>
        </p:txBody>
      </p:sp>
      <p:sp>
        <p:nvSpPr>
          <p:cNvPr id="6" name="5 CuadroTexto"/>
          <p:cNvSpPr txBox="1"/>
          <p:nvPr/>
        </p:nvSpPr>
        <p:spPr>
          <a:xfrm>
            <a:off x="5220072" y="5013176"/>
            <a:ext cx="3240360" cy="338554"/>
          </a:xfrm>
          <a:prstGeom prst="rect">
            <a:avLst/>
          </a:prstGeom>
          <a:noFill/>
        </p:spPr>
        <p:txBody>
          <a:bodyPr wrap="square" rtlCol="0">
            <a:spAutoFit/>
          </a:bodyPr>
          <a:lstStyle/>
          <a:p>
            <a:r>
              <a:rPr lang="es-CO" sz="800" dirty="0" smtClean="0"/>
              <a:t>Tomada de: </a:t>
            </a:r>
            <a:r>
              <a:rPr lang="es-CO" sz="800" dirty="0" smtClean="0">
                <a:hlinkClick r:id="rId2"/>
              </a:rPr>
              <a:t>http://viajarfull.com/cosas-que-no-debes-llevar-en-tu-viaje-a-australia/</a:t>
            </a:r>
            <a:endParaRPr lang="es-CO" sz="800" dirty="0"/>
          </a:p>
        </p:txBody>
      </p:sp>
      <p:sp>
        <p:nvSpPr>
          <p:cNvPr id="5" name="Marcador de pie de página 4"/>
          <p:cNvSpPr>
            <a:spLocks noGrp="1"/>
          </p:cNvSpPr>
          <p:nvPr>
            <p:ph type="ftr" sz="quarter" idx="11"/>
          </p:nvPr>
        </p:nvSpPr>
        <p:spPr/>
        <p:txBody>
          <a:bodyPr/>
          <a:lstStyle/>
          <a:p>
            <a:r>
              <a:rPr lang="es-CO" smtClean="0"/>
              <a:t>Germán Pardo Carrero Ph D. 2013</a:t>
            </a:r>
            <a:endParaRPr lang="es-CO"/>
          </a:p>
        </p:txBody>
      </p:sp>
      <p:sp>
        <p:nvSpPr>
          <p:cNvPr id="7" name="6 Marcador de número de diapositiva"/>
          <p:cNvSpPr>
            <a:spLocks noGrp="1"/>
          </p:cNvSpPr>
          <p:nvPr>
            <p:ph type="sldNum" sz="quarter" idx="12"/>
          </p:nvPr>
        </p:nvSpPr>
        <p:spPr/>
        <p:txBody>
          <a:bodyPr/>
          <a:lstStyle/>
          <a:p>
            <a:fld id="{D77B4EF1-ED7D-46E4-AB7C-CFC46FC45583}" type="slidenum">
              <a:rPr lang="es-CO" smtClean="0"/>
              <a:pPr/>
              <a:t>25</a:t>
            </a:fld>
            <a:endParaRPr lang="es-CO"/>
          </a:p>
        </p:txBody>
      </p:sp>
      <p:pic>
        <p:nvPicPr>
          <p:cNvPr id="51202" name="Picture 2" descr="http://viajarfull.com/wp-content/uploads/2013/01/aduana-de-australia-aeropuerto.jpg"/>
          <p:cNvPicPr>
            <a:picLocks noChangeAspect="1" noChangeArrowheads="1"/>
          </p:cNvPicPr>
          <p:nvPr/>
        </p:nvPicPr>
        <p:blipFill>
          <a:blip r:embed="rId3" cstate="print"/>
          <a:srcRect/>
          <a:stretch>
            <a:fillRect/>
          </a:stretch>
        </p:blipFill>
        <p:spPr bwMode="auto">
          <a:xfrm>
            <a:off x="5292080" y="2636912"/>
            <a:ext cx="3227200" cy="2257450"/>
          </a:xfrm>
          <a:prstGeom prst="rect">
            <a:avLst/>
          </a:prstGeom>
          <a:noFill/>
        </p:spPr>
      </p:pic>
      <p:sp>
        <p:nvSpPr>
          <p:cNvPr id="8"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10"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Colaboración Aduana- Empresa</a:t>
            </a:r>
            <a:endParaRPr lang="es-CO" dirty="0"/>
          </a:p>
        </p:txBody>
      </p:sp>
      <p:sp>
        <p:nvSpPr>
          <p:cNvPr id="4" name="3 Rectángulo"/>
          <p:cNvSpPr/>
          <p:nvPr/>
        </p:nvSpPr>
        <p:spPr>
          <a:xfrm>
            <a:off x="467544" y="2564904"/>
            <a:ext cx="4824536" cy="3539430"/>
          </a:xfrm>
          <a:prstGeom prst="rect">
            <a:avLst/>
          </a:prstGeom>
        </p:spPr>
        <p:txBody>
          <a:bodyPr wrap="square">
            <a:spAutoFit/>
          </a:bodyPr>
          <a:lstStyle/>
          <a:p>
            <a:pPr algn="just"/>
            <a:r>
              <a:rPr lang="es-ES" sz="1600" dirty="0"/>
              <a:t>La idea es que los comerciantes ayuden a evaluar y colaboren con las amenazas de su propia cadena logística, </a:t>
            </a:r>
            <a:r>
              <a:rPr lang="es-ES" sz="1600" dirty="0">
                <a:solidFill>
                  <a:srgbClr val="0000FF"/>
                </a:solidFill>
              </a:rPr>
              <a:t>con lo que se beneficiará al empresario que mayor disposición  muestre en este </a:t>
            </a:r>
            <a:r>
              <a:rPr lang="es-ES" sz="1600" dirty="0" smtClean="0">
                <a:solidFill>
                  <a:srgbClr val="0000FF"/>
                </a:solidFill>
              </a:rPr>
              <a:t>sentido</a:t>
            </a:r>
            <a:r>
              <a:rPr lang="es-ES" sz="1600" dirty="0" smtClean="0"/>
              <a:t>.</a:t>
            </a:r>
          </a:p>
          <a:p>
            <a:pPr algn="just"/>
            <a:endParaRPr lang="es-ES" sz="1600" dirty="0" smtClean="0"/>
          </a:p>
          <a:p>
            <a:pPr algn="just"/>
            <a:r>
              <a:rPr lang="es-ES" sz="1600" dirty="0" smtClean="0"/>
              <a:t>Se parte </a:t>
            </a:r>
            <a:r>
              <a:rPr lang="es-ES" sz="1600" dirty="0"/>
              <a:t>de la necesidad de </a:t>
            </a:r>
            <a:r>
              <a:rPr lang="es-ES" sz="1600" dirty="0">
                <a:solidFill>
                  <a:srgbClr val="FF0000"/>
                </a:solidFill>
              </a:rPr>
              <a:t>involucrar al comerciante importador y/o exportador </a:t>
            </a:r>
            <a:r>
              <a:rPr lang="es-ES" sz="1600" dirty="0">
                <a:solidFill>
                  <a:srgbClr val="0000FF"/>
                </a:solidFill>
              </a:rPr>
              <a:t>en el control de su labor</a:t>
            </a:r>
            <a:r>
              <a:rPr lang="es-ES" sz="1600" dirty="0"/>
              <a:t>, </a:t>
            </a:r>
            <a:endParaRPr lang="es-ES" sz="1600" dirty="0" smtClean="0"/>
          </a:p>
          <a:p>
            <a:pPr algn="just"/>
            <a:r>
              <a:rPr lang="es-ES" sz="1600" dirty="0" smtClean="0"/>
              <a:t>lo </a:t>
            </a:r>
            <a:r>
              <a:rPr lang="es-ES" sz="1600" dirty="0"/>
              <a:t>que supone un grado de confianza mayor que el empresario deberá ayudar a conformar y a mantener. </a:t>
            </a:r>
            <a:endParaRPr lang="es-ES" sz="1600" dirty="0" smtClean="0"/>
          </a:p>
          <a:p>
            <a:pPr algn="just"/>
            <a:endParaRPr lang="es-ES" sz="1600" dirty="0" smtClean="0"/>
          </a:p>
          <a:p>
            <a:pPr algn="just"/>
            <a:r>
              <a:rPr lang="es-ES" sz="1600" dirty="0" smtClean="0"/>
              <a:t>Esto </a:t>
            </a:r>
            <a:r>
              <a:rPr lang="es-ES" sz="1600" dirty="0"/>
              <a:t>sin que </a:t>
            </a:r>
            <a:r>
              <a:rPr lang="es-ES" sz="1600" b="1" dirty="0">
                <a:solidFill>
                  <a:srgbClr val="008000"/>
                </a:solidFill>
              </a:rPr>
              <a:t>en ningún momento la </a:t>
            </a:r>
            <a:r>
              <a:rPr lang="es-ES" sz="1600" b="1" dirty="0" smtClean="0">
                <a:solidFill>
                  <a:srgbClr val="008000"/>
                </a:solidFill>
              </a:rPr>
              <a:t>aduana </a:t>
            </a:r>
            <a:r>
              <a:rPr lang="es-ES" sz="1600" b="1" dirty="0">
                <a:solidFill>
                  <a:srgbClr val="008000"/>
                </a:solidFill>
              </a:rPr>
              <a:t>pierda su facultad o función de fiscalizar</a:t>
            </a:r>
            <a:endParaRPr lang="es-CO" sz="1600" b="1" dirty="0">
              <a:solidFill>
                <a:srgbClr val="008000"/>
              </a:solidFill>
            </a:endParaRPr>
          </a:p>
        </p:txBody>
      </p:sp>
      <p:pic>
        <p:nvPicPr>
          <p:cNvPr id="20482" name="Picture 2" descr="http://talenttools.es/wp-content/uploads/2011/09/organizacion-2.0.jpg"/>
          <p:cNvPicPr>
            <a:picLocks noChangeAspect="1" noChangeArrowheads="1"/>
          </p:cNvPicPr>
          <p:nvPr/>
        </p:nvPicPr>
        <p:blipFill>
          <a:blip r:embed="rId2" cstate="print"/>
          <a:srcRect/>
          <a:stretch>
            <a:fillRect/>
          </a:stretch>
        </p:blipFill>
        <p:spPr bwMode="auto">
          <a:xfrm>
            <a:off x="5796136" y="2420888"/>
            <a:ext cx="2713484" cy="2713484"/>
          </a:xfrm>
          <a:prstGeom prst="rect">
            <a:avLst/>
          </a:prstGeom>
          <a:noFill/>
        </p:spPr>
      </p:pic>
      <p:sp>
        <p:nvSpPr>
          <p:cNvPr id="6" name="5 CuadroTexto"/>
          <p:cNvSpPr txBox="1"/>
          <p:nvPr/>
        </p:nvSpPr>
        <p:spPr>
          <a:xfrm>
            <a:off x="5580112" y="5085184"/>
            <a:ext cx="3024336" cy="461665"/>
          </a:xfrm>
          <a:prstGeom prst="rect">
            <a:avLst/>
          </a:prstGeom>
          <a:noFill/>
        </p:spPr>
        <p:txBody>
          <a:bodyPr wrap="square" rtlCol="0">
            <a:spAutoFit/>
          </a:bodyPr>
          <a:lstStyle/>
          <a:p>
            <a:r>
              <a:rPr lang="es-CO" sz="800" dirty="0" smtClean="0"/>
              <a:t>Tomada de:</a:t>
            </a:r>
          </a:p>
          <a:p>
            <a:r>
              <a:rPr lang="es-CO" sz="800" dirty="0" smtClean="0">
                <a:hlinkClick r:id="rId3"/>
              </a:rPr>
              <a:t>http://talenttools.es/noticias/empresa-2-0-mas-que-redes-sociales/</a:t>
            </a:r>
            <a:endParaRPr lang="es-CO" sz="800" dirty="0"/>
          </a:p>
        </p:txBody>
      </p:sp>
      <p:sp>
        <p:nvSpPr>
          <p:cNvPr id="5" name="Marcador de pie de página 4"/>
          <p:cNvSpPr>
            <a:spLocks noGrp="1"/>
          </p:cNvSpPr>
          <p:nvPr>
            <p:ph type="ftr" sz="quarter" idx="11"/>
          </p:nvPr>
        </p:nvSpPr>
        <p:spPr/>
        <p:txBody>
          <a:bodyPr/>
          <a:lstStyle/>
          <a:p>
            <a:r>
              <a:rPr lang="es-CO" smtClean="0"/>
              <a:t>Germán Pardo Carrero Ph D. 2013</a:t>
            </a:r>
            <a:endParaRPr lang="es-CO"/>
          </a:p>
        </p:txBody>
      </p:sp>
      <p:sp>
        <p:nvSpPr>
          <p:cNvPr id="7" name="6 Marcador de número de diapositiva"/>
          <p:cNvSpPr>
            <a:spLocks noGrp="1"/>
          </p:cNvSpPr>
          <p:nvPr>
            <p:ph type="sldNum" sz="quarter" idx="12"/>
          </p:nvPr>
        </p:nvSpPr>
        <p:spPr/>
        <p:txBody>
          <a:bodyPr/>
          <a:lstStyle/>
          <a:p>
            <a:fld id="{D77B4EF1-ED7D-46E4-AB7C-CFC46FC45583}" type="slidenum">
              <a:rPr lang="es-CO" smtClean="0"/>
              <a:pPr/>
              <a:t>26</a:t>
            </a:fld>
            <a:endParaRPr lang="es-CO"/>
          </a:p>
        </p:txBody>
      </p:sp>
      <p:sp>
        <p:nvSpPr>
          <p:cNvPr id="8"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10"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dirty="0" smtClean="0"/>
              <a:t>2. Protección de la propiedad intelectual</a:t>
            </a:r>
            <a:endParaRPr lang="es-CO" dirty="0"/>
          </a:p>
        </p:txBody>
      </p:sp>
      <p:sp>
        <p:nvSpPr>
          <p:cNvPr id="3" name="2 Rectángulo"/>
          <p:cNvSpPr/>
          <p:nvPr/>
        </p:nvSpPr>
        <p:spPr>
          <a:xfrm>
            <a:off x="395536" y="2852936"/>
            <a:ext cx="8208912" cy="2862322"/>
          </a:xfrm>
          <a:prstGeom prst="rect">
            <a:avLst/>
          </a:prstGeom>
        </p:spPr>
        <p:txBody>
          <a:bodyPr wrap="square">
            <a:spAutoFit/>
          </a:bodyPr>
          <a:lstStyle/>
          <a:p>
            <a:pPr algn="just">
              <a:defRPr/>
            </a:pPr>
            <a:r>
              <a:rPr lang="es-CO" dirty="0" smtClean="0">
                <a:solidFill>
                  <a:schemeClr val="dk1"/>
                </a:solidFill>
              </a:rPr>
              <a:t>Ampara intereses como el comercio legítimo, la economía y  los consumidores de los países, combatir la competencia desleal, evitar la defraudación con productos básicos como alimentos, medicamentos, licores, electrodomésticos y otros productos sensibles</a:t>
            </a:r>
            <a:r>
              <a:rPr lang="es-CO" b="1" dirty="0" smtClean="0">
                <a:solidFill>
                  <a:srgbClr val="000090"/>
                </a:solidFill>
              </a:rPr>
              <a:t>, evitar la defraudación tributaria </a:t>
            </a:r>
            <a:r>
              <a:rPr lang="es-CO" dirty="0" smtClean="0">
                <a:solidFill>
                  <a:schemeClr val="dk1"/>
                </a:solidFill>
              </a:rPr>
              <a:t>y hacerle el juego a las mafias organizadas y al lavado de dineros, entre otros objetivos.</a:t>
            </a:r>
          </a:p>
          <a:p>
            <a:pPr algn="just">
              <a:defRPr/>
            </a:pPr>
            <a:endParaRPr lang="es-CO" dirty="0" smtClean="0">
              <a:solidFill>
                <a:schemeClr val="dk1"/>
              </a:solidFill>
            </a:endParaRPr>
          </a:p>
          <a:p>
            <a:pPr algn="just">
              <a:defRPr/>
            </a:pPr>
            <a:endParaRPr lang="es-CO" dirty="0" smtClean="0">
              <a:solidFill>
                <a:schemeClr val="dk1"/>
              </a:solidFill>
            </a:endParaRPr>
          </a:p>
          <a:p>
            <a:pPr algn="just">
              <a:defRPr/>
            </a:pPr>
            <a:r>
              <a:rPr lang="es-CO" dirty="0" smtClean="0">
                <a:solidFill>
                  <a:schemeClr val="dk1"/>
                </a:solidFill>
              </a:rPr>
              <a:t>Hoy se cuenta con una regulación común de la OMC aplicable a todos los países miembros: el Acuerdo sobre Aspectos de los Derechos de Propiedad Intelectual Relacionados con el Comercio ―ADPIC―</a:t>
            </a:r>
          </a:p>
        </p:txBody>
      </p:sp>
      <p:sp>
        <p:nvSpPr>
          <p:cNvPr id="5" name="Marcador de pie de página 4"/>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27</a:t>
            </a:fld>
            <a:endParaRPr lang="es-CO"/>
          </a:p>
        </p:txBody>
      </p:sp>
      <p:sp>
        <p:nvSpPr>
          <p:cNvPr id="7"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9"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23528" y="1412776"/>
            <a:ext cx="8496944" cy="4893647"/>
          </a:xfrm>
          <a:prstGeom prst="rect">
            <a:avLst/>
          </a:prstGeom>
        </p:spPr>
        <p:txBody>
          <a:bodyPr wrap="square">
            <a:spAutoFit/>
          </a:bodyPr>
          <a:lstStyle/>
          <a:p>
            <a:pPr algn="just"/>
            <a:r>
              <a:rPr lang="es-ES_tradnl" dirty="0"/>
              <a:t>Dentro del Marco SAFE, se hace mención al </a:t>
            </a:r>
            <a:r>
              <a:rPr lang="es-ES" dirty="0"/>
              <a:t>Manual de la OMA sobre Indicadores de Riesgo para agentes aduaneros – Factores que indiquen la violación de los derechos de propiedad intelectual. </a:t>
            </a:r>
            <a:endParaRPr lang="es-ES" dirty="0" smtClean="0"/>
          </a:p>
          <a:p>
            <a:pPr algn="just"/>
            <a:endParaRPr lang="es-ES" dirty="0" smtClean="0"/>
          </a:p>
          <a:p>
            <a:pPr algn="just"/>
            <a:endParaRPr lang="es-ES" dirty="0" smtClean="0"/>
          </a:p>
          <a:p>
            <a:pPr algn="just"/>
            <a:r>
              <a:rPr lang="es-ES" dirty="0" smtClean="0"/>
              <a:t>Éste </a:t>
            </a:r>
            <a:r>
              <a:rPr lang="es-ES" dirty="0"/>
              <a:t>manual incluye una lista de factores que señalan el alto riesgo de piratería y falsificación. </a:t>
            </a:r>
            <a:endParaRPr lang="es-ES" dirty="0" smtClean="0"/>
          </a:p>
          <a:p>
            <a:pPr algn="just"/>
            <a:endParaRPr lang="es-ES" dirty="0" smtClean="0"/>
          </a:p>
          <a:p>
            <a:pPr algn="just"/>
            <a:endParaRPr lang="es-ES" dirty="0" smtClean="0"/>
          </a:p>
          <a:p>
            <a:pPr algn="just"/>
            <a:r>
              <a:rPr lang="es-ES" dirty="0" smtClean="0"/>
              <a:t>Estos </a:t>
            </a:r>
            <a:r>
              <a:rPr lang="es-ES" dirty="0"/>
              <a:t>17 indicadores de riesgo son considerados como un grupo estandarizado de criterios de selección y tienen que ser utilizados por los agentes aduaneros para determinar qué envíos presentan un alto riesgo de posible violación de los derechos de propiedad intelectual. </a:t>
            </a:r>
            <a:endParaRPr lang="es-ES" dirty="0" smtClean="0"/>
          </a:p>
          <a:p>
            <a:pPr algn="just"/>
            <a:endParaRPr lang="es-ES" dirty="0" smtClean="0"/>
          </a:p>
          <a:p>
            <a:pPr algn="just"/>
            <a:endParaRPr lang="es-ES" dirty="0" smtClean="0"/>
          </a:p>
          <a:p>
            <a:pPr algn="just"/>
            <a:r>
              <a:rPr lang="es-ES" sz="1400" dirty="0" smtClean="0"/>
              <a:t>(Ver</a:t>
            </a:r>
            <a:r>
              <a:rPr lang="es-ES" sz="1400" dirty="0"/>
              <a:t>: </a:t>
            </a:r>
            <a:r>
              <a:rPr lang="es-ES_tradnl" sz="1400" dirty="0"/>
              <a:t>ORGANIZACIÓN MUNDIAL DE ADUANAS.   </a:t>
            </a:r>
            <a:r>
              <a:rPr lang="es-ES" sz="1400" i="1" dirty="0"/>
              <a:t>MARCO NORMATIVO PARA ASEGURAR Y FACILITAR EL COMERCIO GLOBAL</a:t>
            </a:r>
            <a:r>
              <a:rPr lang="es-ES" sz="1400" dirty="0"/>
              <a:t>. 2005. Página 30. Disponible en: http://</a:t>
            </a:r>
            <a:r>
              <a:rPr lang="es-ES" sz="1400" dirty="0" smtClean="0"/>
              <a:t>www.afip.gob.ar/Aduana/documentos/MARCO_NORMATIVO_SAFE.pdf)</a:t>
            </a:r>
            <a:endParaRPr lang="es-ES_tradnl" sz="1400" dirty="0">
              <a:effectLst/>
            </a:endParaRPr>
          </a:p>
        </p:txBody>
      </p:sp>
      <p:sp>
        <p:nvSpPr>
          <p:cNvPr id="5" name="Marcador de pie de página 4"/>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28</a:t>
            </a:fld>
            <a:endParaRPr lang="es-CO"/>
          </a:p>
        </p:txBody>
      </p:sp>
      <p:sp>
        <p:nvSpPr>
          <p:cNvPr id="7"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9"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34703328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3. Protección del medio ambiente</a:t>
            </a:r>
            <a:endParaRPr lang="es-CO" dirty="0"/>
          </a:p>
        </p:txBody>
      </p:sp>
      <p:sp>
        <p:nvSpPr>
          <p:cNvPr id="3" name="2 Rectángulo"/>
          <p:cNvSpPr/>
          <p:nvPr/>
        </p:nvSpPr>
        <p:spPr>
          <a:xfrm>
            <a:off x="467544" y="2636912"/>
            <a:ext cx="8064896" cy="3170099"/>
          </a:xfrm>
          <a:prstGeom prst="rect">
            <a:avLst/>
          </a:prstGeom>
        </p:spPr>
        <p:txBody>
          <a:bodyPr wrap="square">
            <a:spAutoFit/>
          </a:bodyPr>
          <a:lstStyle/>
          <a:p>
            <a:pPr algn="just"/>
            <a:r>
              <a:rPr lang="es-CO" sz="2000" dirty="0" smtClean="0">
                <a:solidFill>
                  <a:schemeClr val="dk1"/>
                </a:solidFill>
              </a:rPr>
              <a:t>Existen prohibiciones de carácter constitucional en varios países tendientes a preservar el medio ambiente, evitando el ingreso de mercancía perjudicial o nociva, como es el caso de los desechos tóxicos o los residuos nucleares, entre otros.</a:t>
            </a:r>
          </a:p>
          <a:p>
            <a:pPr algn="just"/>
            <a:endParaRPr lang="es-CO" sz="2000" dirty="0" smtClean="0">
              <a:solidFill>
                <a:schemeClr val="dk1"/>
              </a:solidFill>
            </a:endParaRPr>
          </a:p>
          <a:p>
            <a:pPr algn="just"/>
            <a:endParaRPr lang="es-CO" sz="2000" dirty="0" smtClean="0">
              <a:solidFill>
                <a:schemeClr val="dk1"/>
              </a:solidFill>
            </a:endParaRPr>
          </a:p>
          <a:p>
            <a:pPr algn="just"/>
            <a:r>
              <a:rPr lang="es-CO" sz="2000" dirty="0" smtClean="0">
                <a:solidFill>
                  <a:schemeClr val="dk1"/>
                </a:solidFill>
              </a:rPr>
              <a:t>Según se lee en el portal de la OMC, el desarrollo sostenible y la protección y preservación del medio ambiente son objetivos fundamentales. Están consagrados en el Acuerdo de Marrakech y en el marco del Programa de Doha para el Desarrollo.</a:t>
            </a:r>
          </a:p>
        </p:txBody>
      </p:sp>
      <p:sp>
        <p:nvSpPr>
          <p:cNvPr id="5" name="Marcador de pie de página 4"/>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29</a:t>
            </a:fld>
            <a:endParaRPr lang="es-CO"/>
          </a:p>
        </p:txBody>
      </p:sp>
      <p:sp>
        <p:nvSpPr>
          <p:cNvPr id="7"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9"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23528" y="908720"/>
            <a:ext cx="8424936" cy="5724644"/>
          </a:xfrm>
          <a:prstGeom prst="rect">
            <a:avLst/>
          </a:prstGeom>
        </p:spPr>
        <p:txBody>
          <a:bodyPr wrap="square">
            <a:spAutoFit/>
          </a:bodyPr>
          <a:lstStyle/>
          <a:p>
            <a:pPr algn="just"/>
            <a:endParaRPr lang="es-ES_tradnl" sz="1600" dirty="0" smtClean="0"/>
          </a:p>
          <a:p>
            <a:pPr algn="just"/>
            <a:r>
              <a:rPr lang="es-ES_tradnl" sz="1600" dirty="0" smtClean="0"/>
              <a:t>Puesto que las </a:t>
            </a:r>
            <a:r>
              <a:rPr lang="es-ES_tradnl" sz="1600" dirty="0"/>
              <a:t>tareas y procedimientos de las </a:t>
            </a:r>
            <a:r>
              <a:rPr lang="es-ES_tradnl" sz="1600" dirty="0" smtClean="0"/>
              <a:t>aduanas </a:t>
            </a:r>
            <a:r>
              <a:rPr lang="es-ES_tradnl" sz="1600" dirty="0"/>
              <a:t>deben estar </a:t>
            </a:r>
            <a:r>
              <a:rPr lang="es-ES_tradnl" sz="1600" dirty="0" smtClean="0"/>
              <a:t>armonizados, específicamente </a:t>
            </a:r>
            <a:r>
              <a:rPr lang="es-ES_tradnl" sz="1600" dirty="0"/>
              <a:t>la </a:t>
            </a:r>
            <a:r>
              <a:rPr lang="es-ES_tradnl" sz="1600" b="1" dirty="0">
                <a:solidFill>
                  <a:srgbClr val="FF0000"/>
                </a:solidFill>
              </a:rPr>
              <a:t>función de </a:t>
            </a:r>
            <a:r>
              <a:rPr lang="es-ES_tradnl" sz="1600" b="1" dirty="0" smtClean="0">
                <a:solidFill>
                  <a:srgbClr val="FF0000"/>
                </a:solidFill>
              </a:rPr>
              <a:t>control</a:t>
            </a:r>
            <a:r>
              <a:rPr lang="es-ES_tradnl" sz="1600" dirty="0" smtClean="0"/>
              <a:t>, es de resaltar la labor de </a:t>
            </a:r>
            <a:r>
              <a:rPr lang="es-ES_tradnl" sz="1600" dirty="0"/>
              <a:t>la Organización Mundial de </a:t>
            </a:r>
            <a:r>
              <a:rPr lang="es-ES_tradnl" sz="1600" dirty="0" smtClean="0"/>
              <a:t>Aduanas OMA</a:t>
            </a:r>
            <a:r>
              <a:rPr lang="es-ES_tradnl" sz="1600" dirty="0"/>
              <a:t> </a:t>
            </a:r>
            <a:r>
              <a:rPr lang="es-ES_tradnl" sz="1600" dirty="0" smtClean="0"/>
              <a:t>en ese sentido. La OMA </a:t>
            </a:r>
            <a:r>
              <a:rPr lang="es-CO" sz="1600" dirty="0" smtClean="0"/>
              <a:t>cuenta con herramientas </a:t>
            </a:r>
            <a:r>
              <a:rPr lang="es-CO" sz="1600" dirty="0"/>
              <a:t>que no solamente tratan el tema del control </a:t>
            </a:r>
            <a:r>
              <a:rPr lang="es-CO" sz="1600" dirty="0" smtClean="0"/>
              <a:t>aduanero</a:t>
            </a:r>
            <a:r>
              <a:rPr lang="es-CO" sz="1600" dirty="0"/>
              <a:t>, sino que definitivamente coadyuvan en  la armonización de </a:t>
            </a:r>
            <a:r>
              <a:rPr lang="es-CO" sz="1600" dirty="0" smtClean="0"/>
              <a:t>la  </a:t>
            </a:r>
            <a:r>
              <a:rPr lang="es-CO" sz="1600" dirty="0"/>
              <a:t>materia a nivel </a:t>
            </a:r>
            <a:r>
              <a:rPr lang="es-CO" sz="1600" dirty="0" smtClean="0"/>
              <a:t>mundial.</a:t>
            </a:r>
          </a:p>
          <a:p>
            <a:pPr algn="just"/>
            <a:endParaRPr lang="es-CO" sz="1600" dirty="0" smtClean="0"/>
          </a:p>
          <a:p>
            <a:pPr algn="just"/>
            <a:endParaRPr lang="es-CO" sz="1600" dirty="0"/>
          </a:p>
          <a:p>
            <a:pPr algn="just"/>
            <a:r>
              <a:rPr lang="es-CO" sz="1600" dirty="0" smtClean="0"/>
              <a:t>Sobre control aduanero </a:t>
            </a:r>
            <a:r>
              <a:rPr lang="es-CO" sz="1600" dirty="0"/>
              <a:t>se </a:t>
            </a:r>
            <a:r>
              <a:rPr lang="es-CO" sz="1600" dirty="0" smtClean="0"/>
              <a:t>cuenta, </a:t>
            </a:r>
            <a:r>
              <a:rPr lang="es-CO" sz="1600" dirty="0"/>
              <a:t>entre otros instrumentos,  </a:t>
            </a:r>
            <a:r>
              <a:rPr lang="es-CO" sz="1600" dirty="0" smtClean="0"/>
              <a:t>con:</a:t>
            </a:r>
          </a:p>
          <a:p>
            <a:pPr algn="just"/>
            <a:endParaRPr lang="es-CO" sz="1600" dirty="0" smtClean="0"/>
          </a:p>
          <a:p>
            <a:pPr algn="just">
              <a:buFont typeface="Wingdings" pitchFamily="2" charset="2"/>
              <a:buChar char="ü"/>
            </a:pPr>
            <a:r>
              <a:rPr lang="es-CO" sz="1600" dirty="0" smtClean="0"/>
              <a:t>El </a:t>
            </a:r>
            <a:r>
              <a:rPr lang="es-CO" sz="1600" dirty="0"/>
              <a:t>Capítulo 6 que forma parte de las Directivas del Anexo General del Convenio de </a:t>
            </a:r>
            <a:r>
              <a:rPr lang="es-CO" sz="1600" dirty="0" smtClean="0"/>
              <a:t>Kyoto </a:t>
            </a:r>
            <a:r>
              <a:rPr lang="es-CO" sz="1600" dirty="0"/>
              <a:t>y otras normas </a:t>
            </a:r>
            <a:r>
              <a:rPr lang="es-CO" sz="1600" dirty="0" smtClean="0"/>
              <a:t>relacionadas en el Convenio</a:t>
            </a:r>
          </a:p>
          <a:p>
            <a:pPr algn="just">
              <a:buFont typeface="Wingdings" pitchFamily="2" charset="2"/>
              <a:buChar char="ü"/>
            </a:pPr>
            <a:r>
              <a:rPr lang="es-CO" sz="1600" dirty="0"/>
              <a:t>E</a:t>
            </a:r>
            <a:r>
              <a:rPr lang="es-CO" sz="1600" dirty="0" smtClean="0"/>
              <a:t>l </a:t>
            </a:r>
            <a:r>
              <a:rPr lang="es-CO" sz="1600" dirty="0"/>
              <a:t>Marco Normativo </a:t>
            </a:r>
            <a:r>
              <a:rPr lang="es-CO" sz="1600" dirty="0" err="1"/>
              <a:t>Safe</a:t>
            </a:r>
            <a:r>
              <a:rPr lang="es-CO" sz="1600" dirty="0"/>
              <a:t> </a:t>
            </a:r>
            <a:r>
              <a:rPr lang="es-CO" sz="1600" dirty="0" smtClean="0"/>
              <a:t>(Marco </a:t>
            </a:r>
            <a:r>
              <a:rPr lang="es-CO" sz="1600" dirty="0"/>
              <a:t>para asegurar y facilitar el Comercio </a:t>
            </a:r>
            <a:r>
              <a:rPr lang="es-CO" sz="1600" dirty="0" smtClean="0"/>
              <a:t>Mundial) </a:t>
            </a:r>
          </a:p>
          <a:p>
            <a:pPr algn="just">
              <a:buFont typeface="Wingdings" pitchFamily="2" charset="2"/>
              <a:buChar char="ü"/>
            </a:pPr>
            <a:r>
              <a:rPr lang="es-CO" sz="1600" dirty="0" smtClean="0"/>
              <a:t>El </a:t>
            </a:r>
            <a:r>
              <a:rPr lang="es-CO" sz="1600" dirty="0"/>
              <a:t>Manual de evaluación de riesgo, definición de perfiles y detección de infracciones de la </a:t>
            </a:r>
            <a:r>
              <a:rPr lang="es-CO" sz="1600" dirty="0" smtClean="0"/>
              <a:t>OMA </a:t>
            </a:r>
          </a:p>
          <a:p>
            <a:pPr algn="just">
              <a:buFont typeface="Wingdings" pitchFamily="2" charset="2"/>
              <a:buChar char="ü"/>
            </a:pPr>
            <a:r>
              <a:rPr lang="es-CO" sz="1600" dirty="0"/>
              <a:t>E</a:t>
            </a:r>
            <a:r>
              <a:rPr lang="es-CO" sz="1600" dirty="0" smtClean="0"/>
              <a:t>l </a:t>
            </a:r>
            <a:r>
              <a:rPr lang="es-CO" sz="1600" dirty="0"/>
              <a:t>Manual de control de contenedores de la </a:t>
            </a:r>
            <a:r>
              <a:rPr lang="es-CO" sz="1600" dirty="0" smtClean="0"/>
              <a:t>OMA </a:t>
            </a:r>
          </a:p>
          <a:p>
            <a:pPr algn="just">
              <a:buFont typeface="Wingdings" pitchFamily="2" charset="2"/>
              <a:buChar char="ü"/>
            </a:pPr>
            <a:r>
              <a:rPr lang="es-CO" sz="1600" dirty="0"/>
              <a:t>L</a:t>
            </a:r>
            <a:r>
              <a:rPr lang="es-CO" sz="1600" dirty="0" smtClean="0"/>
              <a:t>a </a:t>
            </a:r>
            <a:r>
              <a:rPr lang="es-CO" sz="1600" dirty="0"/>
              <a:t>Directiva sobre tecnología de la </a:t>
            </a:r>
            <a:r>
              <a:rPr lang="es-CO" sz="1600" dirty="0" smtClean="0"/>
              <a:t>información</a:t>
            </a:r>
          </a:p>
          <a:p>
            <a:pPr algn="just">
              <a:buFont typeface="Wingdings" pitchFamily="2" charset="2"/>
              <a:buChar char="ü"/>
            </a:pPr>
            <a:r>
              <a:rPr lang="es-CO" sz="1600" dirty="0" smtClean="0"/>
              <a:t> El Programa </a:t>
            </a:r>
            <a:r>
              <a:rPr lang="es-CO" sz="1600" dirty="0"/>
              <a:t>de reforma y modernización </a:t>
            </a:r>
            <a:r>
              <a:rPr lang="es-CO" sz="1600" dirty="0" smtClean="0"/>
              <a:t>aduanera </a:t>
            </a:r>
            <a:r>
              <a:rPr lang="es-CO" sz="1600" dirty="0"/>
              <a:t>de la </a:t>
            </a:r>
            <a:r>
              <a:rPr lang="es-CO" sz="1600" dirty="0" smtClean="0"/>
              <a:t>OMA </a:t>
            </a:r>
          </a:p>
          <a:p>
            <a:pPr algn="just">
              <a:buFont typeface="Wingdings" pitchFamily="2" charset="2"/>
              <a:buChar char="ü"/>
            </a:pPr>
            <a:r>
              <a:rPr lang="es-CO" sz="1600" dirty="0"/>
              <a:t>E</a:t>
            </a:r>
            <a:r>
              <a:rPr lang="es-CO" sz="1600" dirty="0" smtClean="0"/>
              <a:t>l </a:t>
            </a:r>
            <a:r>
              <a:rPr lang="es-CO" sz="1600" dirty="0"/>
              <a:t>Convenio de </a:t>
            </a:r>
            <a:r>
              <a:rPr lang="es-CO" sz="1600" dirty="0" smtClean="0"/>
              <a:t>Nairobi </a:t>
            </a:r>
          </a:p>
          <a:p>
            <a:pPr algn="just">
              <a:buFont typeface="Wingdings" pitchFamily="2" charset="2"/>
              <a:buChar char="ü"/>
            </a:pPr>
            <a:r>
              <a:rPr lang="es-CO" sz="1600" dirty="0"/>
              <a:t>E</a:t>
            </a:r>
            <a:r>
              <a:rPr lang="es-CO" sz="1600" dirty="0" smtClean="0"/>
              <a:t>l </a:t>
            </a:r>
            <a:r>
              <a:rPr lang="es-CO" sz="1600" dirty="0"/>
              <a:t>Manual de medidas para combatir el fraude comercial </a:t>
            </a:r>
            <a:endParaRPr lang="es-CO" sz="1600" dirty="0" smtClean="0"/>
          </a:p>
          <a:p>
            <a:pPr algn="just">
              <a:buFont typeface="Wingdings" pitchFamily="2" charset="2"/>
              <a:buChar char="ü"/>
            </a:pPr>
            <a:r>
              <a:rPr lang="es-CO" sz="1600" dirty="0"/>
              <a:t>E</a:t>
            </a:r>
            <a:r>
              <a:rPr lang="es-CO" sz="1600" dirty="0" smtClean="0"/>
              <a:t>l </a:t>
            </a:r>
            <a:r>
              <a:rPr lang="es-CO" sz="1600" dirty="0"/>
              <a:t>Manual sobre control de </a:t>
            </a:r>
            <a:r>
              <a:rPr lang="es-CO" sz="1600" dirty="0" smtClean="0"/>
              <a:t>valor </a:t>
            </a:r>
            <a:r>
              <a:rPr lang="es-CO" sz="1600" dirty="0"/>
              <a:t>en </a:t>
            </a:r>
            <a:r>
              <a:rPr lang="es-CO" sz="1600" dirty="0" smtClean="0"/>
              <a:t>aduanas.</a:t>
            </a:r>
          </a:p>
          <a:p>
            <a:pPr algn="just">
              <a:buFont typeface="Wingdings" pitchFamily="2" charset="2"/>
              <a:buChar char="ü"/>
            </a:pPr>
            <a:r>
              <a:rPr lang="es-CO" sz="1600" dirty="0" smtClean="0"/>
              <a:t>Etc.</a:t>
            </a:r>
            <a:endParaRPr lang="es-CO" sz="1600" dirty="0"/>
          </a:p>
          <a:p>
            <a:pPr algn="just"/>
            <a:endParaRPr lang="es-CO" sz="1400"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3</a:t>
            </a:fld>
            <a:endParaRPr lang="es-CO"/>
          </a:p>
        </p:txBody>
      </p:sp>
      <p:sp>
        <p:nvSpPr>
          <p:cNvPr id="6"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8"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1274427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07504" y="1124744"/>
            <a:ext cx="8856984" cy="5078313"/>
          </a:xfrm>
          <a:prstGeom prst="rect">
            <a:avLst/>
          </a:prstGeom>
        </p:spPr>
        <p:txBody>
          <a:bodyPr wrap="square">
            <a:spAutoFit/>
          </a:bodyPr>
          <a:lstStyle/>
          <a:p>
            <a:pPr algn="just"/>
            <a:r>
              <a:rPr lang="es-ES" dirty="0" smtClean="0"/>
              <a:t>Sobre el medio ambiente y su protección:</a:t>
            </a:r>
            <a:r>
              <a:rPr lang="es-ES_tradnl" dirty="0" smtClean="0"/>
              <a:t> </a:t>
            </a:r>
            <a:r>
              <a:rPr lang="es-ES" dirty="0" smtClean="0"/>
              <a:t>“</a:t>
            </a:r>
            <a:r>
              <a:rPr lang="es-ES" dirty="0"/>
              <a:t>La Aduana desempeña un papel importante en la aplicación de los Acuerdos multilaterales sobre el medio ambiente (AEM) y en la lucha contra los delitos medioambientales. La OMA aportó su ayuda a las administraciones de aduanas para luchar contra el contrabando de sustancias que afectan a la capa de ozono (se trata de gases de efecto invernadero que contribuyen a los cambios climáticos), de productos químicos tóxicos, de residuos peligrosos y de especies en peligro.</a:t>
            </a:r>
            <a:endParaRPr lang="es-ES_tradnl" dirty="0"/>
          </a:p>
          <a:p>
            <a:pPr algn="just"/>
            <a:r>
              <a:rPr lang="es-ES" dirty="0"/>
              <a:t> </a:t>
            </a:r>
            <a:endParaRPr lang="es-ES_tradnl" dirty="0"/>
          </a:p>
          <a:p>
            <a:pPr algn="just"/>
            <a:r>
              <a:rPr lang="es-ES" dirty="0"/>
              <a:t>Consciente de la importancia de la cooperación y el intercambio de información, la OMA estableció asociaciones estrechas con organizaciones internacionales y otras partes involucradas activas en la protección del medio ambiente.” </a:t>
            </a:r>
            <a:endParaRPr lang="es-ES_tradnl" dirty="0"/>
          </a:p>
          <a:p>
            <a:pPr algn="just"/>
            <a:r>
              <a:rPr lang="es-ES" dirty="0"/>
              <a:t> </a:t>
            </a:r>
            <a:endParaRPr lang="es-ES_tradnl" dirty="0"/>
          </a:p>
          <a:p>
            <a:pPr algn="just"/>
            <a:r>
              <a:rPr lang="es-ES" dirty="0"/>
              <a:t>Y </a:t>
            </a:r>
            <a:r>
              <a:rPr lang="es-ES" dirty="0" smtClean="0"/>
              <a:t>se </a:t>
            </a:r>
            <a:r>
              <a:rPr lang="es-ES" dirty="0"/>
              <a:t>agrega: </a:t>
            </a:r>
            <a:r>
              <a:rPr lang="es-ES_tradnl" dirty="0" smtClean="0"/>
              <a:t> </a:t>
            </a:r>
            <a:r>
              <a:rPr lang="es-ES" dirty="0" smtClean="0"/>
              <a:t>“</a:t>
            </a:r>
            <a:r>
              <a:rPr lang="es-ES" dirty="0"/>
              <a:t>En el marco de la lucha contra los delitos medioambientales, en particular, acerca de las sustancias que empobrecen la capa de ozono y que contribuyen a los cambios climáticos, la cooperación y el intercambio de información entre las organizaciones internacionales y las autoridades nacionales son </a:t>
            </a:r>
            <a:r>
              <a:rPr lang="es-ES" dirty="0" smtClean="0"/>
              <a:t>esenciales”.</a:t>
            </a:r>
          </a:p>
          <a:p>
            <a:pPr algn="just"/>
            <a:endParaRPr lang="es-ES_tradnl" dirty="0"/>
          </a:p>
          <a:p>
            <a:pPr algn="r"/>
            <a:r>
              <a:rPr lang="es-ES_tradnl" dirty="0" smtClean="0"/>
              <a:t>		</a:t>
            </a:r>
            <a:r>
              <a:rPr lang="es-ES_tradnl" sz="1400" b="1" dirty="0" smtClean="0">
                <a:solidFill>
                  <a:srgbClr val="000090"/>
                </a:solidFill>
              </a:rPr>
              <a:t>Secretario </a:t>
            </a:r>
            <a:r>
              <a:rPr lang="es-ES_tradnl" sz="1400" b="1" dirty="0">
                <a:solidFill>
                  <a:srgbClr val="000090"/>
                </a:solidFill>
              </a:rPr>
              <a:t>General de la OMA, el Sr. </a:t>
            </a:r>
            <a:r>
              <a:rPr lang="es-ES_tradnl" sz="1400" b="1" dirty="0" err="1">
                <a:solidFill>
                  <a:srgbClr val="000090"/>
                </a:solidFill>
              </a:rPr>
              <a:t>Kunio</a:t>
            </a:r>
            <a:r>
              <a:rPr lang="es-ES_tradnl" sz="1400" b="1" dirty="0">
                <a:solidFill>
                  <a:srgbClr val="000090"/>
                </a:solidFill>
              </a:rPr>
              <a:t> </a:t>
            </a:r>
            <a:r>
              <a:rPr lang="es-ES_tradnl" sz="1400" b="1" dirty="0" err="1" smtClean="0">
                <a:solidFill>
                  <a:srgbClr val="000090"/>
                </a:solidFill>
              </a:rPr>
              <a:t>Mikuriya</a:t>
            </a:r>
            <a:r>
              <a:rPr lang="es-ES_tradnl" sz="1400" b="1" dirty="0" smtClean="0">
                <a:solidFill>
                  <a:srgbClr val="000090"/>
                </a:solidFill>
              </a:rPr>
              <a:t>,  9/09/2010, </a:t>
            </a:r>
            <a:r>
              <a:rPr lang="es-ES_tradnl" sz="1400" b="1" dirty="0" err="1" smtClean="0">
                <a:solidFill>
                  <a:srgbClr val="000090"/>
                </a:solidFill>
              </a:rPr>
              <a:t>Seul</a:t>
            </a:r>
            <a:endParaRPr lang="es-ES_tradnl" sz="1400" b="1" dirty="0">
              <a:solidFill>
                <a:srgbClr val="000090"/>
              </a:solidFill>
              <a:effectLst/>
            </a:endParaRPr>
          </a:p>
        </p:txBody>
      </p:sp>
      <p:sp>
        <p:nvSpPr>
          <p:cNvPr id="5" name="Marcador de pie de página 4"/>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30</a:t>
            </a:fld>
            <a:endParaRPr lang="es-CO"/>
          </a:p>
        </p:txBody>
      </p:sp>
      <p:sp>
        <p:nvSpPr>
          <p:cNvPr id="7"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9"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26624547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179512" y="4365104"/>
            <a:ext cx="2016224" cy="169277"/>
          </a:xfrm>
          <a:prstGeom prst="rect">
            <a:avLst/>
          </a:prstGeom>
        </p:spPr>
        <p:txBody>
          <a:bodyPr wrap="square">
            <a:spAutoFit/>
          </a:bodyPr>
          <a:lstStyle/>
          <a:p>
            <a:r>
              <a:rPr lang="es-CO" sz="500" dirty="0" smtClean="0"/>
              <a:t>Tomada </a:t>
            </a:r>
            <a:r>
              <a:rPr lang="es-CO" sz="500" dirty="0"/>
              <a:t>de: </a:t>
            </a:r>
            <a:r>
              <a:rPr lang="es-CO" sz="500" dirty="0">
                <a:hlinkClick r:id="rId2"/>
              </a:rPr>
              <a:t>http://aduanizando.blogspot.com/</a:t>
            </a:r>
            <a:endParaRPr lang="es-CO" sz="500" dirty="0"/>
          </a:p>
        </p:txBody>
      </p:sp>
      <p:pic>
        <p:nvPicPr>
          <p:cNvPr id="31750" name="Picture 6" descr="http://economiaaduanas.bligoo.pe/media/users/20/1012706/images/public/245708/exporta.jpg?v=1334117803343"/>
          <p:cNvPicPr>
            <a:picLocks noChangeAspect="1" noChangeArrowheads="1"/>
          </p:cNvPicPr>
          <p:nvPr/>
        </p:nvPicPr>
        <p:blipFill>
          <a:blip r:embed="rId3" cstate="print"/>
          <a:srcRect/>
          <a:stretch>
            <a:fillRect/>
          </a:stretch>
        </p:blipFill>
        <p:spPr bwMode="auto">
          <a:xfrm>
            <a:off x="179512" y="2996953"/>
            <a:ext cx="2054412" cy="1368151"/>
          </a:xfrm>
          <a:prstGeom prst="rect">
            <a:avLst/>
          </a:prstGeom>
          <a:noFill/>
        </p:spPr>
      </p:pic>
      <p:pic>
        <p:nvPicPr>
          <p:cNvPr id="31748" name="Picture 4" descr="http://colonfreezone.com/wp-content/uploads/2010/06/cargo.jpg"/>
          <p:cNvPicPr>
            <a:picLocks noChangeAspect="1" noChangeArrowheads="1"/>
          </p:cNvPicPr>
          <p:nvPr/>
        </p:nvPicPr>
        <p:blipFill>
          <a:blip r:embed="rId4" cstate="print"/>
          <a:srcRect/>
          <a:stretch>
            <a:fillRect/>
          </a:stretch>
        </p:blipFill>
        <p:spPr bwMode="auto">
          <a:xfrm>
            <a:off x="2843808" y="1052736"/>
            <a:ext cx="2520280" cy="1978421"/>
          </a:xfrm>
          <a:prstGeom prst="rect">
            <a:avLst/>
          </a:prstGeom>
          <a:noFill/>
        </p:spPr>
      </p:pic>
      <p:pic>
        <p:nvPicPr>
          <p:cNvPr id="31746" name="Picture 2" descr="http://fotos.lahora.com.ec/cache/c/c8/c80/c80c/operativos-de-la-aduana-con-resultados-positivos-20121214072902-c80cc19b8adbaaf4c57299d032d8a40c.jpg"/>
          <p:cNvPicPr>
            <a:picLocks noChangeAspect="1" noChangeArrowheads="1"/>
          </p:cNvPicPr>
          <p:nvPr/>
        </p:nvPicPr>
        <p:blipFill>
          <a:blip r:embed="rId5" cstate="print"/>
          <a:srcRect/>
          <a:stretch>
            <a:fillRect/>
          </a:stretch>
        </p:blipFill>
        <p:spPr bwMode="auto">
          <a:xfrm>
            <a:off x="5940152" y="620688"/>
            <a:ext cx="2696253" cy="1800200"/>
          </a:xfrm>
          <a:prstGeom prst="rect">
            <a:avLst/>
          </a:prstGeom>
          <a:noFill/>
        </p:spPr>
      </p:pic>
      <p:graphicFrame>
        <p:nvGraphicFramePr>
          <p:cNvPr id="4" name="3 Diagrama"/>
          <p:cNvGraphicFramePr/>
          <p:nvPr>
            <p:extLst>
              <p:ext uri="{D42A27DB-BD31-4B8C-83A1-F6EECF244321}">
                <p14:modId xmlns:p14="http://schemas.microsoft.com/office/powerpoint/2010/main" xmlns="" val="2481341937"/>
              </p:ext>
            </p:extLst>
          </p:nvPr>
        </p:nvGraphicFramePr>
        <p:xfrm>
          <a:off x="395536" y="1412776"/>
          <a:ext cx="8424936" cy="468052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4 CuadroTexto"/>
          <p:cNvSpPr txBox="1"/>
          <p:nvPr/>
        </p:nvSpPr>
        <p:spPr>
          <a:xfrm>
            <a:off x="3635896" y="5517232"/>
            <a:ext cx="5364088" cy="1077218"/>
          </a:xfrm>
          <a:prstGeom prst="rect">
            <a:avLst/>
          </a:prstGeom>
          <a:noFill/>
        </p:spPr>
        <p:txBody>
          <a:bodyPr wrap="square" rtlCol="0">
            <a:spAutoFit/>
          </a:bodyPr>
          <a:lstStyle/>
          <a:p>
            <a:pPr algn="r">
              <a:spcBef>
                <a:spcPct val="0"/>
              </a:spcBef>
            </a:pPr>
            <a:r>
              <a:rPr lang="es-CO" sz="320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mj-lt"/>
                <a:ea typeface="+mj-ea"/>
                <a:cs typeface="+mj-cs"/>
              </a:rPr>
              <a:t>Las facultades de fiscalización y el control</a:t>
            </a:r>
          </a:p>
        </p:txBody>
      </p:sp>
      <p:sp>
        <p:nvSpPr>
          <p:cNvPr id="8" name="7 Rectángulo"/>
          <p:cNvSpPr/>
          <p:nvPr/>
        </p:nvSpPr>
        <p:spPr>
          <a:xfrm rot="16200000">
            <a:off x="7899829" y="1320733"/>
            <a:ext cx="2088232" cy="400110"/>
          </a:xfrm>
          <a:prstGeom prst="rect">
            <a:avLst/>
          </a:prstGeom>
        </p:spPr>
        <p:txBody>
          <a:bodyPr wrap="square">
            <a:spAutoFit/>
          </a:bodyPr>
          <a:lstStyle/>
          <a:p>
            <a:r>
              <a:rPr lang="es-CO" sz="500" dirty="0" smtClean="0"/>
              <a:t>Tomada de: </a:t>
            </a:r>
            <a:r>
              <a:rPr lang="es-CO" sz="500" dirty="0" smtClean="0">
                <a:hlinkClick r:id="rId11"/>
              </a:rPr>
              <a:t>http://www.lahora.com.ec/index.php/noticias/show/1101437722/-1/Operativos_de_la_Aduana_con_resultados_positivos.html#.UgE8ltLrySo</a:t>
            </a:r>
            <a:r>
              <a:rPr lang="es-CO" sz="500" dirty="0" smtClean="0"/>
              <a:t> </a:t>
            </a:r>
          </a:p>
        </p:txBody>
      </p:sp>
      <p:sp>
        <p:nvSpPr>
          <p:cNvPr id="12" name="11 Rectángulo"/>
          <p:cNvSpPr/>
          <p:nvPr/>
        </p:nvSpPr>
        <p:spPr>
          <a:xfrm>
            <a:off x="2843808" y="836712"/>
            <a:ext cx="2088232" cy="169277"/>
          </a:xfrm>
          <a:prstGeom prst="rect">
            <a:avLst/>
          </a:prstGeom>
        </p:spPr>
        <p:txBody>
          <a:bodyPr wrap="square">
            <a:spAutoFit/>
          </a:bodyPr>
          <a:lstStyle/>
          <a:p>
            <a:r>
              <a:rPr lang="es-CO" sz="500" dirty="0" smtClean="0"/>
              <a:t>Tomada de: </a:t>
            </a:r>
            <a:r>
              <a:rPr lang="es-CO" sz="500" dirty="0">
                <a:hlinkClick r:id="rId12"/>
              </a:rPr>
              <a:t>http://despachoyrecibo.blogspot.com/</a:t>
            </a:r>
            <a:endParaRPr lang="es-CO" sz="500"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13" name="12 Marcador de número de diapositiva"/>
          <p:cNvSpPr>
            <a:spLocks noGrp="1"/>
          </p:cNvSpPr>
          <p:nvPr>
            <p:ph type="sldNum" sz="quarter" idx="12"/>
          </p:nvPr>
        </p:nvSpPr>
        <p:spPr/>
        <p:txBody>
          <a:bodyPr/>
          <a:lstStyle/>
          <a:p>
            <a:fld id="{D77B4EF1-ED7D-46E4-AB7C-CFC46FC45583}" type="slidenum">
              <a:rPr lang="es-CO" smtClean="0"/>
              <a:pPr/>
              <a:t>31</a:t>
            </a:fld>
            <a:endParaRPr lang="es-CO"/>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1412776"/>
            <a:ext cx="8352928" cy="4801315"/>
          </a:xfrm>
          <a:prstGeom prst="rect">
            <a:avLst/>
          </a:prstGeom>
        </p:spPr>
        <p:txBody>
          <a:bodyPr wrap="square">
            <a:spAutoFit/>
          </a:bodyPr>
          <a:lstStyle/>
          <a:p>
            <a:pPr algn="just"/>
            <a:r>
              <a:rPr lang="es-CO" dirty="0" smtClean="0"/>
              <a:t>“</a:t>
            </a:r>
            <a:r>
              <a:rPr lang="es-CO" dirty="0"/>
              <a:t>F</a:t>
            </a:r>
            <a:r>
              <a:rPr lang="es-CO" dirty="0" smtClean="0"/>
              <a:t>acilitación</a:t>
            </a:r>
            <a:r>
              <a:rPr lang="es-CO" dirty="0"/>
              <a:t>” y “control” son dos vocablos que pueden situarse en dos extremos, se contraponen,  y ese debate entre los dos, como objetivos de las </a:t>
            </a:r>
            <a:r>
              <a:rPr lang="es-CO" dirty="0" smtClean="0"/>
              <a:t>aduanas</a:t>
            </a:r>
            <a:r>
              <a:rPr lang="es-CO" dirty="0"/>
              <a:t>,  ha marcado el derrotero de </a:t>
            </a:r>
            <a:r>
              <a:rPr lang="es-CO" dirty="0" smtClean="0"/>
              <a:t>la labor de los </a:t>
            </a:r>
            <a:r>
              <a:rPr lang="es-CO" dirty="0"/>
              <a:t>servicios aduaneros </a:t>
            </a:r>
            <a:r>
              <a:rPr lang="es-CO" dirty="0" smtClean="0"/>
              <a:t>modernos.</a:t>
            </a:r>
          </a:p>
          <a:p>
            <a:pPr algn="just"/>
            <a:endParaRPr lang="es-CO" dirty="0"/>
          </a:p>
          <a:p>
            <a:pPr algn="just"/>
            <a:r>
              <a:rPr lang="es-CO" dirty="0"/>
              <a:t>N</a:t>
            </a:r>
            <a:r>
              <a:rPr lang="es-CO" dirty="0" smtClean="0"/>
              <a:t>o </a:t>
            </a:r>
            <a:r>
              <a:rPr lang="es-CO" dirty="0"/>
              <a:t>cabe duda que la </a:t>
            </a:r>
            <a:r>
              <a:rPr lang="es-CO" dirty="0" smtClean="0"/>
              <a:t>aduana </a:t>
            </a:r>
            <a:r>
              <a:rPr lang="es-CO" dirty="0"/>
              <a:t>constituye un servicio público esencial de los Estados, al cual difícilmente renunciarían los mismos. Esto hace que, tradicionalmente, la </a:t>
            </a:r>
            <a:r>
              <a:rPr lang="es-CO" dirty="0" smtClean="0"/>
              <a:t>autoridad aduanera </a:t>
            </a:r>
            <a:r>
              <a:rPr lang="es-CO" dirty="0"/>
              <a:t>ostente las mayores facultades para el ejercicio de su función de control; </a:t>
            </a:r>
            <a:endParaRPr lang="es-CO" dirty="0" smtClean="0"/>
          </a:p>
          <a:p>
            <a:pPr algn="just"/>
            <a:r>
              <a:rPr lang="es-CO" dirty="0" smtClean="0"/>
              <a:t>potestades </a:t>
            </a:r>
            <a:r>
              <a:rPr lang="es-CO" dirty="0"/>
              <a:t>que en términos generales se podrían denominar como </a:t>
            </a:r>
            <a:r>
              <a:rPr lang="es-CO" b="1" dirty="0"/>
              <a:t>funciones de </a:t>
            </a:r>
            <a:r>
              <a:rPr lang="es-CO" b="1" dirty="0" smtClean="0"/>
              <a:t>fiscalización</a:t>
            </a:r>
            <a:r>
              <a:rPr lang="es-CO" dirty="0" smtClean="0"/>
              <a:t>.</a:t>
            </a:r>
          </a:p>
          <a:p>
            <a:pPr algn="just"/>
            <a:endParaRPr lang="es-CO" dirty="0" smtClean="0"/>
          </a:p>
          <a:p>
            <a:pPr algn="just"/>
            <a:r>
              <a:rPr lang="es-CO" dirty="0" smtClean="0"/>
              <a:t>Las facultades de la aduana deben </a:t>
            </a:r>
            <a:r>
              <a:rPr lang="es-CO" dirty="0"/>
              <a:t>compatibilizarse con </a:t>
            </a:r>
            <a:r>
              <a:rPr lang="es-CO" dirty="0" smtClean="0"/>
              <a:t>sus posibilidades </a:t>
            </a:r>
            <a:r>
              <a:rPr lang="es-CO" dirty="0"/>
              <a:t>reales </a:t>
            </a:r>
            <a:r>
              <a:rPr lang="es-CO" dirty="0" smtClean="0"/>
              <a:t>para buscar la seguridad y facilitar </a:t>
            </a:r>
            <a:r>
              <a:rPr lang="es-CO" dirty="0"/>
              <a:t>el comercio </a:t>
            </a:r>
            <a:r>
              <a:rPr lang="es-CO" dirty="0" smtClean="0"/>
              <a:t>exterior, </a:t>
            </a:r>
          </a:p>
          <a:p>
            <a:pPr algn="just"/>
            <a:r>
              <a:rPr lang="es-CO" dirty="0" smtClean="0"/>
              <a:t>garantizando </a:t>
            </a:r>
            <a:r>
              <a:rPr lang="es-CO" dirty="0"/>
              <a:t>a </a:t>
            </a:r>
            <a:r>
              <a:rPr lang="es-CO" dirty="0" smtClean="0"/>
              <a:t>los  operadores sus  </a:t>
            </a:r>
            <a:r>
              <a:rPr lang="es-CO" dirty="0"/>
              <a:t>derechos y garantías, enmarcados </a:t>
            </a:r>
            <a:r>
              <a:rPr lang="es-CO" dirty="0" smtClean="0"/>
              <a:t>éstos </a:t>
            </a:r>
            <a:r>
              <a:rPr lang="es-CO" dirty="0"/>
              <a:t>por principios tales como el de la confianza legitima, seguridad jurídica, legalidad, publicidad y debido </a:t>
            </a:r>
            <a:r>
              <a:rPr lang="es-CO" dirty="0" smtClean="0"/>
              <a:t>proceso.</a:t>
            </a:r>
            <a:endParaRPr lang="es-CO" dirty="0"/>
          </a:p>
          <a:p>
            <a:pPr algn="just"/>
            <a:endParaRPr lang="es-CO"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5" name="4 Marcador de número de diapositiva"/>
          <p:cNvSpPr>
            <a:spLocks noGrp="1"/>
          </p:cNvSpPr>
          <p:nvPr>
            <p:ph type="sldNum" sz="quarter" idx="12"/>
          </p:nvPr>
        </p:nvSpPr>
        <p:spPr/>
        <p:txBody>
          <a:bodyPr/>
          <a:lstStyle/>
          <a:p>
            <a:fld id="{D77B4EF1-ED7D-46E4-AB7C-CFC46FC45583}" type="slidenum">
              <a:rPr lang="es-CO" smtClean="0"/>
              <a:pPr/>
              <a:t>32</a:t>
            </a:fld>
            <a:endParaRPr lang="es-CO"/>
          </a:p>
        </p:txBody>
      </p:sp>
      <p:sp>
        <p:nvSpPr>
          <p:cNvPr id="6"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8"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a:spLocks noGrp="1"/>
          </p:cNvSpPr>
          <p:nvPr>
            <p:ph type="title"/>
          </p:nvPr>
        </p:nvSpPr>
        <p:spPr/>
        <p:txBody>
          <a:bodyPr>
            <a:normAutofit fontScale="90000"/>
          </a:bodyPr>
          <a:lstStyle/>
          <a:p>
            <a:pPr algn="ctr"/>
            <a:r>
              <a:rPr lang="es-CO" dirty="0" smtClean="0"/>
              <a:t>Las facultades de fiscalización y el control posterior</a:t>
            </a:r>
            <a:endParaRPr lang="es-CO" dirty="0"/>
          </a:p>
        </p:txBody>
      </p:sp>
      <p:sp>
        <p:nvSpPr>
          <p:cNvPr id="4" name="3 Rectángulo"/>
          <p:cNvSpPr/>
          <p:nvPr/>
        </p:nvSpPr>
        <p:spPr>
          <a:xfrm>
            <a:off x="323528" y="2564904"/>
            <a:ext cx="8352928" cy="3693319"/>
          </a:xfrm>
          <a:prstGeom prst="rect">
            <a:avLst/>
          </a:prstGeom>
        </p:spPr>
        <p:txBody>
          <a:bodyPr wrap="square">
            <a:spAutoFit/>
          </a:bodyPr>
          <a:lstStyle/>
          <a:p>
            <a:pPr algn="just"/>
            <a:r>
              <a:rPr lang="es-CO" dirty="0" smtClean="0"/>
              <a:t>Con el tiempo ha cobrado cada vez mayor relevancia el control que se realiza de manera posterior; </a:t>
            </a:r>
          </a:p>
          <a:p>
            <a:pPr algn="just"/>
            <a:r>
              <a:rPr lang="es-CO" dirty="0" smtClean="0"/>
              <a:t>es decir, la posibilidad de verificación que tienen las aduanas </a:t>
            </a:r>
          </a:p>
          <a:p>
            <a:pPr algn="just"/>
            <a:r>
              <a:rPr lang="es-CO" dirty="0" smtClean="0"/>
              <a:t>de que las operaciones de comercio exterior se hayan realizado en cumplimiento de la ley, </a:t>
            </a:r>
          </a:p>
          <a:p>
            <a:pPr algn="just"/>
            <a:r>
              <a:rPr lang="es-CO" dirty="0" smtClean="0"/>
              <a:t>dentro del término que las legislaciones suelen otorgar a los Estados para que éstos puedan revisar el actuar de los particulares. </a:t>
            </a:r>
          </a:p>
          <a:p>
            <a:pPr algn="just"/>
            <a:endParaRPr lang="es-CO" dirty="0" smtClean="0"/>
          </a:p>
          <a:p>
            <a:pPr algn="just"/>
            <a:endParaRPr lang="es-CO" dirty="0" smtClean="0"/>
          </a:p>
          <a:p>
            <a:pPr algn="just"/>
            <a:r>
              <a:rPr lang="es-CO" dirty="0" smtClean="0"/>
              <a:t>No sobra aclarar que el establecer la preclusión del término que tienen los Estados para realizar sus respectivas verificaciones </a:t>
            </a:r>
          </a:p>
          <a:p>
            <a:pPr algn="just"/>
            <a:r>
              <a:rPr lang="es-CO" dirty="0" smtClean="0"/>
              <a:t>es un principio general de esos que se podrían denominar como de derecho consuetudinario o de ius gentium.</a:t>
            </a:r>
            <a:endParaRPr lang="es-CO"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5" name="4 Marcador de número de diapositiva"/>
          <p:cNvSpPr>
            <a:spLocks noGrp="1"/>
          </p:cNvSpPr>
          <p:nvPr>
            <p:ph type="sldNum" sz="quarter" idx="12"/>
          </p:nvPr>
        </p:nvSpPr>
        <p:spPr/>
        <p:txBody>
          <a:bodyPr/>
          <a:lstStyle/>
          <a:p>
            <a:fld id="{D77B4EF1-ED7D-46E4-AB7C-CFC46FC45583}" type="slidenum">
              <a:rPr lang="es-CO" smtClean="0"/>
              <a:pPr/>
              <a:t>33</a:t>
            </a:fld>
            <a:endParaRPr lang="es-CO"/>
          </a:p>
        </p:txBody>
      </p:sp>
      <p:sp>
        <p:nvSpPr>
          <p:cNvPr id="6"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8"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3 CuadroTexto"/>
          <p:cNvSpPr txBox="1"/>
          <p:nvPr/>
        </p:nvSpPr>
        <p:spPr>
          <a:xfrm>
            <a:off x="539552" y="1484784"/>
            <a:ext cx="8208912" cy="4708981"/>
          </a:xfrm>
          <a:prstGeom prst="rect">
            <a:avLst/>
          </a:prstGeom>
          <a:noFill/>
        </p:spPr>
        <p:txBody>
          <a:bodyPr wrap="square" rtlCol="0">
            <a:spAutoFit/>
          </a:bodyPr>
          <a:lstStyle/>
          <a:p>
            <a:pPr algn="just"/>
            <a:r>
              <a:rPr lang="es-CO" sz="2000" dirty="0">
                <a:solidFill>
                  <a:schemeClr val="accent3"/>
                </a:solidFill>
              </a:rPr>
              <a:t>Aunque en ciertos casos las </a:t>
            </a:r>
            <a:r>
              <a:rPr lang="es-CO" sz="2000" dirty="0" smtClean="0">
                <a:solidFill>
                  <a:schemeClr val="accent3"/>
                </a:solidFill>
              </a:rPr>
              <a:t>aduanas </a:t>
            </a:r>
            <a:r>
              <a:rPr lang="es-CO" sz="2000" dirty="0">
                <a:solidFill>
                  <a:schemeClr val="accent3"/>
                </a:solidFill>
              </a:rPr>
              <a:t>son fuertes y cuentan con recursos tecnológicos, no es posible pensar que </a:t>
            </a:r>
            <a:r>
              <a:rPr lang="es-CO" sz="2000" dirty="0" smtClean="0">
                <a:solidFill>
                  <a:schemeClr val="accent3"/>
                </a:solidFill>
              </a:rPr>
              <a:t>ésta pueda </a:t>
            </a:r>
            <a:r>
              <a:rPr lang="es-CO" sz="2000" dirty="0">
                <a:solidFill>
                  <a:schemeClr val="accent3"/>
                </a:solidFill>
              </a:rPr>
              <a:t>ocuparse en controlar todas y cada una de las operaciones, importaciones o exportaciones, que presentadas traspasan las fronteras.</a:t>
            </a:r>
          </a:p>
          <a:p>
            <a:pPr algn="just"/>
            <a:r>
              <a:rPr lang="es-CO" sz="2000" dirty="0">
                <a:solidFill>
                  <a:schemeClr val="accent3"/>
                </a:solidFill>
              </a:rPr>
              <a:t> </a:t>
            </a:r>
            <a:endParaRPr lang="es-CO" sz="2000" dirty="0" smtClean="0">
              <a:solidFill>
                <a:schemeClr val="accent3"/>
              </a:solidFill>
            </a:endParaRPr>
          </a:p>
          <a:p>
            <a:pPr algn="just"/>
            <a:endParaRPr lang="es-CO" sz="2000" dirty="0">
              <a:solidFill>
                <a:schemeClr val="accent3"/>
              </a:solidFill>
            </a:endParaRPr>
          </a:p>
          <a:p>
            <a:pPr algn="just"/>
            <a:r>
              <a:rPr lang="es-CO" sz="2000" dirty="0">
                <a:solidFill>
                  <a:schemeClr val="accent3"/>
                </a:solidFill>
              </a:rPr>
              <a:t>La mencionada afluencia de operaciones sugiere que, para que el comercio pueda funcionar sin mayores traumatismos, las </a:t>
            </a:r>
            <a:r>
              <a:rPr lang="es-CO" sz="2000" dirty="0" smtClean="0">
                <a:solidFill>
                  <a:schemeClr val="accent3"/>
                </a:solidFill>
              </a:rPr>
              <a:t>aduanas </a:t>
            </a:r>
            <a:r>
              <a:rPr lang="es-CO" sz="2000" dirty="0">
                <a:solidFill>
                  <a:schemeClr val="accent3"/>
                </a:solidFill>
              </a:rPr>
              <a:t>deban facilitar en lo posible el paso de las </a:t>
            </a:r>
            <a:r>
              <a:rPr lang="es-CO" sz="2000" dirty="0" smtClean="0">
                <a:solidFill>
                  <a:schemeClr val="accent3"/>
                </a:solidFill>
              </a:rPr>
              <a:t>mercancías. </a:t>
            </a:r>
          </a:p>
          <a:p>
            <a:pPr algn="just"/>
            <a:endParaRPr lang="es-CO" sz="2000" dirty="0" smtClean="0">
              <a:solidFill>
                <a:schemeClr val="accent3"/>
              </a:solidFill>
            </a:endParaRPr>
          </a:p>
          <a:p>
            <a:pPr algn="just"/>
            <a:endParaRPr lang="es-CO" sz="2000" dirty="0" smtClean="0">
              <a:solidFill>
                <a:schemeClr val="accent3"/>
              </a:solidFill>
            </a:endParaRPr>
          </a:p>
          <a:p>
            <a:pPr algn="just"/>
            <a:r>
              <a:rPr lang="es-CO" sz="2000" dirty="0" smtClean="0">
                <a:solidFill>
                  <a:schemeClr val="accent3"/>
                </a:solidFill>
              </a:rPr>
              <a:t>Desafortunadamente, </a:t>
            </a:r>
            <a:r>
              <a:rPr lang="es-CO" sz="2000" dirty="0">
                <a:solidFill>
                  <a:schemeClr val="accent3"/>
                </a:solidFill>
              </a:rPr>
              <a:t>como sucede </a:t>
            </a:r>
            <a:r>
              <a:rPr lang="es-CO" sz="2000" dirty="0" smtClean="0">
                <a:solidFill>
                  <a:schemeClr val="accent3"/>
                </a:solidFill>
              </a:rPr>
              <a:t>con </a:t>
            </a:r>
            <a:r>
              <a:rPr lang="es-CO" sz="2000" dirty="0">
                <a:solidFill>
                  <a:schemeClr val="accent3"/>
                </a:solidFill>
              </a:rPr>
              <a:t>el tránsito de personas, las </a:t>
            </a:r>
            <a:r>
              <a:rPr lang="es-CO" sz="2000" dirty="0" smtClean="0">
                <a:solidFill>
                  <a:schemeClr val="accent3"/>
                </a:solidFill>
              </a:rPr>
              <a:t>aduanas </a:t>
            </a:r>
            <a:r>
              <a:rPr lang="es-CO" sz="2000" dirty="0">
                <a:solidFill>
                  <a:schemeClr val="accent3"/>
                </a:solidFill>
              </a:rPr>
              <a:t>solamente son capaces de controlar una parte considerablemente pequeña de las mercancías objeto de comercio exterior.</a:t>
            </a:r>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5" name="4 Marcador de número de diapositiva"/>
          <p:cNvSpPr>
            <a:spLocks noGrp="1"/>
          </p:cNvSpPr>
          <p:nvPr>
            <p:ph type="sldNum" sz="quarter" idx="12"/>
          </p:nvPr>
        </p:nvSpPr>
        <p:spPr/>
        <p:txBody>
          <a:bodyPr/>
          <a:lstStyle/>
          <a:p>
            <a:fld id="{D77B4EF1-ED7D-46E4-AB7C-CFC46FC45583}" type="slidenum">
              <a:rPr lang="es-CO" smtClean="0"/>
              <a:pPr/>
              <a:t>34</a:t>
            </a:fld>
            <a:endParaRPr lang="es-CO"/>
          </a:p>
        </p:txBody>
      </p:sp>
      <p:sp>
        <p:nvSpPr>
          <p:cNvPr id="6"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8"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67544" y="1196752"/>
            <a:ext cx="8208912" cy="5078313"/>
          </a:xfrm>
          <a:prstGeom prst="rect">
            <a:avLst/>
          </a:prstGeom>
        </p:spPr>
        <p:txBody>
          <a:bodyPr wrap="square">
            <a:spAutoFit/>
          </a:bodyPr>
          <a:lstStyle/>
          <a:p>
            <a:pPr algn="just"/>
            <a:r>
              <a:rPr lang="es-CO" b="1" dirty="0" smtClean="0">
                <a:solidFill>
                  <a:srgbClr val="000090"/>
                </a:solidFill>
              </a:rPr>
              <a:t>El </a:t>
            </a:r>
            <a:r>
              <a:rPr lang="es-CO" b="1" dirty="0">
                <a:solidFill>
                  <a:srgbClr val="000090"/>
                </a:solidFill>
              </a:rPr>
              <a:t>“control posterior, de auditoría o de fiscalización</a:t>
            </a:r>
            <a:r>
              <a:rPr lang="es-CO" b="1" dirty="0" smtClean="0">
                <a:solidFill>
                  <a:srgbClr val="000090"/>
                </a:solidFill>
              </a:rPr>
              <a:t>” </a:t>
            </a:r>
          </a:p>
          <a:p>
            <a:pPr algn="just"/>
            <a:r>
              <a:rPr lang="es-CO" dirty="0" smtClean="0"/>
              <a:t>es aquel </a:t>
            </a:r>
            <a:r>
              <a:rPr lang="es-CO" dirty="0"/>
              <a:t>que se ejerce a partir del levante o del embarque de las mercancías despachadas para un determinado régimen </a:t>
            </a:r>
            <a:r>
              <a:rPr lang="es-CO" dirty="0" smtClean="0"/>
              <a:t>aduanero.</a:t>
            </a:r>
          </a:p>
          <a:p>
            <a:pPr algn="just"/>
            <a:endParaRPr lang="es-CO" dirty="0" smtClean="0"/>
          </a:p>
          <a:p>
            <a:pPr algn="just"/>
            <a:endParaRPr lang="es-CO" dirty="0"/>
          </a:p>
          <a:p>
            <a:pPr algn="just"/>
            <a:r>
              <a:rPr lang="es-CO" dirty="0"/>
              <a:t>En razón a la forma y al periodo tiempo en el que se puede ejercer el control posterior, </a:t>
            </a:r>
            <a:endParaRPr lang="es-CO" dirty="0" smtClean="0"/>
          </a:p>
          <a:p>
            <a:pPr algn="just"/>
            <a:r>
              <a:rPr lang="es-CO" dirty="0" smtClean="0"/>
              <a:t>éste </a:t>
            </a:r>
            <a:r>
              <a:rPr lang="es-CO" dirty="0"/>
              <a:t>es </a:t>
            </a:r>
            <a:r>
              <a:rPr lang="es-CO" dirty="0" smtClean="0"/>
              <a:t>el </a:t>
            </a:r>
            <a:r>
              <a:rPr lang="es-CO" dirty="0"/>
              <a:t>más importante y el que puede arrojar los mejores resultados en cuanto a lo que supone el ejercicio de esta función esencial de las </a:t>
            </a:r>
            <a:r>
              <a:rPr lang="es-CO" dirty="0" smtClean="0"/>
              <a:t>aduanas</a:t>
            </a:r>
            <a:r>
              <a:rPr lang="es-CO" dirty="0"/>
              <a:t>. </a:t>
            </a:r>
            <a:endParaRPr lang="es-CO" dirty="0" smtClean="0"/>
          </a:p>
          <a:p>
            <a:pPr algn="just"/>
            <a:endParaRPr lang="es-CO" dirty="0" smtClean="0"/>
          </a:p>
          <a:p>
            <a:pPr algn="just"/>
            <a:endParaRPr lang="es-CO" dirty="0"/>
          </a:p>
          <a:p>
            <a:pPr algn="just"/>
            <a:r>
              <a:rPr lang="es-CO" dirty="0" smtClean="0"/>
              <a:t>El </a:t>
            </a:r>
            <a:r>
              <a:rPr lang="es-CO" dirty="0"/>
              <a:t>control posterior lo puede realizar la </a:t>
            </a:r>
            <a:r>
              <a:rPr lang="es-CO" dirty="0" smtClean="0"/>
              <a:t>aduana </a:t>
            </a:r>
            <a:r>
              <a:rPr lang="es-CO" dirty="0"/>
              <a:t>durante un periodo de tiempo que usualmente está entre dos y cinco años </a:t>
            </a:r>
            <a:endParaRPr lang="es-CO" dirty="0" smtClean="0"/>
          </a:p>
          <a:p>
            <a:pPr algn="just"/>
            <a:r>
              <a:rPr lang="es-CO" dirty="0" smtClean="0"/>
              <a:t>y </a:t>
            </a:r>
            <a:r>
              <a:rPr lang="es-CO" dirty="0"/>
              <a:t>éste puede </a:t>
            </a:r>
            <a:r>
              <a:rPr lang="es-CO" dirty="0" smtClean="0"/>
              <a:t>involucrar </a:t>
            </a:r>
            <a:r>
              <a:rPr lang="es-CO" dirty="0"/>
              <a:t>no solo los papeles propios de la operación que se está </a:t>
            </a:r>
            <a:r>
              <a:rPr lang="es-CO" dirty="0" smtClean="0"/>
              <a:t>realizando, </a:t>
            </a:r>
          </a:p>
          <a:p>
            <a:pPr algn="just"/>
            <a:r>
              <a:rPr lang="es-CO" dirty="0" smtClean="0"/>
              <a:t>sino </a:t>
            </a:r>
            <a:r>
              <a:rPr lang="es-CO" dirty="0"/>
              <a:t>todos aquellos que se puedan encontrar relacionados y que, aun cuando no aparezcan como “esenciales” a la importación o la exportación</a:t>
            </a:r>
            <a:r>
              <a:rPr lang="es-CO" dirty="0" smtClean="0"/>
              <a:t>,</a:t>
            </a:r>
          </a:p>
          <a:p>
            <a:pPr algn="just"/>
            <a:r>
              <a:rPr lang="es-CO" dirty="0" smtClean="0"/>
              <a:t> </a:t>
            </a:r>
            <a:r>
              <a:rPr lang="es-CO" dirty="0"/>
              <a:t>si son capaces de explicar “la verdad verdadera” de la </a:t>
            </a:r>
            <a:r>
              <a:rPr lang="es-CO" dirty="0" smtClean="0"/>
              <a:t>operación.</a:t>
            </a:r>
            <a:endParaRPr lang="es-CO"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35</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67544" y="2060848"/>
            <a:ext cx="8458200" cy="1470025"/>
          </a:xfrm>
        </p:spPr>
        <p:txBody>
          <a:bodyPr>
            <a:normAutofit/>
          </a:bodyPr>
          <a:lstStyle/>
          <a:p>
            <a:pPr algn="ctr"/>
            <a:r>
              <a:rPr lang="es-ES" sz="4800" dirty="0" smtClean="0">
                <a:ln w="18000">
                  <a:solidFill>
                    <a:schemeClr val="accent2">
                      <a:satMod val="140000"/>
                    </a:schemeClr>
                  </a:solidFill>
                  <a:prstDash val="solid"/>
                  <a:miter lim="800000"/>
                </a:ln>
                <a:effectLst>
                  <a:outerShdw blurRad="25500" dist="23000" dir="7020000" algn="tl">
                    <a:srgbClr val="000000">
                      <a:alpha val="50000"/>
                    </a:srgbClr>
                  </a:outerShdw>
                </a:effectLst>
              </a:rPr>
              <a:t>Control ex post</a:t>
            </a:r>
            <a:endParaRPr lang="es-ES" sz="4800" dirty="0">
              <a:ln w="18000">
                <a:solidFill>
                  <a:schemeClr val="accent2">
                    <a:satMod val="140000"/>
                  </a:schemeClr>
                </a:solidFill>
                <a:prstDash val="solid"/>
                <a:miter lim="800000"/>
              </a:ln>
              <a:effectLst>
                <a:outerShdw blurRad="25500" dist="23000" dir="7020000" algn="tl">
                  <a:srgbClr val="000000">
                    <a:alpha val="50000"/>
                  </a:srgbClr>
                </a:outerShdw>
              </a:effectLst>
            </a:endParaRPr>
          </a:p>
        </p:txBody>
      </p:sp>
      <p:sp>
        <p:nvSpPr>
          <p:cNvPr id="3" name="Marcador de texto 2"/>
          <p:cNvSpPr>
            <a:spLocks noGrp="1"/>
          </p:cNvSpPr>
          <p:nvPr>
            <p:ph type="subTitle" idx="1"/>
          </p:nvPr>
        </p:nvSpPr>
        <p:spPr/>
        <p:txBody>
          <a:bodyPr/>
          <a:lstStyle/>
          <a:p>
            <a:r>
              <a:rPr lang="es-ES" dirty="0" smtClean="0"/>
              <a:t>UN CASO DE APLICACIÓN </a:t>
            </a:r>
            <a:endParaRPr lang="es-ES" dirty="0"/>
          </a:p>
        </p:txBody>
      </p:sp>
      <p:sp>
        <p:nvSpPr>
          <p:cNvPr id="4" name="Marcador de pie de página 3"/>
          <p:cNvSpPr>
            <a:spLocks noGrp="1"/>
          </p:cNvSpPr>
          <p:nvPr>
            <p:ph type="ftr" sz="quarter" idx="11"/>
          </p:nvPr>
        </p:nvSpPr>
        <p:spPr/>
        <p:txBody>
          <a:bodyPr/>
          <a:lstStyle/>
          <a:p>
            <a:r>
              <a:rPr lang="es-CO" smtClean="0"/>
              <a:t>Germán Pardo Carrero Ph D. 2013</a:t>
            </a:r>
            <a:endParaRPr lang="es-CO"/>
          </a:p>
        </p:txBody>
      </p:sp>
      <p:sp>
        <p:nvSpPr>
          <p:cNvPr id="5" name="4 Marcador de número de diapositiva"/>
          <p:cNvSpPr>
            <a:spLocks noGrp="1"/>
          </p:cNvSpPr>
          <p:nvPr>
            <p:ph type="sldNum" sz="quarter" idx="12"/>
          </p:nvPr>
        </p:nvSpPr>
        <p:spPr/>
        <p:txBody>
          <a:bodyPr/>
          <a:lstStyle/>
          <a:p>
            <a:fld id="{D77B4EF1-ED7D-46E4-AB7C-CFC46FC45583}" type="slidenum">
              <a:rPr lang="es-CO" smtClean="0"/>
              <a:pPr/>
              <a:t>36</a:t>
            </a:fld>
            <a:endParaRPr lang="es-CO"/>
          </a:p>
        </p:txBody>
      </p:sp>
    </p:spTree>
    <p:extLst>
      <p:ext uri="{BB962C8B-B14F-4D97-AF65-F5344CB8AC3E}">
        <p14:creationId xmlns:p14="http://schemas.microsoft.com/office/powerpoint/2010/main" xmlns="" val="18602099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39552" y="0"/>
            <a:ext cx="8208912" cy="8032968"/>
          </a:xfrm>
          <a:prstGeom prst="rect">
            <a:avLst/>
          </a:prstGeom>
        </p:spPr>
        <p:txBody>
          <a:bodyPr wrap="square">
            <a:spAutoFit/>
          </a:bodyPr>
          <a:lstStyle/>
          <a:p>
            <a:pPr algn="just">
              <a:lnSpc>
                <a:spcPct val="150000"/>
              </a:lnSpc>
            </a:pPr>
            <a:endParaRPr lang="es-ES" sz="2000" dirty="0" smtClean="0"/>
          </a:p>
          <a:p>
            <a:pPr algn="just">
              <a:lnSpc>
                <a:spcPct val="150000"/>
              </a:lnSpc>
            </a:pPr>
            <a:endParaRPr lang="es-ES" sz="2000" dirty="0" smtClean="0"/>
          </a:p>
          <a:p>
            <a:pPr algn="just">
              <a:lnSpc>
                <a:spcPct val="150000"/>
              </a:lnSpc>
            </a:pPr>
            <a:endParaRPr lang="es-ES" sz="2000" dirty="0" smtClean="0"/>
          </a:p>
          <a:p>
            <a:pPr algn="just">
              <a:lnSpc>
                <a:spcPct val="150000"/>
              </a:lnSpc>
            </a:pPr>
            <a:r>
              <a:rPr lang="es-ES" sz="2000" dirty="0" smtClean="0"/>
              <a:t>En </a:t>
            </a:r>
            <a:r>
              <a:rPr lang="es-ES" sz="2000" dirty="0"/>
              <a:t>Buenos Aires, los días 7 y 8 de mayo de 2012, se realizaron las II Jornadas sobre Prácticas Preventivas contra el crimen organizado en el Comercio </a:t>
            </a:r>
            <a:r>
              <a:rPr lang="es-ES" sz="2000" dirty="0" smtClean="0"/>
              <a:t>Internacional (Ver: VIDAL ALBARRACÍN, Héctor Guillermo et al. </a:t>
            </a:r>
            <a:r>
              <a:rPr lang="es-ES" sz="2000" i="1" dirty="0" smtClean="0"/>
              <a:t>II Jornadas Prácticas Preventivas El Crimen Organizado en  el Comercio Internacional.</a:t>
            </a:r>
            <a:r>
              <a:rPr lang="es-ES" sz="2000" dirty="0" smtClean="0"/>
              <a:t> Comisión para el Estudio y Prevención de Riesgos Penales del Centro de Despachantes de Aduana. Buenos Aires. 2012. Guía Práctica y Ediciones IARA. Páginas 92- 109). </a:t>
            </a:r>
            <a:r>
              <a:rPr lang="es-ES" sz="2000" dirty="0"/>
              <a:t>En este simposio, se plantean unos casos hipotéticos, de los cuales se trae a colación en este escrito el caso No 3, denominado “exportaciones de oro”, el cual se resume de la siguiente manera</a:t>
            </a:r>
            <a:r>
              <a:rPr lang="es-ES" sz="2000" dirty="0" smtClean="0"/>
              <a:t>:</a:t>
            </a:r>
          </a:p>
          <a:p>
            <a:endParaRPr lang="es-ES_tradnl" dirty="0" smtClean="0"/>
          </a:p>
          <a:p>
            <a:endParaRPr lang="es-ES_tradnl" dirty="0" smtClean="0"/>
          </a:p>
          <a:p>
            <a:endParaRPr lang="es-ES_tradnl" dirty="0"/>
          </a:p>
          <a:p>
            <a:endParaRPr lang="es-ES_tradnl" dirty="0" smtClean="0"/>
          </a:p>
          <a:p>
            <a:endParaRPr lang="es-ES_tradnl" dirty="0"/>
          </a:p>
          <a:p>
            <a:endParaRPr lang="es-ES_tradnl" dirty="0"/>
          </a:p>
          <a:p>
            <a:endParaRPr lang="es-ES_tradnl"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37</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10711779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2 Rectángulo"/>
          <p:cNvSpPr/>
          <p:nvPr/>
        </p:nvSpPr>
        <p:spPr>
          <a:xfrm>
            <a:off x="251520" y="948690"/>
            <a:ext cx="8568952" cy="5909310"/>
          </a:xfrm>
          <a:prstGeom prst="rect">
            <a:avLst/>
          </a:prstGeom>
        </p:spPr>
        <p:txBody>
          <a:bodyPr wrap="square">
            <a:spAutoFit/>
          </a:bodyPr>
          <a:lstStyle/>
          <a:p>
            <a:pPr lvl="0" algn="just"/>
            <a:r>
              <a:rPr lang="es-ES" dirty="0"/>
              <a:t>Una empresa minera radicada en la Provincia de San Juan (Argentina), tiene una concesión para la explotación de un yacimiento. La empresa extrae “piedra”, la trata y la traslada hasta una planta en donde se disminuye la cantidad de agua y se forma un concentrado de minerales el cual se transporta al puerto de Rosario (en otra jurisdicción, diferente de la de San Juan) desde donde se exporta. </a:t>
            </a:r>
            <a:endParaRPr lang="es-ES" dirty="0" smtClean="0"/>
          </a:p>
          <a:p>
            <a:pPr lvl="0" algn="just"/>
            <a:endParaRPr lang="es-ES" dirty="0" smtClean="0"/>
          </a:p>
          <a:p>
            <a:pPr lvl="0" algn="just"/>
            <a:r>
              <a:rPr lang="es-ES" dirty="0" smtClean="0"/>
              <a:t>En </a:t>
            </a:r>
            <a:r>
              <a:rPr lang="es-ES" dirty="0"/>
              <a:t>destino o país de importación, se realiza el proceso de recuperación de minerales útiles</a:t>
            </a:r>
            <a:r>
              <a:rPr lang="es-ES" dirty="0" smtClean="0"/>
              <a:t>.</a:t>
            </a:r>
          </a:p>
          <a:p>
            <a:pPr lvl="0" algn="just"/>
            <a:endParaRPr lang="es-ES_tradnl" dirty="0"/>
          </a:p>
          <a:p>
            <a:pPr lvl="0" algn="just"/>
            <a:r>
              <a:rPr lang="es-ES" dirty="0"/>
              <a:t>Para documentar la exportación, la empresa recurre a un despachante de aduanas o agente de aduanas el cual adecúa su accionar a lo establecido por la ley argentina. </a:t>
            </a:r>
            <a:endParaRPr lang="es-ES" dirty="0" smtClean="0"/>
          </a:p>
          <a:p>
            <a:pPr lvl="0" algn="just"/>
            <a:endParaRPr lang="es-ES_tradnl" dirty="0"/>
          </a:p>
          <a:p>
            <a:pPr lvl="0" algn="just"/>
            <a:r>
              <a:rPr lang="es-ES" dirty="0"/>
              <a:t>La exportación comprende minerales concentrados, los cuales se encuentran dentro del capítulo 26 del Sistema Armonizado de Designación y </a:t>
            </a:r>
            <a:r>
              <a:rPr lang="es-ES" dirty="0" smtClean="0"/>
              <a:t>codificación </a:t>
            </a:r>
            <a:r>
              <a:rPr lang="es-ES" dirty="0"/>
              <a:t>de Mercancías. </a:t>
            </a:r>
            <a:endParaRPr lang="es-ES" dirty="0" smtClean="0"/>
          </a:p>
          <a:p>
            <a:pPr lvl="0" algn="just"/>
            <a:endParaRPr lang="es-ES" dirty="0" smtClean="0"/>
          </a:p>
          <a:p>
            <a:pPr lvl="0" algn="just"/>
            <a:r>
              <a:rPr lang="es-ES" dirty="0" smtClean="0"/>
              <a:t>Para </a:t>
            </a:r>
            <a:r>
              <a:rPr lang="es-ES" dirty="0"/>
              <a:t>esto, solo se requiere declarar un valor FOB provisorio a resultas del análisis definitivo que debe hacerse en destino.</a:t>
            </a:r>
            <a:endParaRPr lang="es-ES_tradnl" dirty="0"/>
          </a:p>
          <a:p>
            <a:pPr algn="just"/>
            <a:endParaRPr lang="es-ES_tradnl" dirty="0"/>
          </a:p>
          <a:p>
            <a:pPr algn="just"/>
            <a:endParaRPr lang="es-ES_tradnl"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38</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3340446812"/>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2 Rectángulo"/>
          <p:cNvSpPr/>
          <p:nvPr/>
        </p:nvSpPr>
        <p:spPr>
          <a:xfrm>
            <a:off x="467544" y="1196752"/>
            <a:ext cx="8208912" cy="5078313"/>
          </a:xfrm>
          <a:prstGeom prst="rect">
            <a:avLst/>
          </a:prstGeom>
        </p:spPr>
        <p:txBody>
          <a:bodyPr wrap="square">
            <a:spAutoFit/>
          </a:bodyPr>
          <a:lstStyle/>
          <a:p>
            <a:pPr lvl="0" algn="just"/>
            <a:r>
              <a:rPr lang="es-ES" dirty="0"/>
              <a:t>El exportador indica al despachante o agente de aduanas que ha realizado los análisis de contenido de la mezcla de minerales, aduciendo que el concentrado contiene minerales de oro y níquel, en distintas proporciones y cantidades, sin indicar cuáles. Adjunta los resultados de los análisis realizados sobre el concentrado, los que determinan el contenido del oro y demás metales constitutivos de la mezcla</a:t>
            </a:r>
            <a:r>
              <a:rPr lang="es-ES" dirty="0" smtClean="0"/>
              <a:t>.</a:t>
            </a:r>
          </a:p>
          <a:p>
            <a:pPr lvl="0" algn="just"/>
            <a:endParaRPr lang="es-ES_tradnl" dirty="0" smtClean="0"/>
          </a:p>
          <a:p>
            <a:pPr lvl="0" algn="just"/>
            <a:endParaRPr lang="es-ES_tradnl" dirty="0"/>
          </a:p>
          <a:p>
            <a:pPr lvl="0" algn="just"/>
            <a:r>
              <a:rPr lang="es-ES" dirty="0"/>
              <a:t>El exportador presenta al agente de aduanas o despachante una copia del contrato que ha firmado con el importador extranjero, solicitándole que además el despachante lo firme, para efectos propios de su intermediación aduanera</a:t>
            </a:r>
            <a:r>
              <a:rPr lang="es-ES" dirty="0" smtClean="0"/>
              <a:t>.</a:t>
            </a:r>
          </a:p>
          <a:p>
            <a:pPr lvl="0" algn="just"/>
            <a:endParaRPr lang="es-ES" dirty="0" smtClean="0"/>
          </a:p>
          <a:p>
            <a:pPr lvl="0" algn="just"/>
            <a:endParaRPr lang="es-ES_tradnl" dirty="0"/>
          </a:p>
          <a:p>
            <a:pPr lvl="0" algn="just"/>
            <a:r>
              <a:rPr lang="es-ES" dirty="0"/>
              <a:t>La </a:t>
            </a:r>
            <a:r>
              <a:rPr lang="es-ES" dirty="0" smtClean="0"/>
              <a:t>aduana </a:t>
            </a:r>
            <a:r>
              <a:rPr lang="es-ES" dirty="0"/>
              <a:t>autoriza el despacho de la mercancía para exportación y, se abstiene o no hace uso de la facultad que tiene de extraer muestras de la mezcla de minerales para su control.</a:t>
            </a:r>
            <a:endParaRPr lang="es-ES_tradnl" dirty="0"/>
          </a:p>
          <a:p>
            <a:pPr algn="just"/>
            <a:endParaRPr lang="es-ES_tradnl"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39</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168942717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39552" y="1340768"/>
            <a:ext cx="7992888" cy="5078313"/>
          </a:xfrm>
          <a:prstGeom prst="rect">
            <a:avLst/>
          </a:prstGeom>
          <a:noFill/>
        </p:spPr>
        <p:txBody>
          <a:bodyPr wrap="square" rtlCol="0">
            <a:spAutoFit/>
          </a:bodyPr>
          <a:lstStyle/>
          <a:p>
            <a:pPr algn="just"/>
            <a:r>
              <a:rPr lang="es-ES_tradnl" i="1" dirty="0"/>
              <a:t>“En materia aduanera, por eso es tan loable el sistema armonizado de la OMA, porque para el sistema armonizado su primera función es </a:t>
            </a:r>
            <a:r>
              <a:rPr lang="es-ES_tradnl" i="1" dirty="0">
                <a:solidFill>
                  <a:srgbClr val="FF0000"/>
                </a:solidFill>
              </a:rPr>
              <a:t>designar  a las cosas de igual manera</a:t>
            </a:r>
            <a:r>
              <a:rPr lang="es-ES_tradnl" i="1" dirty="0"/>
              <a:t>, esto garantiza la supervivencia del sistema armonizado </a:t>
            </a:r>
            <a:r>
              <a:rPr lang="es-ES_tradnl" i="1" dirty="0" smtClean="0"/>
              <a:t>[…]” </a:t>
            </a:r>
            <a:r>
              <a:rPr lang="es-ES_tradnl" dirty="0" smtClean="0"/>
              <a:t>(ROHDE PONCE) </a:t>
            </a:r>
            <a:endParaRPr lang="es-CO" dirty="0" smtClean="0"/>
          </a:p>
          <a:p>
            <a:pPr algn="just"/>
            <a:endParaRPr lang="es-CO" dirty="0" smtClean="0"/>
          </a:p>
          <a:p>
            <a:pPr algn="just"/>
            <a:endParaRPr lang="es-CO" dirty="0"/>
          </a:p>
          <a:p>
            <a:pPr algn="just"/>
            <a:r>
              <a:rPr lang="es-CO" dirty="0" smtClean="0"/>
              <a:t>Sin </a:t>
            </a:r>
            <a:r>
              <a:rPr lang="es-CO" dirty="0"/>
              <a:t>embargo, el contar con tan valiosas herramientas en torno a lo que se debe entender por “control en </a:t>
            </a:r>
            <a:r>
              <a:rPr lang="es-CO" dirty="0" smtClean="0"/>
              <a:t>aduanas</a:t>
            </a:r>
            <a:r>
              <a:rPr lang="es-CO" dirty="0"/>
              <a:t>”, los tipos de control y la formas de materializarlos, sin bien reviste de crucial importancia, no es óbice para que se siga trabajando en esta tarea de armonización, puesto </a:t>
            </a:r>
            <a:r>
              <a:rPr lang="es-CO" dirty="0" smtClean="0"/>
              <a:t>que:</a:t>
            </a:r>
          </a:p>
          <a:p>
            <a:pPr algn="just"/>
            <a:endParaRPr lang="es-CO" dirty="0" smtClean="0"/>
          </a:p>
          <a:p>
            <a:pPr algn="just"/>
            <a:endParaRPr lang="es-CO" dirty="0" smtClean="0"/>
          </a:p>
          <a:p>
            <a:pPr algn="just">
              <a:buFont typeface="Wingdings" pitchFamily="2" charset="2"/>
              <a:buChar char="ü"/>
            </a:pPr>
            <a:r>
              <a:rPr lang="es-CO" dirty="0" smtClean="0"/>
              <a:t>En </a:t>
            </a:r>
            <a:r>
              <a:rPr lang="es-CO" dirty="0"/>
              <a:t>la práctica el entendimiento e implementación de la labor de las </a:t>
            </a:r>
            <a:r>
              <a:rPr lang="es-CO" dirty="0" smtClean="0"/>
              <a:t>aduanas </a:t>
            </a:r>
            <a:r>
              <a:rPr lang="es-CO" dirty="0"/>
              <a:t>no es tan universal </a:t>
            </a:r>
            <a:r>
              <a:rPr lang="es-CO" dirty="0" smtClean="0"/>
              <a:t>como </a:t>
            </a:r>
            <a:r>
              <a:rPr lang="es-CO" dirty="0"/>
              <a:t>se quisiera y está atado a las necesidades </a:t>
            </a:r>
            <a:r>
              <a:rPr lang="es-CO" dirty="0" smtClean="0"/>
              <a:t>de </a:t>
            </a:r>
            <a:r>
              <a:rPr lang="es-CO" dirty="0"/>
              <a:t>los diversos países. </a:t>
            </a:r>
            <a:endParaRPr lang="es-CO" dirty="0" smtClean="0"/>
          </a:p>
          <a:p>
            <a:pPr algn="just">
              <a:buFont typeface="Wingdings" pitchFamily="2" charset="2"/>
              <a:buChar char="ü"/>
            </a:pPr>
            <a:r>
              <a:rPr lang="es-CO" dirty="0" smtClean="0">
                <a:solidFill>
                  <a:srgbClr val="0000FF"/>
                </a:solidFill>
              </a:rPr>
              <a:t>Falta </a:t>
            </a:r>
            <a:r>
              <a:rPr lang="es-CO" dirty="0">
                <a:solidFill>
                  <a:srgbClr val="0000FF"/>
                </a:solidFill>
              </a:rPr>
              <a:t>un lenguaje </a:t>
            </a:r>
            <a:r>
              <a:rPr lang="es-CO" dirty="0" smtClean="0">
                <a:solidFill>
                  <a:srgbClr val="0000FF"/>
                </a:solidFill>
              </a:rPr>
              <a:t>común</a:t>
            </a:r>
          </a:p>
          <a:p>
            <a:pPr algn="just">
              <a:buFont typeface="Wingdings" pitchFamily="2" charset="2"/>
              <a:buChar char="ü"/>
            </a:pPr>
            <a:r>
              <a:rPr lang="es-CO" dirty="0" smtClean="0"/>
              <a:t>Es necesaria </a:t>
            </a:r>
            <a:r>
              <a:rPr lang="es-CO" dirty="0"/>
              <a:t>una mayor divulgación de los instrumentos de la </a:t>
            </a:r>
            <a:r>
              <a:rPr lang="es-CO" dirty="0" smtClean="0"/>
              <a:t>OMA</a:t>
            </a:r>
            <a:endParaRPr lang="es-CO" dirty="0"/>
          </a:p>
          <a:p>
            <a:pPr algn="just"/>
            <a:r>
              <a:rPr lang="es-CO" dirty="0"/>
              <a:t> </a:t>
            </a:r>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4</a:t>
            </a:fld>
            <a:endParaRPr lang="es-CO"/>
          </a:p>
        </p:txBody>
      </p:sp>
      <p:sp>
        <p:nvSpPr>
          <p:cNvPr id="6"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8"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41562747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2 Rectángulo"/>
          <p:cNvSpPr/>
          <p:nvPr/>
        </p:nvSpPr>
        <p:spPr>
          <a:xfrm>
            <a:off x="467544" y="1484784"/>
            <a:ext cx="8208912" cy="4524315"/>
          </a:xfrm>
          <a:prstGeom prst="rect">
            <a:avLst/>
          </a:prstGeom>
        </p:spPr>
        <p:txBody>
          <a:bodyPr wrap="square">
            <a:spAutoFit/>
          </a:bodyPr>
          <a:lstStyle/>
          <a:p>
            <a:pPr lvl="0" algn="just"/>
            <a:r>
              <a:rPr lang="es-ES" dirty="0"/>
              <a:t>La mercancía es exportada y dentro del término de 180 días siguientes al libramiento de la mercancía, el exportador presenta los certificados de análisis del concentrado, que supuestamente fue realizado en destino o país de importación. </a:t>
            </a:r>
            <a:endParaRPr lang="es-ES" dirty="0" smtClean="0"/>
          </a:p>
          <a:p>
            <a:pPr lvl="0" algn="just"/>
            <a:endParaRPr lang="es-ES" dirty="0" smtClean="0"/>
          </a:p>
          <a:p>
            <a:pPr lvl="0" algn="just"/>
            <a:endParaRPr lang="es-ES" dirty="0" smtClean="0"/>
          </a:p>
          <a:p>
            <a:pPr lvl="0" algn="just"/>
            <a:r>
              <a:rPr lang="es-ES" dirty="0" smtClean="0"/>
              <a:t>Según </a:t>
            </a:r>
            <a:r>
              <a:rPr lang="es-ES" dirty="0"/>
              <a:t>el certificado de análisis, la mercancía exportada, se compone por un 50% de oro, 10% de níquel, tratándose el resto de otros minerales sin valor.</a:t>
            </a:r>
            <a:endParaRPr lang="es-ES_tradnl" dirty="0"/>
          </a:p>
          <a:p>
            <a:pPr lvl="0" algn="just"/>
            <a:endParaRPr lang="es-ES" dirty="0" smtClean="0"/>
          </a:p>
          <a:p>
            <a:pPr lvl="0" algn="just"/>
            <a:endParaRPr lang="es-ES" dirty="0" smtClean="0"/>
          </a:p>
          <a:p>
            <a:pPr lvl="0" algn="just"/>
            <a:r>
              <a:rPr lang="es-ES" dirty="0" smtClean="0"/>
              <a:t>Después </a:t>
            </a:r>
            <a:r>
              <a:rPr lang="es-ES" dirty="0"/>
              <a:t>de haberse realizado varias operaciones similares, la </a:t>
            </a:r>
            <a:r>
              <a:rPr lang="es-ES" dirty="0" smtClean="0"/>
              <a:t>aduana </a:t>
            </a:r>
            <a:r>
              <a:rPr lang="es-ES" dirty="0"/>
              <a:t>argentina recibe una denuncia en la que se le informa que los certificados de análisis supuestamente realizados en el país de importación y presentados en la Argentina, con base en los cuales se cancelan tributos aduaneros a la exportación, son documentos falsos.</a:t>
            </a:r>
            <a:endParaRPr lang="es-ES_tradnl" dirty="0"/>
          </a:p>
          <a:p>
            <a:pPr lvl="0" algn="just"/>
            <a:endParaRPr lang="es-ES"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40</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4100732783"/>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2 Rectángulo"/>
          <p:cNvSpPr/>
          <p:nvPr/>
        </p:nvSpPr>
        <p:spPr>
          <a:xfrm>
            <a:off x="467544" y="1412776"/>
            <a:ext cx="8208912" cy="4708981"/>
          </a:xfrm>
          <a:prstGeom prst="rect">
            <a:avLst/>
          </a:prstGeom>
        </p:spPr>
        <p:txBody>
          <a:bodyPr wrap="square">
            <a:spAutoFit/>
          </a:bodyPr>
          <a:lstStyle/>
          <a:p>
            <a:pPr lvl="0" algn="just"/>
            <a:r>
              <a:rPr lang="es-ES" sz="2000" dirty="0"/>
              <a:t>Ante esta situación, y en razón de la colaboración prestada por la </a:t>
            </a:r>
            <a:r>
              <a:rPr lang="es-ES" sz="2000" dirty="0" smtClean="0"/>
              <a:t>autoridad aduanera </a:t>
            </a:r>
            <a:r>
              <a:rPr lang="es-ES" sz="2000" dirty="0"/>
              <a:t>del país de importación, </a:t>
            </a:r>
            <a:endParaRPr lang="es-ES" sz="2000" dirty="0" smtClean="0"/>
          </a:p>
          <a:p>
            <a:pPr lvl="0" algn="just"/>
            <a:r>
              <a:rPr lang="es-ES" sz="2000" dirty="0" smtClean="0"/>
              <a:t>la aduana </a:t>
            </a:r>
            <a:r>
              <a:rPr lang="es-ES" sz="2000" dirty="0"/>
              <a:t>argentina obtiene un análisis que consta en la </a:t>
            </a:r>
            <a:r>
              <a:rPr lang="es-ES" sz="2000" dirty="0" smtClean="0"/>
              <a:t>aduana </a:t>
            </a:r>
            <a:r>
              <a:rPr lang="es-ES" sz="2000" dirty="0"/>
              <a:t>de importación, según el cual la proporción de minerales en la mezcla era del 10% de oro, 40% de níquel, constituyendo el resto del porcentaje otros metales o residuos sin mayor valor comercial.</a:t>
            </a:r>
            <a:endParaRPr lang="es-ES_tradnl" sz="2000" dirty="0"/>
          </a:p>
          <a:p>
            <a:pPr lvl="0" algn="just"/>
            <a:endParaRPr lang="es-ES" sz="2000" dirty="0" smtClean="0"/>
          </a:p>
          <a:p>
            <a:pPr lvl="0" algn="just"/>
            <a:endParaRPr lang="es-ES" sz="2000" dirty="0" smtClean="0"/>
          </a:p>
          <a:p>
            <a:pPr lvl="0" algn="just"/>
            <a:r>
              <a:rPr lang="es-ES" sz="2000" dirty="0" smtClean="0"/>
              <a:t>La </a:t>
            </a:r>
            <a:r>
              <a:rPr lang="es-ES" sz="2000" dirty="0"/>
              <a:t>empresa compradora del exterior, es decir la empresa importadora, en todos los casos, </a:t>
            </a:r>
            <a:endParaRPr lang="es-ES" sz="2000" dirty="0" smtClean="0"/>
          </a:p>
          <a:p>
            <a:pPr lvl="0" algn="just"/>
            <a:r>
              <a:rPr lang="es-ES" sz="2000" dirty="0" smtClean="0"/>
              <a:t>pagó </a:t>
            </a:r>
            <a:r>
              <a:rPr lang="es-ES" sz="2000" dirty="0"/>
              <a:t>a la Argentina el total de lo que debía pagar correspondiente al certificado falso, ocupándose además, exportador e importador, </a:t>
            </a:r>
            <a:endParaRPr lang="es-ES" sz="2000" dirty="0" smtClean="0"/>
          </a:p>
          <a:p>
            <a:pPr lvl="0" algn="just"/>
            <a:r>
              <a:rPr lang="es-ES" sz="2000" dirty="0" smtClean="0"/>
              <a:t>de </a:t>
            </a:r>
            <a:r>
              <a:rPr lang="es-ES" sz="2000" dirty="0"/>
              <a:t>cubrirle a la </a:t>
            </a:r>
            <a:r>
              <a:rPr lang="es-ES" sz="2000" dirty="0" smtClean="0"/>
              <a:t>aduana </a:t>
            </a:r>
            <a:r>
              <a:rPr lang="es-ES" sz="2000" dirty="0"/>
              <a:t>argentina los tributos aduaneros de la exportación, que, como se puede observar, estaban sobrevaloradas.</a:t>
            </a:r>
            <a:endParaRPr lang="es-ES_tradnl" sz="2000" dirty="0"/>
          </a:p>
          <a:p>
            <a:pPr lvl="0" algn="just"/>
            <a:endParaRPr lang="es-ES" sz="2000"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41</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1707197251"/>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http://www.colorear-dibujos.com/dibujos/dibujosdecontenedores/contenedordepapelparacolorear.gif"/>
          <p:cNvPicPr>
            <a:picLocks noChangeAspect="1" noChangeArrowheads="1"/>
          </p:cNvPicPr>
          <p:nvPr/>
        </p:nvPicPr>
        <p:blipFill>
          <a:blip r:embed="rId2" cstate="print"/>
          <a:srcRect/>
          <a:stretch>
            <a:fillRect/>
          </a:stretch>
        </p:blipFill>
        <p:spPr bwMode="auto">
          <a:xfrm>
            <a:off x="683568" y="5805264"/>
            <a:ext cx="648072" cy="901737"/>
          </a:xfrm>
          <a:prstGeom prst="rect">
            <a:avLst/>
          </a:prstGeom>
          <a:noFill/>
        </p:spPr>
      </p:pic>
      <p:sp>
        <p:nvSpPr>
          <p:cNvPr id="4" name="3 Marcador de número de diapositiva"/>
          <p:cNvSpPr>
            <a:spLocks noGrp="1"/>
          </p:cNvSpPr>
          <p:nvPr>
            <p:ph type="sldNum" sz="quarter" idx="12"/>
          </p:nvPr>
        </p:nvSpPr>
        <p:spPr/>
        <p:txBody>
          <a:bodyPr/>
          <a:lstStyle/>
          <a:p>
            <a:fld id="{D77B4EF1-ED7D-46E4-AB7C-CFC46FC45583}" type="slidenum">
              <a:rPr lang="es-CO" smtClean="0"/>
              <a:pPr/>
              <a:t>42</a:t>
            </a:fld>
            <a:endParaRPr lang="es-CO"/>
          </a:p>
        </p:txBody>
      </p:sp>
      <p:graphicFrame>
        <p:nvGraphicFramePr>
          <p:cNvPr id="5" name="4 Diagrama"/>
          <p:cNvGraphicFramePr/>
          <p:nvPr>
            <p:extLst>
              <p:ext uri="{D42A27DB-BD31-4B8C-83A1-F6EECF244321}">
                <p14:modId xmlns:p14="http://schemas.microsoft.com/office/powerpoint/2010/main" xmlns="" val="3094917501"/>
              </p:ext>
            </p:extLst>
          </p:nvPr>
        </p:nvGraphicFramePr>
        <p:xfrm>
          <a:off x="391586" y="764704"/>
          <a:ext cx="8640960" cy="5976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8" name="Picture 4" descr="http://us.123rf.com/400wm/400/400/derocz/derocz1102/derocz110200025/8756223-fabrica--ilustracion-de-dibujos-animados-de-blanco-y-negro-vector.jpg"/>
          <p:cNvPicPr>
            <a:picLocks noChangeAspect="1" noChangeArrowheads="1"/>
          </p:cNvPicPr>
          <p:nvPr/>
        </p:nvPicPr>
        <p:blipFill>
          <a:blip r:embed="rId8" cstate="print"/>
          <a:srcRect/>
          <a:stretch>
            <a:fillRect/>
          </a:stretch>
        </p:blipFill>
        <p:spPr bwMode="auto">
          <a:xfrm>
            <a:off x="5292080" y="836712"/>
            <a:ext cx="858199" cy="688705"/>
          </a:xfrm>
          <a:prstGeom prst="rect">
            <a:avLst/>
          </a:prstGeom>
          <a:noFill/>
        </p:spPr>
      </p:pic>
      <p:pic>
        <p:nvPicPr>
          <p:cNvPr id="1030" name="Picture 6" descr="http://www.cadizfotos.com/albums/retocadas/dibujos/normal_HPIM1098_dibujo_.jpg"/>
          <p:cNvPicPr>
            <a:picLocks noChangeAspect="1" noChangeArrowheads="1"/>
          </p:cNvPicPr>
          <p:nvPr/>
        </p:nvPicPr>
        <p:blipFill>
          <a:blip r:embed="rId9" cstate="print"/>
          <a:srcRect/>
          <a:stretch>
            <a:fillRect/>
          </a:stretch>
        </p:blipFill>
        <p:spPr bwMode="auto">
          <a:xfrm>
            <a:off x="611560" y="764704"/>
            <a:ext cx="960107" cy="720080"/>
          </a:xfrm>
          <a:prstGeom prst="rect">
            <a:avLst/>
          </a:prstGeom>
          <a:noFill/>
        </p:spPr>
      </p:pic>
      <p:sp>
        <p:nvSpPr>
          <p:cNvPr id="3" name="2 Marcador de pie de página"/>
          <p:cNvSpPr>
            <a:spLocks noGrp="1"/>
          </p:cNvSpPr>
          <p:nvPr>
            <p:ph type="ftr" sz="quarter" idx="11"/>
          </p:nvPr>
        </p:nvSpPr>
        <p:spPr/>
        <p:txBody>
          <a:bodyPr/>
          <a:lstStyle/>
          <a:p>
            <a:r>
              <a:rPr lang="es-CO" dirty="0" smtClean="0"/>
              <a:t>Germán Pardo Carrero </a:t>
            </a:r>
            <a:r>
              <a:rPr lang="es-CO" dirty="0" err="1" smtClean="0"/>
              <a:t>Ph</a:t>
            </a:r>
            <a:r>
              <a:rPr lang="es-CO" dirty="0" smtClean="0"/>
              <a:t> D. 2013</a:t>
            </a:r>
            <a:endParaRPr lang="es-CO" dirty="0"/>
          </a:p>
        </p:txBody>
      </p:sp>
      <p:pic>
        <p:nvPicPr>
          <p:cNvPr id="1032" name="Picture 8" descr="http://comps.canstockphoto.com/can-stock-photo_csp11514175.jpg"/>
          <p:cNvPicPr>
            <a:picLocks noChangeAspect="1" noChangeArrowheads="1"/>
          </p:cNvPicPr>
          <p:nvPr/>
        </p:nvPicPr>
        <p:blipFill>
          <a:blip r:embed="rId10" cstate="print"/>
          <a:srcRect/>
          <a:stretch>
            <a:fillRect/>
          </a:stretch>
        </p:blipFill>
        <p:spPr bwMode="auto">
          <a:xfrm>
            <a:off x="3131840" y="836712"/>
            <a:ext cx="576064" cy="690689"/>
          </a:xfrm>
          <a:prstGeom prst="rect">
            <a:avLst/>
          </a:prstGeom>
          <a:noFill/>
        </p:spPr>
      </p:pic>
      <p:pic>
        <p:nvPicPr>
          <p:cNvPr id="1034" name="Picture 10" descr="http://t0.gstatic.com/images?q=tbn:ANd9GcQ3YQdGuQSkipTaG8LXAM2FEPeOZFaPkcPnXolfNKDA5W16wJ06"/>
          <p:cNvPicPr>
            <a:picLocks noChangeAspect="1" noChangeArrowheads="1"/>
          </p:cNvPicPr>
          <p:nvPr/>
        </p:nvPicPr>
        <p:blipFill>
          <a:blip r:embed="rId11" cstate="print"/>
          <a:srcRect/>
          <a:stretch>
            <a:fillRect/>
          </a:stretch>
        </p:blipFill>
        <p:spPr bwMode="auto">
          <a:xfrm>
            <a:off x="7740352" y="764704"/>
            <a:ext cx="677104" cy="773833"/>
          </a:xfrm>
          <a:prstGeom prst="rect">
            <a:avLst/>
          </a:prstGeom>
          <a:noFill/>
        </p:spPr>
      </p:pic>
      <p:sp>
        <p:nvSpPr>
          <p:cNvPr id="1040" name="AutoShape 16" descr="data:image/jpeg;base64,/9j/4AAQSkZJRgABAQAAAQABAAD/2wCEAAkGBhQRERUUEhQWFRQVFxsYGBcXGCEeHBoYHRwdGBocHBocHykfHhkjHRoXHy8iIycpLCwsGB4xNjwqNSYrLCkBCQoKBQUFDQUFDSkYEhgpKSkpKSkpKSkpKSkpKSkpKSkpKSkpKSkpKSkpKSkpKSkpKSkpKSkpKSkpKSkpKSkpKf/AABEIAL0BCwMBIgACEQEDEQH/xAAcAAEAAwEAAwEAAAAAAAAAAAAABAUGAwECBwj/xABKEAACAQMBBQUEBgYJAwIHAQABAgMABBESBRMhMWEGIkFRcSMyYoEHFEJScpEVM0NTc4IWJDRjg5KhorFEk7KjszVUhMHCw/AI/8QAFAEBAAAAAAAAAAAAAAAAAAAAAP/EABQRAQAAAAAAAAAAAAAAAAAAAAD/2gAMAwEAAhEDEQA/APuNKUoFKUoFKUoFKUoFKUoFKUoFKUoFKUoFKUoFKUoFKUoFKUoFKUoFKUoFKUoFKUoFKUoFKUoFKUoFKUoFKUoFKUoFKUoFKVW7R7R21ucTTxRt91nAY+i51H5CgsqVnD2taTha2lxNnk7ruY/80uGI/CjUXZ9/Mcy3Eduv3LdNb48jNKCP8sYoLjaW1obdNc8iRp952AGfIZ5noONU69qJZv7JaSSL4STHcRkeY1Aykdd3jrUrZ3ZK3hfe6TLN++mYySfJnzp9FwKuaDJ3PZy+uGV5b42+nOmO0Xhxx77y53nL7qgeVeRs/asQwl1a3H8a3aNvm0UmnP8AJWqZcjnjrVFtLZly2NLo+ORy0TgfxFDg8vBVoIo2ttNOEljDL5tBdY/2yxr/AM1I/pLOPe2bd/ytbt/xcVXq17GwyZ8Z4+zjmUfMOsp/y1odkzSOpMhB8sQvEeuVdiT8qCtPbDHvWl6v/wBOW/8AAtXk9urVcbwzQ/xreaMf5njC/wCtaDFKCrtO1NpKcR3UDnyWVCfyBzVkrg8RxHSqbbUtlrWO7EOqT3d8g0seWA7jSW+HOelej9hbE8RbRIfOMbv/ANvTQX1KoT2MhAwkl1H+C7mx+TSEf6V4/o5Ov6u/uR0dYXH5mIN/uoL+lZ02O0lHdurWTpJbOp/zJPj/AG15+ubSQDNtaynxKXDp/taE/wDlQaGlZa97XT20bS3NiyRoMs63EJAH87J+XjVn2Y7SJfwCeJJUQnAEsZQngDkZ4FTn3gSOflQW1KUoFKUoFUO0+2tvBOYG3ryhQ7JFBJKVVuClt2hxnBq+qh7Q9kY7pllVmguY/wBXcRYDr8J8HjPijZByeWaDme3tsOa3QPkbK5z/AOzXN+3ifZtL9+os5R/5ha5Q9pp7Tu7Siwg4C7hBaE9ZE4vCepynxCtLbXKSoHjZXRhlWUgqR5gjgR6UGdTt6n2rTaC9DZyH/wAARXT+mwONFnfsT4fVmX/WTSP9a0eKzfaHtVLaSY+pyPEQMTqy7tW8d7jLxoPvlSKDo3aW4I7mzbo/je3T/wDeT/pQbU2g3u2US/xLrGPkkTf81Hbt/EkaPJFKuogZXQyEEe8kqvu3Hwqdfw88Xmz9sRT53bgkcSpyHXPLUjAMvzAoKxV2kx4tZRDy0Syn89Uf/FeG2LeufaX+lfKC3RD+crS/6VoaUGdl7HwlSbia5mUAk724cJjmSyIVTHqMVP2bsy1t9Igjhi1jK7tVUuAOYxxbhjjxqyIzWf2h2IgkUhBuuOrSoBj1feEZ7qt8ceh/ioJ1z2kt4mCySqmcjU3BNQOCu89wOCPdLaulWIbIyDz5GsNddlLiNi6hZTjBdGKyEeRYursP4kso6VN2R2XljYEaYlJ4iMlH5E5IjCwuc44NCMcfe50FxtC6uY0OlEdhjDDJHXUgOoZHDKlz44PKs8/a+575ZY1A4HniM+ZlGsD0njgrY20JVcM7OfvMFB/2gD/SvL2ylgxUFl5NjiPQ8xQZa17XyJp3qo6tjSwxGWzy0lnaCQ/hmz8NW/8ASaM8FDmTxiK6JMeJCSaSwHmuema97ns5CxLKu7dveaPulvxgd2T0cMKprjsrIi6U0yx/cIA5cR7Jg0JP4BD60Gis9qRykhG7w5oQVceqMAw+YqXWKGVKo+QwPdSRdXHx0LI2rOOW5mf0q3h7SY1K0TMyDiIjrbHLjG2mUH1XHU0F3OxCsVGSASByyccBkAn/AEPzrKL25GoxzR6H8V1E/l3RLjq0SjrXaz+kO2kbR3w/LSELN/kTMmOpUCpjdpbGYbt57c54GOVlB+cb4P5igyN7sSV8mzvZBAwIeC6Q3kLceW81PpXH2S2eXKrzsl2LjtrWONZnMi51PDIyrkktgJqKkLnSNQJwBnjV7YbGtkw8MUQ8QyAePkR4dBwqwoIGy9kblpGMssrSEEmRgQMLpAVVVVUYHHA4nic1YVX7Y7QW9omu5mjiXw1tgnoo5segBrJ7V+kCVlBt4hbxMcLcXgK6z5Q2q+2mYjiBhc0G2urtIkLyMqIoyzMQFA8yTwAr53tn6XGklW32VbNdTPnTI+UiAHN+OGZB946V8ia5Q9iJ79hJctLgHO+ugpk/wLQZhgB8GkDuPIHjXv2m2XsKwQ/WYY5ZVXUV4yTtn7TnOriT70hA44z4UF9sXsTq0T7Sf63dDvDV+piPlDF7oxw75BY4zw5VrRXwqHYWzbyRDv7TZ0WQRFBdB538AHYPuk8O6oY9a+x9n+zcFjFuraMIpOo8SSzYALMzEkngOdBZ0pSgUpSgVQdr+00ljGsiWzzqWw7KSFiH3n0q76eqocYOccM39KDJ2PaG7u4w9qlg6H7Yu3kA+SwDj0JBqui7D3scpnt7m2tnY5kihtn3Uh83VpiNXxqqt1NX20uw9rNIZQhhn/fW7GKT5smNf84YVHFvtK29x4r5ByEvsZvTWimNz6onrQD2pmtgfr9uUVedxBmWHA8WUDex9cqVH3qudl7bgul1280cy+cbBsdDg8D0NYDblhsy9kK7RS5tJnI7s8zohbgPZtra3blyXj0qzb6PNIUwvDKFA0byFY3A8kuLXdso/lag0V52Tt5CWCGJzzeFjGxPxaCA/o4YVmNofRrLrjNrdbsK+ptUYPD4VGEV+J4qqGpKC7t+BNygHiQLyL8wFuvmcCrLZ/ap2GWjWVRzktX3mPxRHEqn4QHNBa/pCODdxzTIJH4JqbSXIxnSGYkniOGSa9ZO0EAdozIN6oJ3X7RsDPcQ95+mkHNekW0bW8DR6o5fvxOBqH44nGofzCot12RjK6YyUT90wEkPnjdSZCj+GUoJ+z9uwzkrHIC45xkFZF/FGwDr8wKn1jbjs86gK8epF4gr7ZAfPcSneRjyELk+ldLK7ljB0SFlX3h3pgv4kYi5jY+RMgFBrq8NnHDn4Zqrg26NIaVdCniJFOuIjz3gHAdXCirNHDAEEEEZBHIjzHSgyR29exMxuUhjGs6c6jDo8D9ZUHQ3nvIlB8MVbw9qI9IMwaDI958bv5TLmMg+HeB6CriqyTs9FktFqhc82iOnJ82X3GPVlNBIudqIke84shxxjVn4HxwgJ09QOFVth2xhkGW1RjONTANHn+NGWiHoWB8wKjXXZF2HspxA+oHexRBXYcchgDu2J4cSmOHLjVza7LVdLPiSZVAMxVQ7HGCTpA5+Q4UHSWGK4jwwSWNhyOGVh/waztz2FwMQTuFHKKcfWIh+HWRKn8kq4qdedsrKBihnQyZ4xRZkkz/DiDP/AKVEftDeT8LSyZAf2t426UdREuqU+jBKCou+xU8zBJdDLxIaQi5jz45WcC4jz4BJiBXG42ZbWUai7vtwwP6pZmkjkXwAtrnenj5Jx8jVhtLY7hN5tPajJHnikJFrF+HXkyt6a+PlXLYwgh/+F7NZyf8AqJBulOfEzTZncdQjCglw9rJpQF2fs+RkHAST/wBWiA8CqsDIw9EFVu1p7gELfbTWBm5W1hHmZvLSzB5m9VRastpRShNe0b5LaI/s4Dugehnc7xj/AA92apI+2dnagps+3jTVzlmzCHPmAVa5uG9EOfOgkbJ7JMX3lvbLaE87q7P1i7bqqszLH6sx6pU22urO2mYW6y399ydlxLKOjzMRFCvwZQeS1WSWF7fcJVllQ+D5s7UesSlrqXj4SaVPSrZ+zcVvBm9u93AnDdQkWtuufACNtZ9GkOfKgrtubbl926mZGOMWOzsyXLKSMl5ODhQOZRU8e8apbftnuI3WG0k2XbA9+aWzmlkbPDWwChNRJ96R5D5g1cXnasWcars/Z0iQOeNwbZxEox75ijXfP6sFz4E1VfpfZs1xEt7Jd39xIRu43tpEiHHGUtiqrpHiW1nhxPCgv+wNhs24Z7q2drucEB7mZW1gniAmpFVMDwjAwMCt3XOCFUUKihVHABRgAdAOArpQKUpQKUpQKUrOdtOxq7RjVTI8bIdSkd5CfKSFu5IvI4PEY4EZOQg9uEsrhAJtoNavHnDQ3IjbJxkFM97kOGM+XOslaWUupVWK42jE3DWJLy2cDjxO/l3Lj8LKDWq2astgAJNnRMo/bWCL+bQHS6nohkqybbkd6hjtLwQT+RQb1ccw0EwDD5rQUVidkxECayW0kPDN3ABn/HbVGxz/AHhq9j7Kwj2llI1sW4jcsDE3rCcxEHzUKeorM3H0fXbOWupk2mmQRFPJJAq48o4tUTfzJUqS2t4cu9tc7MY8TLbkbrPm+5LR4+KaMCg0q3d1FgSxLOv34Dpb1MUhxj8MjHpXkSWtywBC70DgHUpKB5gMBIPUVBs767VA8bQ7QgPJ42WOQjpxMMh6hox0qS22rWfEVwu7Y4xFcJoJPw6u656oWoPXa3ZbfKFDqcct+hl09UcOkqty728qJs/YO0IDkXyzqDndSw44Y90Ta2kHnltZ4VaHZksf9nlOP3c2XX5OTvF+ZYDyr0PaQRHF0jW/94x1Qn/FHBf8QIT4A0Hkdo1j4XSNbnlqfjET0lXuj+fQT5VYT2MchDMoLL7rcmHow4iuuVdfBlYeoIP/ACDVHf7EmiQfo+RITqGY5FLwhSe8VQEFGAyQqkKSMEcdQC8SMDl//Hz9a5hUiUnuovM8gOp8hWXPYy7kVhPtW6JOcbhIoQPyRm/3VT2HYaeGYb+3ttoIeAnnlk3qjnlkm3qZ5DuFfSg08vb2yDFUnWZxwKW6tM2fSEMR865ntNcyf2fZ8x+O4ZIF/Ilpf/Trrm5jTCpaWyD4mZQPQLGP9agG7MuR+kHfh7tlCpA/m0ykH+YUEr6ptKX37i2t18oYmlYD+JKQv/p1S3sezVbTeX73b5/VST6sny+rW4VT6FDXduzKynJs3m6390zKfSLMqj0KrXaW3ltU71xYbPjPIRwgfk8jqhP+HQdbLa5RdGz9myBPAsiWsfrpb2mPSI1E2ntWVP7btK1sl/dwaTJ6byfJP8sQNRZLWO4yMbR2hq8WcwQfPG5jZPwrJ86n7L7HSJ7iWlgvlaxK8uOs8igZ/wAM+tBnj2q2fbEy29vNdTDncT6hjz9tcd9R0jTFeItvbY2icQRfV4j+0ACLjpNIHeQdY4l9RWtk2fYWBWSd03n2XuH1yE/3YYkgn7sYHpXRu0s0v9ks5XH7yf8Aq8f5ODMflHjrQUlj9E8ZbeXc8kznnpLKT0MrM1wR0EoHTwq3STZ2ysRxrHFI44RRIXmk8u4gMr+pyBXsOz1zPxu7tgv7m1BiT0MuTM3qGQHyrj+ktn7NVhCiAji+5UE+ssp7q/ilcetB2+uX9z+qiWzjP258SSkfDCjaF9XcnzWvU7GtbMi4upWlmHBZrhtTgn7MSABUJ+7EgJ61AsO19zfMotraRIWYarg6cBM8ShkGHOPuLIpzz8a0tlsOKJjJgtKRxlkJZ8eWpuIX4VwvSgzPaTtDtFow1lZyCMthpG0b/R4tFA55+W84+a4qBsLtHYWeqSWC9gnk/WzXdtI0j/ilVWXTw4KuFGOAFaGftqjsY7KJryRThjGQIUPk87dwH4V1N0rH7d7QXTMReC+WHOkxbPtmUMc4Cm5lKu+eXs1TPhmg3Wx+2tlduI7e5ilcqW0q2TpGMkjw5jnV3Wd7E7LghtwYLI2YP2HC7w45FyGYn+Zia0VApSlApSlApSlBk+2fZGC+479oLlFAWRJCO7ksFdAw1ITnyPkRWdTZtlEVTatsgOe7cb2Sa3JOBnVI5aBvx4HDgxrUdrfo+tNogNLGomXBSZVUsMcgwYFXT4XBHPlWcFlBs3+32FmYx/1dtboMDPOWAgyJ5kx61/DQXW0bSKyRXTaTWqN7ouJVlibxwN+deMfckFQ7b6RjkjEN4B9qyLsxHnumQqP+6a5XXYu1vIA9g8Lwk6hCxL2+rxMZQ7y2k6xEY8VNeNnbZurZ1hdyGPBIL5sFz5QXyArJ0WRDJ54oJGuwkJl0XOz5X5ybqW2JPxtpELn8eqrAfWhHzg2jA34Y5CP9YJD/ANsVMj7WIvC5jltTyzKvs/8AvIWi/wAzA9K6tsC2l9rGoVm472BijNnx1xkavnkUFPsq4ty+6gkmspwP7NJw4A/ZikyhTrAcdauWubhMiWFZl4gtCcHHWKQ8vR2PSstd7Ujn1Q4e+VCQY7iylBDDhwnSIKvRtB9fGu0TzW6qUkuLZSM6LtPrEI6GVGMsY6u+B5eFB5XYUYcnZdwbOf3jbMp3TfitXwUB5a4wvzqZFfbXdP7NZRsAfendgzDIGAqd0HAPFjgMPHIrld7Se4RUuNnG41cUkgkjeE/Gsrsjx+edOR4E1w2Vs7a0LsymDcY7ttNM8rg+IFzuwy/zCTHLx4BWwdrbrWI9pT/o1ycDFuN0/wCC5keSM8PvBSPKtVJsuIJvJ7ydkxnW1xu0x55h3a4r1se1CT64ri2nikXAeJ4WkUg8irxhkdDgjPDkc4qqh7K2MTl4dk6mJyCUjCqfhWVwE/lWg949ubIVgIzFcSDiN0jXL/5kV2z86sht+6l4W9i6j7904iX5IuuT5FVroLu+YYjtoIhyBknJx/JHGR/vFU20Ns6GxdbXt4f7u3SNX/8AVaVj8lFBaHY13KCbm83a44paoE/OWTW59V0VAgvNlWsnsdE1z4mJWubgn4nGuQfzECqDam3tkxBWkjur9ydK7xJZQ7eSCbTET0QVdWm2b4xBoLK3sYF8buXQQv8ACiXCejMKC2/S17L+ptFiX791KAfURRayfRmU+lG2FPJxur19PMpbqIE+b5aX8pBVE09/cHEdy7g/atoFgiH+Pcb1mHWJGqs2h2UtA4Xad29xIeItleWVz00amc+qJGKC+tdt7LtZTHahZrk8xboZ5j4HXIMkdS7iptztq8KF91DZRAZMt3IGZR5mOI6B85hUXZtvLHFosrWDZ8A4l5wC+Me9uY2Az1kkB8xUCG7tTIHQXG1rhTwdQGiRvhY6LWM9VOvzzQeyrNefq95cqf21wDDa/wAlumJJx+PKn71WK9mbW2VZr+ZZTH7rTlUhiPhuoeEUePA4L9TUGTbt5csURljIODHaATyL0e5lAt4m810u3lmqW6srSB2e6kaa4QZaKAvc3Ixz1TnvRL+BYAPM0Giuu37Stu9nwNO5GdcmY4wPvYI3jL8WlUPg1ctq2EK4/S14Zi57tsgKRsfJbePVLN6OXHQVUbL7XW0qAC7ttmwHiYlkUXLE/vGkAEbcs4DsfvCtWYtn7LQzNu4i/ORiXllPPGs6pZW6DNBAvttXixILLZ7JECF727Eipg8Y7bWoxy4M6kZ908arU7YQ2bo15bX4nkOhJJo0dmY/ZjELkLn7qKM8M551k+1v/wDoTKsuz00nkJJVy3qqe6B5FiT8Ir5cvbaZ5Ge5CXTOwYtMDrBHIJKhWRF+FWC9KD9fW82tVYAjUAcMMEZGcEHiD0rpX587KfSfyVL24t3zhYbiM3kTcBgK6hZ148NPex5nw+gW/wBKElvdQ2m07YQyT6RHLE+uNizaBlWAdO9w458Dy40H0OlKUClKUCoO2tmm4haNZpIGOCJIiAykHPiCCPAjxGalzTKilnIVVGSxOAAOZJPACvlPa7trevIr2MumzbCIywgyzyZwwtlfUZcc9WlV4HiedBF2rYTbObG0pbm/ikOEMV48Uh5d36rrXWeP2GPUVN2Zf7DlR0t4rSK7AOlb+LDCT7Idpck4PPSxNOzew7USlZ76/jupPeS4cW8khzyEigNIvkElYCrXtX2J2Xb28k09lJOOGtkMks2PvF2fXgeJzwoKKzRt6H2lcHZ1wSNMkECRRyAcsXeXjlUjHdkwfh8a3ckNyIykqRX8LDjwVJGXqjZhk/OMdK+bbD2bcqmvZAu3tnXhDdLDu3B8BJvfl3kY1qYPq8B/6jY8h+ySv1ZmPPHv235aGPSgtrFsNos7gqwH9kug3BR93ViZR4agZEHgKSWECnUySbPlPOSFgsZPmWAML/4q56V7ztOyBbq2iu4uYlt8Z8w+5kOQescjnyFdbC7UkrbXGo+Nvc6tYHkNYEyjq4ceVBzuN+gH1mJL2IcRNCuJVHmYsnV56omyfBKkWMhkTXZXIkUHBjmy+k+KliRKjfjLY8q9CY4zlg9kfEggwk9ecXE+LBGNeL2w1ESSxanA4XNqSsgHMZXOop8IMgPlQQb6ONGLOJNnTE538RBgdv7w43bD+MiN5Ec6l2/6UYY12IA5S6JH3oPENuxIu74YGNb5IJHDFdrbacqA5xdxjgWjAEyDykh4BuHPTpPkhqubZOFa42PKqNk6rc/2eRvtK0fOCXquk594Ggp9qbe2rbSsLx4YLY+7dW9q0qr/ABFaXVF4cSrL18av7DYb3MYf9K3EyMODQGFEPo0Uer8mzXpYfSXbMpW5121ynCS3dHZ1PTSp1oeYZeYI5cqz21P0c4Nxb2+0EDDW8llFLbrInM6i27R1PmOPWgt9rbG2XCypdPJcSn3YZZ5rh29LfU2fkmK9orG6IC2NpBs+FubMFWbHDGI0RkQnie9rPmFNUnZ7tBEFZdmQWsOSNbl2uJjnxeO3DM5PH3pqthY3Vx+sN3NnwLrZQ4/DGWucfizQeJtmw2bkzXojuHAGYkD3LjyBl30rDoiqo8AKk+0kOuKzJ08RcbQk06fiWLvOvpiKo0MSW2Y1nt7Rj70VlDvbgn4mYO7HqYs9aXDQxjePavJxxv8AaMqovnw3pZkHRYlHCg9pJjOcSXVxdnxisE3UPo0wbPyM49K9921qgVfqmzUf7KLvp5D0AAUyfKWow7SS3PCJ5Zl5BLCLSno15PhMfw9JqIu0Ny7Is0FvM3vQ2im8vXPk8rg4Ph30IH3qCXdbIQgyzo0iLxM+1JtMS9VtRhM+OGSM9a8SbWWdfZrNeoBzH9VsVHLi7Y3idPbCvS37MzyHemJIiOP1jaD/AFmdRzykKsIIf5W9RXG4a0Y63aXarqffmdVtI25czptgQfurI4oPCXpuUEaF7tR3Rb7PG4s1HLD3RwXA8QjcfuV1e03AEMtwtvnithstMSHyLOBvT1cCJfM1JL3d0OLOsQHuW2beID47qUCZlx4wxqOVQrXaMUQaG2cyMT3otmxZJb+9upNWo+b5VqD1GwI4CJWjttnam4SzEXN45+FnLKr+hl9KmR3EVtmaGEhyMNf7RYoceSiT2zD4FWNPIiqGba5ilKxbuCdveS1U3t8w5YeZu4n8zcKm7O7C3U7bxo0t2/f3bfW7o9QpIgi+QYig+cdsdjXW0Jmm3kDW4JIuBCLaHieOXlALnx4NIfLNRdhfR+sv6mOfaDecKmG3B8jPKMt8kXofGvvFh9G1qriW413k4/aXTbwjx7qHuKPLC8K1SqAMAcBQfL+zP0ZXaIVeWCxR8ZSyjzLjyNzJl/XGrpTtn2ItbdtnvGhaZto2ytNI7PIwyzEFmPLujgMDyr6jWN7ed662VH53uv8A7cUh/wDvQbKlKUCoO278QW8srSLEERm3jjUq4HAlQQWGcd0EE8hzqdXznbW1Ev5HeRTJY2su7jhXib28H2cH3ooz4HukhmbupwDHpte5vxC+1ZpoLd2Z4AlqrRSKnHXJGS7lRwYa0ZBwOa+i7G7M21wfrKXs9yWUJvUnCjSOOkbgIEGfsrjjxPGq2y25bW7SGa4+sbSnUhxaKZniXmsMQVWCInPv41MCzc8DM7M2K1pvLraKXkTOT/XEuESUIDkNJbxsRyPEe1PA5AFB9G212HiuLd4QzJr5u2Jj8/rAfh6YPDmKzdvs6bZqhWlngjQcJlLXNtgfvIZMzQD8L6Bji1WOxdvXLLrt5rfakA5tGyxTr494fqmbHnujVzB2xgzpm12z/duF3eT8MnGNv5XNBmf0TJn6xHCpMne+s7LmCGTx1Pby+ylHPm0h8qs9n9oZiTGHhuWA4xODbXOPH2UgKv6jQtWsvZaHUZLctbSNxLwEKGPm0ZBjc9WUnqKg30U4XReW0d7D4PEg1r1aByeI+9GxPkooI6taxHI32zXJ4ggJET1961JPQ6qsLiCSRFE0UF5FzDLhW6EI5KE/EJF6Co+zYQ6k2F4cLwaGbMoX4WVyJ4z0LjHlXF7VISTJBJanmZrRiYyeeWVR+ZkiKjzNBJglUMFhuJIHPKG5UsD56d4Q5/w5NNeTayRfsjF5vanUh6tA4HPn3Azda6xGWSPKPBewN54BI/EuqNz00rUcNFGeDzWR+7JxhJ8hq1RD0RlNB7C9WZu+qTMgPehJjnQcjmNiJFHP3WyfKuLWQkkLQTZmA+17OcL4Bjp7yDyljccefjUy5VmA+swJOg4rLCMkZ8d2cuvrGzn0rmNmJOuYJ9aqfcmG80HHmSJo39XyPKg8w9pmhOm8QxeUpGEx5txIX1DMAOJ0cqodqR7MQmS32lHYyEkkwXKBGPM6oCTGx88KCfOrXaBnhicSQNcR6e9HwmVvhycS8fiSWsvsjtXNnFl2fkjbkHkCwj5sYxn86Dtb9oriQARXl1dEHi1ps5UVvxSzgxZx4qQKk3Gzrl0L3CCNBxZ7+9JXHxQWwWAjoWFX8VpeyIXurlLYcytuq90dZZdQz1CiqqOXZMbhmkF3N4Oxe7cH4QocIeigUFdZShl0QTXE6fu9mWy28GfH27//AIzA1Ls+yMzMHjtLW2b99cM15cD0LYAP+Iwq4uNs3M3C2tpwvg8gjhHz3uuQf9moO0tlaU3m0LqOGLxDPrBPlqm9kc+SwA+VAuNmWhyLqee/kHvR62dc+Rt4MRKPxr86m2lvPo0WkEFjFnxVWf5RRFYgepkbqKrIe0iCP+oWryoo/tFwdzbqPMPKMkdI0xw4VSydoZbxzGJ571uRh2cu6t1PlJduckfhb5UFjtq0tonH1+7M8me7E3tnJ8NFsqiFPDnCx+KvW72y0KiQQxWSDgtxtGTVLjyigDFl6KCo6VytdgSwL7WW22XG37O1Ae4k6G4kBZm/ApNWmy+zqI+u0svaHnd3xYyHqFbMxPQ7oUFFHay3xDLDcX/lLen6taA8wyW6jW49VPrU/wDQ6v7K5uXuNPA2Wz03UK+avuzq/wC5Io6Vrf6OGTjdTPPn9mPZxem7Q5YdJGerW2tUiUJGqoi8AqgBR6AcBQZrZmw50Td28cGz4fuxIHlPUnAiVupEvrXjsvszcX14u8llGi3y0shdi3ti3PgOa8FAXyAq62j2gggIWSQbwjIjXLSN+GNQXb5CuOwjrM07RSwmVl7sukMVVAA2FY6QePBsHnkCgt6VldrfSTZwPukdrmflubZd6+eunuj5kVDL7XvfdEWzYj4tia4I9B7NPnkig1u0NpxW6GSaRIkHNnYKPzNYZ9tLtPadi9mskkFq07yz7tli70e7UI7Aa21HkPDJ5A1cbN+je1jcSza7ucftbpt4R+FT3F+S8K1IXFB5pSlB4NfJO0v0XXIgWCILd20ZdokL7m4jMhJfTKMxSZJOd4vHOK+uUoPiNl2ontkNjLGNDLp3RAsbpR5xupEEuOGNLAt5ccV07MbLtFlKxNBLchs7ja0JS5B8ll4g9MI1fYNo7LiuEMc8aSoeauoYfkfHrWH2x9E6lCtpIAg5W1yu+gHRCfaw+sbUHS9lgLZ2hs6S1dOVzAC6qByxcW2JUH41UVY2RkeMtZ3UN/bngY5mDcPuieMH8pEc+ZFYgXd9svAZ5bZByWfVdWR8AFnUb+AeQcH1qyXtFaSkTXlu1nIeAvrWTVE3lm5h8D9yUEedBa7yCA8RcbKbpg22ceY12wHroY9KvrbaF0qhtMN3GeUkDaGI6I5MZ9RKPSolpLdKgkt54doQnkG0pIR0mj9k56FE6kVXxCwaTumTZl0x4r+oZm/Cc28/qBJQWk8tleuqSAx3IHcD6obhfH2bd1yOqEqetdCt7a4x/XYhzzpjuAOh4RS/Pdnqa5XlvchNFxBDfQ8PdAST1MUhMbHxyrp0FcdmyKzaLO6dHUZNtchmIH4JCJ1HkQxTyBoO1qtpeO7wO0FyuN5o9nMp8N7Eww48jIrL5HxqaZbqIYkjW5T70eEkx1jc6G6kOOi+FV+1Ykkwb62ZGT3LiFi2jqskemaPrlQvmTXWxnuYlDI639ufdYFRMB0YYimHXuHh9o0HrbfVGbTDI1rKTndjMTE/wZBobnz0H1rrebJnJ1EQzkDAfLQTAfxE1A+mFFToL62vFZCFfGNcUiYZfLXE41D1I9K4t2faMf1WZ4fJG9pF6aGOVHRGUUFZPtuW3XMzvEo5m5iDJ854G0oOrjxqo2f2la4BMm0C3PK7PtHZQPDMzxyeGDnu8/nVumxNpyn29/HCv3bW3GcfxJi+P8td5tk2dlG011IZNA1GW6kMhH4Q/Bc+UajJ8KCvtLC3lw62M9yfCS5dXA6jfSsV9FUY8qsv6VojGIBHlX9hbEzOvkGAVVj/AJyB1rL3/aWW8VWkM1payHEFvCP67eDGcgc4YuXEEcOJZQQat9l9jHkhEUoW0tccLO1YqTn9/cLhnbzCYGebPQVfaDtbOz7o3CWn9xbr9avW6aEBji9e9x8aj7L7I3Mr71LZYG8LraL/AFq66FIgd3Gemr5V9C2RsGC0TRbwpEvkigZ9TzJ6nNRu2AP6Pu9Jw31abBHgd22KDHpsS2mky4udrzKSNUn9mVhwOM6bfAPMLrYceBNaqHZVzIAJJVt4xwEVsOIHkZnX/wAEQjzq4tP1afhH/FVt92rgjcxqxmmHOGFTI4/EF4J6uVHWgk7O2FDAS0cY1n3pGJaRvxSMS5+ZqVcXKxqWdlRV4lmIAA6k8BVIZr2cE4jso/vMRLLj0HskOPEtIOlZm77U7PhlxHvdp3g5BBv2U+YIxDFx+4BQakdpt7wtIZJx+8Ps4fXeOMsOsavUPbN6IU17QvUt0/dxNu89NZzK56x6PSq76vte+PfaPZsJ+ymJbgjq/uIfTiKsdi/RtZ2770oZ5+ZnuG3jk+eW4A+gFBRWHaSRwV2Ns06W53NwNzG3xHPtZfXnUxfo+nu+O1L2SZf/AJeD2MHodPfcdSQa3VKCBsnYUFomi3hjiXyRQM+pHEnqc1PpSgUpSgUpSgUpSgUpSg8MuedZXaH0c27M0lsXs5m5vbnSrfxIv1bjzBXjWrpQfJb7shdWbmRImz43GzDu3OP3tk5MUnmd3g1L2Z26mkDRSxRbRjHBxCoS4UeO9spsEn8GRX0+qjbnZO1vMfWIVdl91/dkX8Mi4ZfkaDNbFktZif0Vd/V5B71q4JjB8Q1s5DR+sRT51M2penAXaVjqRTkTwe2RD97AAnjPVVOPPxqq219Hc/DS6XyL7qXeVnXHH2V5HhwfLWCOtVEPaa7sWCGV0OcC22nw1eYhv07j+QD0G3sI5NAksbpLiE8kmfWPRLhcuP5xJ8qiz3lur6p0ksJif1uQsbnrKMwvnwEo1dKpht6weUfWopdmXb/tCTFrPmLiP2Uo8teR0rQma7gGHQX9uw99NCzaT96M4ilGPFSmfumg5bQsrmVgjW8E4UZjud80LLnyCIzq3VGw3w8q7mDaMKKsTQXBOcmYtGU8u8itvB4e6reJJqFYwW0jMNnytaXA7xgKlR6vaSAd0nm8YUnwalxNtJkL3M9ps+FQCzp7Vx4Hvy6YkBPLKtzFBIntpY42n2jfBI1GWSAbmIDq+TMx9HXPLFZqW0aaWOSW3BZ2JsbBumM3V23E5UEcGzoyFGXaimGRlu+9cwxSCOzV31vd3fLeBm4CNCGC4AVdMkmMBa2/Z/YrQhpZ2ElzNgyuM4GM6Y0B4iJMkAePFjxY0HjYXZ0QFpZG311KBvJiMZHgiD7EQPJB6nJyauaVznnVFLOwVVGSzHAA6k8BQdKh7ZszNbzRKQGkjdAW5AspXJA4441lr76U4C5isY5b+YcNNuuUB+KU90DqM1GGyNr33G5uE2fCf2Vt35seTTHgp6rQddvNb241bV2gSDygRt1GR5CKMmWQdHdh0rhs/tDczII9k7PEEH2Zrld1H6pCnfb14VebA+j2ys21xxa5vGaU7yQnz1NyP4cVpKDDr9G73PHal3Ld8c7lfZQDpoQ5b1JrW7N2TDbJogiSJPuooUeXHHM9TUulApSlApSlApSlApSlApSlApSlApSlApSlApSlArldWiSoUkRXRuBVgCD6g8DXWlBjL76NkVStnKYFbiYHUTWzesEmQvqhWsfPsm82adUYltFHNrfVdWR8e9bt7aAdV1AZ4V9jpQfKv6dQ3MKnadsrwqcre2jGWJG4d7UntrdvXDV6dodnwX0dvbRXjXomkbc6nDCGIAGaWUr+seNchN5xDSDOria3G1ew1rO+9CtBP+/t23UnzZeDjo4YVkdo9gbq3WcWsdtKblRFJMoFvPui3fHdBhJZSQXVUOcEhiBQaDsjs5JSlyqBbeNNzYx+Cw8jLx+1LgYPPQF8XarHtD23s7H+0TojeEY70h8sIuW/0xWeXsrtK7VVubpbKADAt7Ed7SBgKZ24jAwO6MVfdnuwdlY8YIFEnMyv35CfEl2yePTAoKM9qdpXpxY2f1aI/wDUXvdOPNYF73oTkV7w/ReszB9p3Mt844hGOiFT8MSHH5n5VuaUEey2fHCgjiRI0HJUUKo9AOFSKUoFKUoFKUoFKUoFKUoFKUoFKUoFKUoFKUoFKUoFKUoFKUoFKUoFKUoFKUoFKUoFKUoFKUoFKUoFKUoFKUoFKUoFKUoFKUoFKU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sp>
        <p:nvSpPr>
          <p:cNvPr id="1042" name="AutoShape 18" descr="data:image/jpeg;base64,/9j/4AAQSkZJRgABAQAAAQABAAD/2wCEAAkGBhQRERUUEhQWFRQVFxsYGBcXGCEeHBoYHRwdGBocHBocHykfHhkjHRoXHy8iIycpLCwsGB4xNjwqNSYrLCkBCQoKBQUFDQUFDSkYEhgpKSkpKSkpKSkpKSkpKSkpKSkpKSkpKSkpKSkpKSkpKSkpKSkpKSkpKSkpKSkpKSkpKf/AABEIAL0BCwMBIgACEQEDEQH/xAAcAAEAAwEAAwEAAAAAAAAAAAAABAUGAwECBwj/xABKEAACAQMBBQUEBgYJAwIHAQABAgMABBESBRMhMWEGIkFRcSMyYoEHFEJScpEVM0NTc4IWJDRjg5KhorFEk7KjszVUhMHCw/AI/8QAFAEBAAAAAAAAAAAAAAAAAAAAAP/EABQRAQAAAAAAAAAAAAAAAAAAAAD/2gAMAwEAAhEDEQA/APuNKUoFKUoFKUoFKUoFKUoFKUoFKUoFKUoFKUoFKUoFKUoFKUoFKUoFKUoFKUoFKUoFKUoFKUoFKUoFKUoFKUoFKUoFKUoFKVW7R7R21ucTTxRt91nAY+i51H5CgsqVnD2taTha2lxNnk7ruY/80uGI/CjUXZ9/Mcy3Eduv3LdNb48jNKCP8sYoLjaW1obdNc8iRp952AGfIZ5noONU69qJZv7JaSSL4STHcRkeY1Aykdd3jrUrZ3ZK3hfe6TLN++mYySfJnzp9FwKuaDJ3PZy+uGV5b42+nOmO0Xhxx77y53nL7qgeVeRs/asQwl1a3H8a3aNvm0UmnP8AJWqZcjnjrVFtLZly2NLo+ORy0TgfxFDg8vBVoIo2ttNOEljDL5tBdY/2yxr/AM1I/pLOPe2bd/ytbt/xcVXq17GwyZ8Z4+zjmUfMOsp/y1odkzSOpMhB8sQvEeuVdiT8qCtPbDHvWl6v/wBOW/8AAtXk9urVcbwzQ/xreaMf5njC/wCtaDFKCrtO1NpKcR3UDnyWVCfyBzVkrg8RxHSqbbUtlrWO7EOqT3d8g0seWA7jSW+HOelej9hbE8RbRIfOMbv/ANvTQX1KoT2MhAwkl1H+C7mx+TSEf6V4/o5Ov6u/uR0dYXH5mIN/uoL+lZ02O0lHdurWTpJbOp/zJPj/AG15+ubSQDNtaynxKXDp/taE/wDlQaGlZa97XT20bS3NiyRoMs63EJAH87J+XjVn2Y7SJfwCeJJUQnAEsZQngDkZ4FTn3gSOflQW1KUoFKUoFUO0+2tvBOYG3ryhQ7JFBJKVVuClt2hxnBq+qh7Q9kY7pllVmguY/wBXcRYDr8J8HjPijZByeWaDme3tsOa3QPkbK5z/AOzXN+3ifZtL9+os5R/5ha5Q9pp7Tu7Siwg4C7hBaE9ZE4vCepynxCtLbXKSoHjZXRhlWUgqR5gjgR6UGdTt6n2rTaC9DZyH/wAARXT+mwONFnfsT4fVmX/WTSP9a0eKzfaHtVLaSY+pyPEQMTqy7tW8d7jLxoPvlSKDo3aW4I7mzbo/je3T/wDeT/pQbU2g3u2US/xLrGPkkTf81Hbt/EkaPJFKuogZXQyEEe8kqvu3Hwqdfw88Xmz9sRT53bgkcSpyHXPLUjAMvzAoKxV2kx4tZRDy0Syn89Uf/FeG2LeufaX+lfKC3RD+crS/6VoaUGdl7HwlSbia5mUAk724cJjmSyIVTHqMVP2bsy1t9Igjhi1jK7tVUuAOYxxbhjjxqyIzWf2h2IgkUhBuuOrSoBj1feEZ7qt8ceh/ioJ1z2kt4mCySqmcjU3BNQOCu89wOCPdLaulWIbIyDz5GsNddlLiNi6hZTjBdGKyEeRYursP4kso6VN2R2XljYEaYlJ4iMlH5E5IjCwuc44NCMcfe50FxtC6uY0OlEdhjDDJHXUgOoZHDKlz44PKs8/a+575ZY1A4HniM+ZlGsD0njgrY20JVcM7OfvMFB/2gD/SvL2ylgxUFl5NjiPQ8xQZa17XyJp3qo6tjSwxGWzy0lnaCQ/hmz8NW/8ASaM8FDmTxiK6JMeJCSaSwHmuema97ns5CxLKu7dveaPulvxgd2T0cMKprjsrIi6U0yx/cIA5cR7Jg0JP4BD60Gis9qRykhG7w5oQVceqMAw+YqXWKGVKo+QwPdSRdXHx0LI2rOOW5mf0q3h7SY1K0TMyDiIjrbHLjG2mUH1XHU0F3OxCsVGSASByyccBkAn/AEPzrKL25GoxzR6H8V1E/l3RLjq0SjrXaz+kO2kbR3w/LSELN/kTMmOpUCpjdpbGYbt57c54GOVlB+cb4P5igyN7sSV8mzvZBAwIeC6Q3kLceW81PpXH2S2eXKrzsl2LjtrWONZnMi51PDIyrkktgJqKkLnSNQJwBnjV7YbGtkw8MUQ8QyAePkR4dBwqwoIGy9kblpGMssrSEEmRgQMLpAVVVVUYHHA4nic1YVX7Y7QW9omu5mjiXw1tgnoo5segBrJ7V+kCVlBt4hbxMcLcXgK6z5Q2q+2mYjiBhc0G2urtIkLyMqIoyzMQFA8yTwAr53tn6XGklW32VbNdTPnTI+UiAHN+OGZB946V8ia5Q9iJ79hJctLgHO+ugpk/wLQZhgB8GkDuPIHjXv2m2XsKwQ/WYY5ZVXUV4yTtn7TnOriT70hA44z4UF9sXsTq0T7Sf63dDvDV+piPlDF7oxw75BY4zw5VrRXwqHYWzbyRDv7TZ0WQRFBdB538AHYPuk8O6oY9a+x9n+zcFjFuraMIpOo8SSzYALMzEkngOdBZ0pSgUpSgVQdr+00ljGsiWzzqWw7KSFiH3n0q76eqocYOccM39KDJ2PaG7u4w9qlg6H7Yu3kA+SwDj0JBqui7D3scpnt7m2tnY5kihtn3Uh83VpiNXxqqt1NX20uw9rNIZQhhn/fW7GKT5smNf84YVHFvtK29x4r5ByEvsZvTWimNz6onrQD2pmtgfr9uUVedxBmWHA8WUDex9cqVH3qudl7bgul1280cy+cbBsdDg8D0NYDblhsy9kK7RS5tJnI7s8zohbgPZtra3blyXj0qzb6PNIUwvDKFA0byFY3A8kuLXdso/lag0V52Tt5CWCGJzzeFjGxPxaCA/o4YVmNofRrLrjNrdbsK+ptUYPD4VGEV+J4qqGpKC7t+BNygHiQLyL8wFuvmcCrLZ/ap2GWjWVRzktX3mPxRHEqn4QHNBa/pCODdxzTIJH4JqbSXIxnSGYkniOGSa9ZO0EAdozIN6oJ3X7RsDPcQ95+mkHNekW0bW8DR6o5fvxOBqH44nGofzCot12RjK6YyUT90wEkPnjdSZCj+GUoJ+z9uwzkrHIC45xkFZF/FGwDr8wKn1jbjs86gK8epF4gr7ZAfPcSneRjyELk+ldLK7ljB0SFlX3h3pgv4kYi5jY+RMgFBrq8NnHDn4Zqrg26NIaVdCniJFOuIjz3gHAdXCirNHDAEEEEZBHIjzHSgyR29exMxuUhjGs6c6jDo8D9ZUHQ3nvIlB8MVbw9qI9IMwaDI958bv5TLmMg+HeB6CriqyTs9FktFqhc82iOnJ82X3GPVlNBIudqIke84shxxjVn4HxwgJ09QOFVth2xhkGW1RjONTANHn+NGWiHoWB8wKjXXZF2HspxA+oHexRBXYcchgDu2J4cSmOHLjVza7LVdLPiSZVAMxVQ7HGCTpA5+Q4UHSWGK4jwwSWNhyOGVh/waztz2FwMQTuFHKKcfWIh+HWRKn8kq4qdedsrKBihnQyZ4xRZkkz/DiDP/AKVEftDeT8LSyZAf2t426UdREuqU+jBKCou+xU8zBJdDLxIaQi5jz45WcC4jz4BJiBXG42ZbWUai7vtwwP6pZmkjkXwAtrnenj5Jx8jVhtLY7hN5tPajJHnikJFrF+HXkyt6a+PlXLYwgh/+F7NZyf8AqJBulOfEzTZncdQjCglw9rJpQF2fs+RkHAST/wBWiA8CqsDIw9EFVu1p7gELfbTWBm5W1hHmZvLSzB5m9VRastpRShNe0b5LaI/s4Dugehnc7xj/AA92apI+2dnagps+3jTVzlmzCHPmAVa5uG9EOfOgkbJ7JMX3lvbLaE87q7P1i7bqqszLH6sx6pU22urO2mYW6y399ydlxLKOjzMRFCvwZQeS1WSWF7fcJVllQ+D5s7UesSlrqXj4SaVPSrZ+zcVvBm9u93AnDdQkWtuufACNtZ9GkOfKgrtubbl926mZGOMWOzsyXLKSMl5ODhQOZRU8e8apbftnuI3WG0k2XbA9+aWzmlkbPDWwChNRJ96R5D5g1cXnasWcars/Z0iQOeNwbZxEox75ijXfP6sFz4E1VfpfZs1xEt7Jd39xIRu43tpEiHHGUtiqrpHiW1nhxPCgv+wNhs24Z7q2drucEB7mZW1gniAmpFVMDwjAwMCt3XOCFUUKihVHABRgAdAOArpQKUpQKUpQKUrOdtOxq7RjVTI8bIdSkd5CfKSFu5IvI4PEY4EZOQg9uEsrhAJtoNavHnDQ3IjbJxkFM97kOGM+XOslaWUupVWK42jE3DWJLy2cDjxO/l3Lj8LKDWq2astgAJNnRMo/bWCL+bQHS6nohkqybbkd6hjtLwQT+RQb1ccw0EwDD5rQUVidkxECayW0kPDN3ABn/HbVGxz/AHhq9j7Kwj2llI1sW4jcsDE3rCcxEHzUKeorM3H0fXbOWupk2mmQRFPJJAq48o4tUTfzJUqS2t4cu9tc7MY8TLbkbrPm+5LR4+KaMCg0q3d1FgSxLOv34Dpb1MUhxj8MjHpXkSWtywBC70DgHUpKB5gMBIPUVBs767VA8bQ7QgPJ42WOQjpxMMh6hox0qS22rWfEVwu7Y4xFcJoJPw6u656oWoPXa3ZbfKFDqcct+hl09UcOkqty728qJs/YO0IDkXyzqDndSw44Y90Ta2kHnltZ4VaHZksf9nlOP3c2XX5OTvF+ZYDyr0PaQRHF0jW/94x1Qn/FHBf8QIT4A0Hkdo1j4XSNbnlqfjET0lXuj+fQT5VYT2MchDMoLL7rcmHow4iuuVdfBlYeoIP/ACDVHf7EmiQfo+RITqGY5FLwhSe8VQEFGAyQqkKSMEcdQC8SMDl//Hz9a5hUiUnuovM8gOp8hWXPYy7kVhPtW6JOcbhIoQPyRm/3VT2HYaeGYb+3ttoIeAnnlk3qjnlkm3qZ5DuFfSg08vb2yDFUnWZxwKW6tM2fSEMR865ntNcyf2fZ8x+O4ZIF/Ilpf/Trrm5jTCpaWyD4mZQPQLGP9agG7MuR+kHfh7tlCpA/m0ykH+YUEr6ptKX37i2t18oYmlYD+JKQv/p1S3sezVbTeX73b5/VST6sny+rW4VT6FDXduzKynJs3m6390zKfSLMqj0KrXaW3ltU71xYbPjPIRwgfk8jqhP+HQdbLa5RdGz9myBPAsiWsfrpb2mPSI1E2ntWVP7btK1sl/dwaTJ6byfJP8sQNRZLWO4yMbR2hq8WcwQfPG5jZPwrJ86n7L7HSJ7iWlgvlaxK8uOs8igZ/wAM+tBnj2q2fbEy29vNdTDncT6hjz9tcd9R0jTFeItvbY2icQRfV4j+0ACLjpNIHeQdY4l9RWtk2fYWBWSd03n2XuH1yE/3YYkgn7sYHpXRu0s0v9ks5XH7yf8Aq8f5ODMflHjrQUlj9E8ZbeXc8kznnpLKT0MrM1wR0EoHTwq3STZ2ysRxrHFI44RRIXmk8u4gMr+pyBXsOz1zPxu7tgv7m1BiT0MuTM3qGQHyrj+ktn7NVhCiAji+5UE+ssp7q/ilcetB2+uX9z+qiWzjP258SSkfDCjaF9XcnzWvU7GtbMi4upWlmHBZrhtTgn7MSABUJ+7EgJ61AsO19zfMotraRIWYarg6cBM8ShkGHOPuLIpzz8a0tlsOKJjJgtKRxlkJZ8eWpuIX4VwvSgzPaTtDtFow1lZyCMthpG0b/R4tFA55+W84+a4qBsLtHYWeqSWC9gnk/WzXdtI0j/ilVWXTw4KuFGOAFaGftqjsY7KJryRThjGQIUPk87dwH4V1N0rH7d7QXTMReC+WHOkxbPtmUMc4Cm5lKu+eXs1TPhmg3Wx+2tlduI7e5ilcqW0q2TpGMkjw5jnV3Wd7E7LghtwYLI2YP2HC7w45FyGYn+Zia0VApSlApSlApSlBk+2fZGC+479oLlFAWRJCO7ksFdAw1ITnyPkRWdTZtlEVTatsgOe7cb2Sa3JOBnVI5aBvx4HDgxrUdrfo+tNogNLGomXBSZVUsMcgwYFXT4XBHPlWcFlBs3+32FmYx/1dtboMDPOWAgyJ5kx61/DQXW0bSKyRXTaTWqN7ouJVlibxwN+deMfckFQ7b6RjkjEN4B9qyLsxHnumQqP+6a5XXYu1vIA9g8Lwk6hCxL2+rxMZQ7y2k6xEY8VNeNnbZurZ1hdyGPBIL5sFz5QXyArJ0WRDJ54oJGuwkJl0XOz5X5ybqW2JPxtpELn8eqrAfWhHzg2jA34Y5CP9YJD/ANsVMj7WIvC5jltTyzKvs/8AvIWi/wAzA9K6tsC2l9rGoVm472BijNnx1xkavnkUFPsq4ty+6gkmspwP7NJw4A/ZikyhTrAcdauWubhMiWFZl4gtCcHHWKQ8vR2PSstd7Ujn1Q4e+VCQY7iylBDDhwnSIKvRtB9fGu0TzW6qUkuLZSM6LtPrEI6GVGMsY6u+B5eFB5XYUYcnZdwbOf3jbMp3TfitXwUB5a4wvzqZFfbXdP7NZRsAfendgzDIGAqd0HAPFjgMPHIrld7Se4RUuNnG41cUkgkjeE/Gsrsjx+edOR4E1w2Vs7a0LsymDcY7ttNM8rg+IFzuwy/zCTHLx4BWwdrbrWI9pT/o1ycDFuN0/wCC5keSM8PvBSPKtVJsuIJvJ7ydkxnW1xu0x55h3a4r1se1CT64ri2nikXAeJ4WkUg8irxhkdDgjPDkc4qqh7K2MTl4dk6mJyCUjCqfhWVwE/lWg949ubIVgIzFcSDiN0jXL/5kV2z86sht+6l4W9i6j7904iX5IuuT5FVroLu+YYjtoIhyBknJx/JHGR/vFU20Ns6GxdbXt4f7u3SNX/8AVaVj8lFBaHY13KCbm83a44paoE/OWTW59V0VAgvNlWsnsdE1z4mJWubgn4nGuQfzECqDam3tkxBWkjur9ydK7xJZQ7eSCbTET0QVdWm2b4xBoLK3sYF8buXQQv8ACiXCejMKC2/S17L+ptFiX791KAfURRayfRmU+lG2FPJxur19PMpbqIE+b5aX8pBVE09/cHEdy7g/atoFgiH+Pcb1mHWJGqs2h2UtA4Xad29xIeItleWVz00amc+qJGKC+tdt7LtZTHahZrk8xboZ5j4HXIMkdS7iptztq8KF91DZRAZMt3IGZR5mOI6B85hUXZtvLHFosrWDZ8A4l5wC+Me9uY2Az1kkB8xUCG7tTIHQXG1rhTwdQGiRvhY6LWM9VOvzzQeyrNefq95cqf21wDDa/wAlumJJx+PKn71WK9mbW2VZr+ZZTH7rTlUhiPhuoeEUePA4L9TUGTbt5csURljIODHaATyL0e5lAt4m810u3lmqW6srSB2e6kaa4QZaKAvc3Ixz1TnvRL+BYAPM0Giuu37Stu9nwNO5GdcmY4wPvYI3jL8WlUPg1ctq2EK4/S14Zi57tsgKRsfJbePVLN6OXHQVUbL7XW0qAC7ttmwHiYlkUXLE/vGkAEbcs4DsfvCtWYtn7LQzNu4i/ORiXllPPGs6pZW6DNBAvttXixILLZ7JECF727Eipg8Y7bWoxy4M6kZ908arU7YQ2bo15bX4nkOhJJo0dmY/ZjELkLn7qKM8M551k+1v/wDoTKsuz00nkJJVy3qqe6B5FiT8Ir5cvbaZ5Ge5CXTOwYtMDrBHIJKhWRF+FWC9KD9fW82tVYAjUAcMMEZGcEHiD0rpX587KfSfyVL24t3zhYbiM3kTcBgK6hZ148NPex5nw+gW/wBKElvdQ2m07YQyT6RHLE+uNizaBlWAdO9w458Dy40H0OlKUClKUCoO2tmm4haNZpIGOCJIiAykHPiCCPAjxGalzTKilnIVVGSxOAAOZJPACvlPa7trevIr2MumzbCIywgyzyZwwtlfUZcc9WlV4HiedBF2rYTbObG0pbm/ikOEMV48Uh5d36rrXWeP2GPUVN2Zf7DlR0t4rSK7AOlb+LDCT7Idpck4PPSxNOzew7USlZ76/jupPeS4cW8khzyEigNIvkElYCrXtX2J2Xb28k09lJOOGtkMks2PvF2fXgeJzwoKKzRt6H2lcHZ1wSNMkECRRyAcsXeXjlUjHdkwfh8a3ckNyIykqRX8LDjwVJGXqjZhk/OMdK+bbD2bcqmvZAu3tnXhDdLDu3B8BJvfl3kY1qYPq8B/6jY8h+ySv1ZmPPHv235aGPSgtrFsNos7gqwH9kug3BR93ViZR4agZEHgKSWECnUySbPlPOSFgsZPmWAML/4q56V7ztOyBbq2iu4uYlt8Z8w+5kOQescjnyFdbC7UkrbXGo+Nvc6tYHkNYEyjq4ceVBzuN+gH1mJL2IcRNCuJVHmYsnV56omyfBKkWMhkTXZXIkUHBjmy+k+KliRKjfjLY8q9CY4zlg9kfEggwk9ecXE+LBGNeL2w1ESSxanA4XNqSsgHMZXOop8IMgPlQQb6ONGLOJNnTE538RBgdv7w43bD+MiN5Ec6l2/6UYY12IA5S6JH3oPENuxIu74YGNb5IJHDFdrbacqA5xdxjgWjAEyDykh4BuHPTpPkhqubZOFa42PKqNk6rc/2eRvtK0fOCXquk594Ggp9qbe2rbSsLx4YLY+7dW9q0qr/ABFaXVF4cSrL18av7DYb3MYf9K3EyMODQGFEPo0Uer8mzXpYfSXbMpW5121ynCS3dHZ1PTSp1oeYZeYI5cqz21P0c4Nxb2+0EDDW8llFLbrInM6i27R1PmOPWgt9rbG2XCypdPJcSn3YZZ5rh29LfU2fkmK9orG6IC2NpBs+FubMFWbHDGI0RkQnie9rPmFNUnZ7tBEFZdmQWsOSNbl2uJjnxeO3DM5PH3pqthY3Vx+sN3NnwLrZQ4/DGWucfizQeJtmw2bkzXojuHAGYkD3LjyBl30rDoiqo8AKk+0kOuKzJ08RcbQk06fiWLvOvpiKo0MSW2Y1nt7Rj70VlDvbgn4mYO7HqYs9aXDQxjePavJxxv8AaMqovnw3pZkHRYlHCg9pJjOcSXVxdnxisE3UPo0wbPyM49K9921qgVfqmzUf7KLvp5D0AAUyfKWow7SS3PCJ5Zl5BLCLSno15PhMfw9JqIu0Ny7Is0FvM3vQ2im8vXPk8rg4Ph30IH3qCXdbIQgyzo0iLxM+1JtMS9VtRhM+OGSM9a8SbWWdfZrNeoBzH9VsVHLi7Y3idPbCvS37MzyHemJIiOP1jaD/AFmdRzykKsIIf5W9RXG4a0Y63aXarqffmdVtI25czptgQfurI4oPCXpuUEaF7tR3Rb7PG4s1HLD3RwXA8QjcfuV1e03AEMtwtvnithstMSHyLOBvT1cCJfM1JL3d0OLOsQHuW2beID47qUCZlx4wxqOVQrXaMUQaG2cyMT3otmxZJb+9upNWo+b5VqD1GwI4CJWjttnam4SzEXN45+FnLKr+hl9KmR3EVtmaGEhyMNf7RYoceSiT2zD4FWNPIiqGba5ilKxbuCdveS1U3t8w5YeZu4n8zcKm7O7C3U7bxo0t2/f3bfW7o9QpIgi+QYig+cdsdjXW0Jmm3kDW4JIuBCLaHieOXlALnx4NIfLNRdhfR+sv6mOfaDecKmG3B8jPKMt8kXofGvvFh9G1qriW413k4/aXTbwjx7qHuKPLC8K1SqAMAcBQfL+zP0ZXaIVeWCxR8ZSyjzLjyNzJl/XGrpTtn2ItbdtnvGhaZto2ytNI7PIwyzEFmPLujgMDyr6jWN7ed662VH53uv8A7cUh/wDvQbKlKUCoO278QW8srSLEERm3jjUq4HAlQQWGcd0EE8hzqdXznbW1Ev5HeRTJY2su7jhXib28H2cH3ooz4HukhmbupwDHpte5vxC+1ZpoLd2Z4AlqrRSKnHXJGS7lRwYa0ZBwOa+i7G7M21wfrKXs9yWUJvUnCjSOOkbgIEGfsrjjxPGq2y25bW7SGa4+sbSnUhxaKZniXmsMQVWCInPv41MCzc8DM7M2K1pvLraKXkTOT/XEuESUIDkNJbxsRyPEe1PA5AFB9G212HiuLd4QzJr5u2Jj8/rAfh6YPDmKzdvs6bZqhWlngjQcJlLXNtgfvIZMzQD8L6Bji1WOxdvXLLrt5rfakA5tGyxTr494fqmbHnujVzB2xgzpm12z/duF3eT8MnGNv5XNBmf0TJn6xHCpMne+s7LmCGTx1Pby+ylHPm0h8qs9n9oZiTGHhuWA4xODbXOPH2UgKv6jQtWsvZaHUZLctbSNxLwEKGPm0ZBjc9WUnqKg30U4XReW0d7D4PEg1r1aByeI+9GxPkooI6taxHI32zXJ4ggJET1961JPQ6qsLiCSRFE0UF5FzDLhW6EI5KE/EJF6Co+zYQ6k2F4cLwaGbMoX4WVyJ4z0LjHlXF7VISTJBJanmZrRiYyeeWVR+ZkiKjzNBJglUMFhuJIHPKG5UsD56d4Q5/w5NNeTayRfsjF5vanUh6tA4HPn3Azda6xGWSPKPBewN54BI/EuqNz00rUcNFGeDzWR+7JxhJ8hq1RD0RlNB7C9WZu+qTMgPehJjnQcjmNiJFHP3WyfKuLWQkkLQTZmA+17OcL4Bjp7yDyljccefjUy5VmA+swJOg4rLCMkZ8d2cuvrGzn0rmNmJOuYJ9aqfcmG80HHmSJo39XyPKg8w9pmhOm8QxeUpGEx5txIX1DMAOJ0cqodqR7MQmS32lHYyEkkwXKBGPM6oCTGx88KCfOrXaBnhicSQNcR6e9HwmVvhycS8fiSWsvsjtXNnFl2fkjbkHkCwj5sYxn86Dtb9oriQARXl1dEHi1ps5UVvxSzgxZx4qQKk3Gzrl0L3CCNBxZ7+9JXHxQWwWAjoWFX8VpeyIXurlLYcytuq90dZZdQz1CiqqOXZMbhmkF3N4Oxe7cH4QocIeigUFdZShl0QTXE6fu9mWy28GfH27//AIzA1Ls+yMzMHjtLW2b99cM15cD0LYAP+Iwq4uNs3M3C2tpwvg8gjhHz3uuQf9moO0tlaU3m0LqOGLxDPrBPlqm9kc+SwA+VAuNmWhyLqee/kHvR62dc+Rt4MRKPxr86m2lvPo0WkEFjFnxVWf5RRFYgepkbqKrIe0iCP+oWryoo/tFwdzbqPMPKMkdI0xw4VSydoZbxzGJ571uRh2cu6t1PlJduckfhb5UFjtq0tonH1+7M8me7E3tnJ8NFsqiFPDnCx+KvW72y0KiQQxWSDgtxtGTVLjyigDFl6KCo6VytdgSwL7WW22XG37O1Ae4k6G4kBZm/ApNWmy+zqI+u0svaHnd3xYyHqFbMxPQ7oUFFHay3xDLDcX/lLen6taA8wyW6jW49VPrU/wDQ6v7K5uXuNPA2Wz03UK+avuzq/wC5Io6Vrf6OGTjdTPPn9mPZxem7Q5YdJGerW2tUiUJGqoi8AqgBR6AcBQZrZmw50Td28cGz4fuxIHlPUnAiVupEvrXjsvszcX14u8llGi3y0shdi3ti3PgOa8FAXyAq62j2gggIWSQbwjIjXLSN+GNQXb5CuOwjrM07RSwmVl7sukMVVAA2FY6QePBsHnkCgt6VldrfSTZwPukdrmflubZd6+eunuj5kVDL7XvfdEWzYj4tia4I9B7NPnkig1u0NpxW6GSaRIkHNnYKPzNYZ9tLtPadi9mskkFq07yz7tli70e7UI7Aa21HkPDJ5A1cbN+je1jcSza7ucftbpt4R+FT3F+S8K1IXFB5pSlB4NfJO0v0XXIgWCILd20ZdokL7m4jMhJfTKMxSZJOd4vHOK+uUoPiNl2ontkNjLGNDLp3RAsbpR5xupEEuOGNLAt5ccV07MbLtFlKxNBLchs7ja0JS5B8ll4g9MI1fYNo7LiuEMc8aSoeauoYfkfHrWH2x9E6lCtpIAg5W1yu+gHRCfaw+sbUHS9lgLZ2hs6S1dOVzAC6qByxcW2JUH41UVY2RkeMtZ3UN/bngY5mDcPuieMH8pEc+ZFYgXd9svAZ5bZByWfVdWR8AFnUb+AeQcH1qyXtFaSkTXlu1nIeAvrWTVE3lm5h8D9yUEedBa7yCA8RcbKbpg22ceY12wHroY9KvrbaF0qhtMN3GeUkDaGI6I5MZ9RKPSolpLdKgkt54doQnkG0pIR0mj9k56FE6kVXxCwaTumTZl0x4r+oZm/Cc28/qBJQWk8tleuqSAx3IHcD6obhfH2bd1yOqEqetdCt7a4x/XYhzzpjuAOh4RS/Pdnqa5XlvchNFxBDfQ8PdAST1MUhMbHxyrp0FcdmyKzaLO6dHUZNtchmIH4JCJ1HkQxTyBoO1qtpeO7wO0FyuN5o9nMp8N7Eww48jIrL5HxqaZbqIYkjW5T70eEkx1jc6G6kOOi+FV+1Ykkwb62ZGT3LiFi2jqskemaPrlQvmTXWxnuYlDI639ufdYFRMB0YYimHXuHh9o0HrbfVGbTDI1rKTndjMTE/wZBobnz0H1rrebJnJ1EQzkDAfLQTAfxE1A+mFFToL62vFZCFfGNcUiYZfLXE41D1I9K4t2faMf1WZ4fJG9pF6aGOVHRGUUFZPtuW3XMzvEo5m5iDJ854G0oOrjxqo2f2la4BMm0C3PK7PtHZQPDMzxyeGDnu8/nVumxNpyn29/HCv3bW3GcfxJi+P8td5tk2dlG011IZNA1GW6kMhH4Q/Bc+UajJ8KCvtLC3lw62M9yfCS5dXA6jfSsV9FUY8qsv6VojGIBHlX9hbEzOvkGAVVj/AJyB1rL3/aWW8VWkM1payHEFvCP67eDGcgc4YuXEEcOJZQQat9l9jHkhEUoW0tccLO1YqTn9/cLhnbzCYGebPQVfaDtbOz7o3CWn9xbr9avW6aEBji9e9x8aj7L7I3Mr71LZYG8LraL/AFq66FIgd3Gemr5V9C2RsGC0TRbwpEvkigZ9TzJ6nNRu2AP6Pu9Jw31abBHgd22KDHpsS2mky4udrzKSNUn9mVhwOM6bfAPMLrYceBNaqHZVzIAJJVt4xwEVsOIHkZnX/wAEQjzq4tP1afhH/FVt92rgjcxqxmmHOGFTI4/EF4J6uVHWgk7O2FDAS0cY1n3pGJaRvxSMS5+ZqVcXKxqWdlRV4lmIAA6k8BVIZr2cE4jso/vMRLLj0HskOPEtIOlZm77U7PhlxHvdp3g5BBv2U+YIxDFx+4BQakdpt7wtIZJx+8Ps4fXeOMsOsavUPbN6IU17QvUt0/dxNu89NZzK56x6PSq76vte+PfaPZsJ+ymJbgjq/uIfTiKsdi/RtZ2770oZ5+ZnuG3jk+eW4A+gFBRWHaSRwV2Ns06W53NwNzG3xHPtZfXnUxfo+nu+O1L2SZf/AJeD2MHodPfcdSQa3VKCBsnYUFomi3hjiXyRQM+pHEnqc1PpSgUpSgUpSgUpSgUpSg8MuedZXaH0c27M0lsXs5m5vbnSrfxIv1bjzBXjWrpQfJb7shdWbmRImz43GzDu3OP3tk5MUnmd3g1L2Z26mkDRSxRbRjHBxCoS4UeO9spsEn8GRX0+qjbnZO1vMfWIVdl91/dkX8Mi4ZfkaDNbFktZif0Vd/V5B71q4JjB8Q1s5DR+sRT51M2penAXaVjqRTkTwe2RD97AAnjPVVOPPxqq219Hc/DS6XyL7qXeVnXHH2V5HhwfLWCOtVEPaa7sWCGV0OcC22nw1eYhv07j+QD0G3sI5NAksbpLiE8kmfWPRLhcuP5xJ8qiz3lur6p0ksJif1uQsbnrKMwvnwEo1dKpht6weUfWopdmXb/tCTFrPmLiP2Uo8teR0rQma7gGHQX9uw99NCzaT96M4ilGPFSmfumg5bQsrmVgjW8E4UZjud80LLnyCIzq3VGw3w8q7mDaMKKsTQXBOcmYtGU8u8itvB4e6reJJqFYwW0jMNnytaXA7xgKlR6vaSAd0nm8YUnwalxNtJkL3M9ps+FQCzp7Vx4Hvy6YkBPLKtzFBIntpY42n2jfBI1GWSAbmIDq+TMx9HXPLFZqW0aaWOSW3BZ2JsbBumM3V23E5UEcGzoyFGXaimGRlu+9cwxSCOzV31vd3fLeBm4CNCGC4AVdMkmMBa2/Z/YrQhpZ2ElzNgyuM4GM6Y0B4iJMkAePFjxY0HjYXZ0QFpZG311KBvJiMZHgiD7EQPJB6nJyauaVznnVFLOwVVGSzHAA6k8BQdKh7ZszNbzRKQGkjdAW5AspXJA4441lr76U4C5isY5b+YcNNuuUB+KU90DqM1GGyNr33G5uE2fCf2Vt35seTTHgp6rQddvNb241bV2gSDygRt1GR5CKMmWQdHdh0rhs/tDczII9k7PEEH2Zrld1H6pCnfb14VebA+j2ys21xxa5vGaU7yQnz1NyP4cVpKDDr9G73PHal3Ld8c7lfZQDpoQ5b1JrW7N2TDbJogiSJPuooUeXHHM9TUulApSlApSlApSlApSlApSlApSlApSlApSlApSlArldWiSoUkRXRuBVgCD6g8DXWlBjL76NkVStnKYFbiYHUTWzesEmQvqhWsfPsm82adUYltFHNrfVdWR8e9bt7aAdV1AZ4V9jpQfKv6dQ3MKnadsrwqcre2jGWJG4d7UntrdvXDV6dodnwX0dvbRXjXomkbc6nDCGIAGaWUr+seNchN5xDSDOria3G1ew1rO+9CtBP+/t23UnzZeDjo4YVkdo9gbq3WcWsdtKblRFJMoFvPui3fHdBhJZSQXVUOcEhiBQaDsjs5JSlyqBbeNNzYx+Cw8jLx+1LgYPPQF8XarHtD23s7H+0TojeEY70h8sIuW/0xWeXsrtK7VVubpbKADAt7Ed7SBgKZ24jAwO6MVfdnuwdlY8YIFEnMyv35CfEl2yePTAoKM9qdpXpxY2f1aI/wDUXvdOPNYF73oTkV7w/ReszB9p3Mt844hGOiFT8MSHH5n5VuaUEey2fHCgjiRI0HJUUKo9AOFSKUoFKUoFKUoFKUoFKUoFKUoFKUoFKUoFKUoFKUoFKUoFKUoFKUoFKUoFKUoFKUoFKUoFKUoFKUoFKUoFKUoFKUoFKUoFKUoFKU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sp>
        <p:nvSpPr>
          <p:cNvPr id="1044" name="AutoShape 20" descr="data:image/jpeg;base64,/9j/4AAQSkZJRgABAQAAAQABAAD/2wCEAAkGBhQRERUUEhQWFRQVFxsYGBcXGCEeHBoYHRwdGBocHBocHykfHhkjHRoXHy8iIycpLCwsGB4xNjwqNSYrLCkBCQoKBQUFDQUFDSkYEhgpKSkpKSkpKSkpKSkpKSkpKSkpKSkpKSkpKSkpKSkpKSkpKSkpKSkpKSkpKSkpKSkpKf/AABEIAL0BCwMBIgACEQEDEQH/xAAcAAEAAwEAAwEAAAAAAAAAAAAABAUGAwECBwj/xABKEAACAQMBBQUEBgYJAwIHAQABAgMABBESBRMhMWEGIkFRcSMyYoEHFEJScpEVM0NTc4IWJDRjg5KhorFEk7KjszVUhMHCw/AI/8QAFAEBAAAAAAAAAAAAAAAAAAAAAP/EABQRAQAAAAAAAAAAAAAAAAAAAAD/2gAMAwEAAhEDEQA/APuNKUoFKUoFKUoFKUoFKUoFKUoFKUoFKUoFKUoFKUoFKUoFKUoFKUoFKUoFKUoFKUoFKUoFKUoFKUoFKUoFKUoFKUoFKUoFKVW7R7R21ucTTxRt91nAY+i51H5CgsqVnD2taTha2lxNnk7ruY/80uGI/CjUXZ9/Mcy3Eduv3LdNb48jNKCP8sYoLjaW1obdNc8iRp952AGfIZ5noONU69qJZv7JaSSL4STHcRkeY1Aykdd3jrUrZ3ZK3hfe6TLN++mYySfJnzp9FwKuaDJ3PZy+uGV5b42+nOmO0Xhxx77y53nL7qgeVeRs/asQwl1a3H8a3aNvm0UmnP8AJWqZcjnjrVFtLZly2NLo+ORy0TgfxFDg8vBVoIo2ttNOEljDL5tBdY/2yxr/AM1I/pLOPe2bd/ytbt/xcVXq17GwyZ8Z4+zjmUfMOsp/y1odkzSOpMhB8sQvEeuVdiT8qCtPbDHvWl6v/wBOW/8AAtXk9urVcbwzQ/xreaMf5njC/wCtaDFKCrtO1NpKcR3UDnyWVCfyBzVkrg8RxHSqbbUtlrWO7EOqT3d8g0seWA7jSW+HOelej9hbE8RbRIfOMbv/ANvTQX1KoT2MhAwkl1H+C7mx+TSEf6V4/o5Ov6u/uR0dYXH5mIN/uoL+lZ02O0lHdurWTpJbOp/zJPj/AG15+ubSQDNtaynxKXDp/taE/wDlQaGlZa97XT20bS3NiyRoMs63EJAH87J+XjVn2Y7SJfwCeJJUQnAEsZQngDkZ4FTn3gSOflQW1KUoFKUoFUO0+2tvBOYG3ryhQ7JFBJKVVuClt2hxnBq+qh7Q9kY7pllVmguY/wBXcRYDr8J8HjPijZByeWaDme3tsOa3QPkbK5z/AOzXN+3ifZtL9+os5R/5ha5Q9pp7Tu7Siwg4C7hBaE9ZE4vCepynxCtLbXKSoHjZXRhlWUgqR5gjgR6UGdTt6n2rTaC9DZyH/wAARXT+mwONFnfsT4fVmX/WTSP9a0eKzfaHtVLaSY+pyPEQMTqy7tW8d7jLxoPvlSKDo3aW4I7mzbo/je3T/wDeT/pQbU2g3u2US/xLrGPkkTf81Hbt/EkaPJFKuogZXQyEEe8kqvu3Hwqdfw88Xmz9sRT53bgkcSpyHXPLUjAMvzAoKxV2kx4tZRDy0Syn89Uf/FeG2LeufaX+lfKC3RD+crS/6VoaUGdl7HwlSbia5mUAk724cJjmSyIVTHqMVP2bsy1t9Igjhi1jK7tVUuAOYxxbhjjxqyIzWf2h2IgkUhBuuOrSoBj1feEZ7qt8ceh/ioJ1z2kt4mCySqmcjU3BNQOCu89wOCPdLaulWIbIyDz5GsNddlLiNi6hZTjBdGKyEeRYursP4kso6VN2R2XljYEaYlJ4iMlH5E5IjCwuc44NCMcfe50FxtC6uY0OlEdhjDDJHXUgOoZHDKlz44PKs8/a+575ZY1A4HniM+ZlGsD0njgrY20JVcM7OfvMFB/2gD/SvL2ylgxUFl5NjiPQ8xQZa17XyJp3qo6tjSwxGWzy0lnaCQ/hmz8NW/8ASaM8FDmTxiK6JMeJCSaSwHmuema97ns5CxLKu7dveaPulvxgd2T0cMKprjsrIi6U0yx/cIA5cR7Jg0JP4BD60Gis9qRykhG7w5oQVceqMAw+YqXWKGVKo+QwPdSRdXHx0LI2rOOW5mf0q3h7SY1K0TMyDiIjrbHLjG2mUH1XHU0F3OxCsVGSASByyccBkAn/AEPzrKL25GoxzR6H8V1E/l3RLjq0SjrXaz+kO2kbR3w/LSELN/kTMmOpUCpjdpbGYbt57c54GOVlB+cb4P5igyN7sSV8mzvZBAwIeC6Q3kLceW81PpXH2S2eXKrzsl2LjtrWONZnMi51PDIyrkktgJqKkLnSNQJwBnjV7YbGtkw8MUQ8QyAePkR4dBwqwoIGy9kblpGMssrSEEmRgQMLpAVVVVUYHHA4nic1YVX7Y7QW9omu5mjiXw1tgnoo5segBrJ7V+kCVlBt4hbxMcLcXgK6z5Q2q+2mYjiBhc0G2urtIkLyMqIoyzMQFA8yTwAr53tn6XGklW32VbNdTPnTI+UiAHN+OGZB946V8ia5Q9iJ79hJctLgHO+ugpk/wLQZhgB8GkDuPIHjXv2m2XsKwQ/WYY5ZVXUV4yTtn7TnOriT70hA44z4UF9sXsTq0T7Sf63dDvDV+piPlDF7oxw75BY4zw5VrRXwqHYWzbyRDv7TZ0WQRFBdB538AHYPuk8O6oY9a+x9n+zcFjFuraMIpOo8SSzYALMzEkngOdBZ0pSgUpSgVQdr+00ljGsiWzzqWw7KSFiH3n0q76eqocYOccM39KDJ2PaG7u4w9qlg6H7Yu3kA+SwDj0JBqui7D3scpnt7m2tnY5kihtn3Uh83VpiNXxqqt1NX20uw9rNIZQhhn/fW7GKT5smNf84YVHFvtK29x4r5ByEvsZvTWimNz6onrQD2pmtgfr9uUVedxBmWHA8WUDex9cqVH3qudl7bgul1280cy+cbBsdDg8D0NYDblhsy9kK7RS5tJnI7s8zohbgPZtra3blyXj0qzb6PNIUwvDKFA0byFY3A8kuLXdso/lag0V52Tt5CWCGJzzeFjGxPxaCA/o4YVmNofRrLrjNrdbsK+ptUYPD4VGEV+J4qqGpKC7t+BNygHiQLyL8wFuvmcCrLZ/ap2GWjWVRzktX3mPxRHEqn4QHNBa/pCODdxzTIJH4JqbSXIxnSGYkniOGSa9ZO0EAdozIN6oJ3X7RsDPcQ95+mkHNekW0bW8DR6o5fvxOBqH44nGofzCot12RjK6YyUT90wEkPnjdSZCj+GUoJ+z9uwzkrHIC45xkFZF/FGwDr8wKn1jbjs86gK8epF4gr7ZAfPcSneRjyELk+ldLK7ljB0SFlX3h3pgv4kYi5jY+RMgFBrq8NnHDn4Zqrg26NIaVdCniJFOuIjz3gHAdXCirNHDAEEEEZBHIjzHSgyR29exMxuUhjGs6c6jDo8D9ZUHQ3nvIlB8MVbw9qI9IMwaDI958bv5TLmMg+HeB6CriqyTs9FktFqhc82iOnJ82X3GPVlNBIudqIke84shxxjVn4HxwgJ09QOFVth2xhkGW1RjONTANHn+NGWiHoWB8wKjXXZF2HspxA+oHexRBXYcchgDu2J4cSmOHLjVza7LVdLPiSZVAMxVQ7HGCTpA5+Q4UHSWGK4jwwSWNhyOGVh/waztz2FwMQTuFHKKcfWIh+HWRKn8kq4qdedsrKBihnQyZ4xRZkkz/DiDP/AKVEftDeT8LSyZAf2t426UdREuqU+jBKCou+xU8zBJdDLxIaQi5jz45WcC4jz4BJiBXG42ZbWUai7vtwwP6pZmkjkXwAtrnenj5Jx8jVhtLY7hN5tPajJHnikJFrF+HXkyt6a+PlXLYwgh/+F7NZyf8AqJBulOfEzTZncdQjCglw9rJpQF2fs+RkHAST/wBWiA8CqsDIw9EFVu1p7gELfbTWBm5W1hHmZvLSzB5m9VRastpRShNe0b5LaI/s4Dugehnc7xj/AA92apI+2dnagps+3jTVzlmzCHPmAVa5uG9EOfOgkbJ7JMX3lvbLaE87q7P1i7bqqszLH6sx6pU22urO2mYW6y399ydlxLKOjzMRFCvwZQeS1WSWF7fcJVllQ+D5s7UesSlrqXj4SaVPSrZ+zcVvBm9u93AnDdQkWtuufACNtZ9GkOfKgrtubbl926mZGOMWOzsyXLKSMl5ODhQOZRU8e8apbftnuI3WG0k2XbA9+aWzmlkbPDWwChNRJ96R5D5g1cXnasWcars/Z0iQOeNwbZxEox75ijXfP6sFz4E1VfpfZs1xEt7Jd39xIRu43tpEiHHGUtiqrpHiW1nhxPCgv+wNhs24Z7q2drucEB7mZW1gniAmpFVMDwjAwMCt3XOCFUUKihVHABRgAdAOArpQKUpQKUpQKUrOdtOxq7RjVTI8bIdSkd5CfKSFu5IvI4PEY4EZOQg9uEsrhAJtoNavHnDQ3IjbJxkFM97kOGM+XOslaWUupVWK42jE3DWJLy2cDjxO/l3Lj8LKDWq2astgAJNnRMo/bWCL+bQHS6nohkqybbkd6hjtLwQT+RQb1ccw0EwDD5rQUVidkxECayW0kPDN3ABn/HbVGxz/AHhq9j7Kwj2llI1sW4jcsDE3rCcxEHzUKeorM3H0fXbOWupk2mmQRFPJJAq48o4tUTfzJUqS2t4cu9tc7MY8TLbkbrPm+5LR4+KaMCg0q3d1FgSxLOv34Dpb1MUhxj8MjHpXkSWtywBC70DgHUpKB5gMBIPUVBs767VA8bQ7QgPJ42WOQjpxMMh6hox0qS22rWfEVwu7Y4xFcJoJPw6u656oWoPXa3ZbfKFDqcct+hl09UcOkqty728qJs/YO0IDkXyzqDndSw44Y90Ta2kHnltZ4VaHZksf9nlOP3c2XX5OTvF+ZYDyr0PaQRHF0jW/94x1Qn/FHBf8QIT4A0Hkdo1j4XSNbnlqfjET0lXuj+fQT5VYT2MchDMoLL7rcmHow4iuuVdfBlYeoIP/ACDVHf7EmiQfo+RITqGY5FLwhSe8VQEFGAyQqkKSMEcdQC8SMDl//Hz9a5hUiUnuovM8gOp8hWXPYy7kVhPtW6JOcbhIoQPyRm/3VT2HYaeGYb+3ttoIeAnnlk3qjnlkm3qZ5DuFfSg08vb2yDFUnWZxwKW6tM2fSEMR865ntNcyf2fZ8x+O4ZIF/Ilpf/Trrm5jTCpaWyD4mZQPQLGP9agG7MuR+kHfh7tlCpA/m0ykH+YUEr6ptKX37i2t18oYmlYD+JKQv/p1S3sezVbTeX73b5/VST6sny+rW4VT6FDXduzKynJs3m6390zKfSLMqj0KrXaW3ltU71xYbPjPIRwgfk8jqhP+HQdbLa5RdGz9myBPAsiWsfrpb2mPSI1E2ntWVP7btK1sl/dwaTJ6byfJP8sQNRZLWO4yMbR2hq8WcwQfPG5jZPwrJ86n7L7HSJ7iWlgvlaxK8uOs8igZ/wAM+tBnj2q2fbEy29vNdTDncT6hjz9tcd9R0jTFeItvbY2icQRfV4j+0ACLjpNIHeQdY4l9RWtk2fYWBWSd03n2XuH1yE/3YYkgn7sYHpXRu0s0v9ks5XH7yf8Aq8f5ODMflHjrQUlj9E8ZbeXc8kznnpLKT0MrM1wR0EoHTwq3STZ2ysRxrHFI44RRIXmk8u4gMr+pyBXsOz1zPxu7tgv7m1BiT0MuTM3qGQHyrj+ktn7NVhCiAji+5UE+ssp7q/ilcetB2+uX9z+qiWzjP258SSkfDCjaF9XcnzWvU7GtbMi4upWlmHBZrhtTgn7MSABUJ+7EgJ61AsO19zfMotraRIWYarg6cBM8ShkGHOPuLIpzz8a0tlsOKJjJgtKRxlkJZ8eWpuIX4VwvSgzPaTtDtFow1lZyCMthpG0b/R4tFA55+W84+a4qBsLtHYWeqSWC9gnk/WzXdtI0j/ilVWXTw4KuFGOAFaGftqjsY7KJryRThjGQIUPk87dwH4V1N0rH7d7QXTMReC+WHOkxbPtmUMc4Cm5lKu+eXs1TPhmg3Wx+2tlduI7e5ilcqW0q2TpGMkjw5jnV3Wd7E7LghtwYLI2YP2HC7w45FyGYn+Zia0VApSlApSlApSlBk+2fZGC+479oLlFAWRJCO7ksFdAw1ITnyPkRWdTZtlEVTatsgOe7cb2Sa3JOBnVI5aBvx4HDgxrUdrfo+tNogNLGomXBSZVUsMcgwYFXT4XBHPlWcFlBs3+32FmYx/1dtboMDPOWAgyJ5kx61/DQXW0bSKyRXTaTWqN7ouJVlibxwN+deMfckFQ7b6RjkjEN4B9qyLsxHnumQqP+6a5XXYu1vIA9g8Lwk6hCxL2+rxMZQ7y2k6xEY8VNeNnbZurZ1hdyGPBIL5sFz5QXyArJ0WRDJ54oJGuwkJl0XOz5X5ybqW2JPxtpELn8eqrAfWhHzg2jA34Y5CP9YJD/ANsVMj7WIvC5jltTyzKvs/8AvIWi/wAzA9K6tsC2l9rGoVm472BijNnx1xkavnkUFPsq4ty+6gkmspwP7NJw4A/ZikyhTrAcdauWubhMiWFZl4gtCcHHWKQ8vR2PSstd7Ujn1Q4e+VCQY7iylBDDhwnSIKvRtB9fGu0TzW6qUkuLZSM6LtPrEI6GVGMsY6u+B5eFB5XYUYcnZdwbOf3jbMp3TfitXwUB5a4wvzqZFfbXdP7NZRsAfendgzDIGAqd0HAPFjgMPHIrld7Se4RUuNnG41cUkgkjeE/Gsrsjx+edOR4E1w2Vs7a0LsymDcY7ttNM8rg+IFzuwy/zCTHLx4BWwdrbrWI9pT/o1ycDFuN0/wCC5keSM8PvBSPKtVJsuIJvJ7ydkxnW1xu0x55h3a4r1se1CT64ri2nikXAeJ4WkUg8irxhkdDgjPDkc4qqh7K2MTl4dk6mJyCUjCqfhWVwE/lWg949ubIVgIzFcSDiN0jXL/5kV2z86sht+6l4W9i6j7904iX5IuuT5FVroLu+YYjtoIhyBknJx/JHGR/vFU20Ns6GxdbXt4f7u3SNX/8AVaVj8lFBaHY13KCbm83a44paoE/OWTW59V0VAgvNlWsnsdE1z4mJWubgn4nGuQfzECqDam3tkxBWkjur9ydK7xJZQ7eSCbTET0QVdWm2b4xBoLK3sYF8buXQQv8ACiXCejMKC2/S17L+ptFiX791KAfURRayfRmU+lG2FPJxur19PMpbqIE+b5aX8pBVE09/cHEdy7g/atoFgiH+Pcb1mHWJGqs2h2UtA4Xad29xIeItleWVz00amc+qJGKC+tdt7LtZTHahZrk8xboZ5j4HXIMkdS7iptztq8KF91DZRAZMt3IGZR5mOI6B85hUXZtvLHFosrWDZ8A4l5wC+Me9uY2Az1kkB8xUCG7tTIHQXG1rhTwdQGiRvhY6LWM9VOvzzQeyrNefq95cqf21wDDa/wAlumJJx+PKn71WK9mbW2VZr+ZZTH7rTlUhiPhuoeEUePA4L9TUGTbt5csURljIODHaATyL0e5lAt4m810u3lmqW6srSB2e6kaa4QZaKAvc3Ixz1TnvRL+BYAPM0Giuu37Stu9nwNO5GdcmY4wPvYI3jL8WlUPg1ctq2EK4/S14Zi57tsgKRsfJbePVLN6OXHQVUbL7XW0qAC7ttmwHiYlkUXLE/vGkAEbcs4DsfvCtWYtn7LQzNu4i/ORiXllPPGs6pZW6DNBAvttXixILLZ7JECF727Eipg8Y7bWoxy4M6kZ908arU7YQ2bo15bX4nkOhJJo0dmY/ZjELkLn7qKM8M551k+1v/wDoTKsuz00nkJJVy3qqe6B5FiT8Ir5cvbaZ5Ge5CXTOwYtMDrBHIJKhWRF+FWC9KD9fW82tVYAjUAcMMEZGcEHiD0rpX587KfSfyVL24t3zhYbiM3kTcBgK6hZ148NPex5nw+gW/wBKElvdQ2m07YQyT6RHLE+uNizaBlWAdO9w458Dy40H0OlKUClKUCoO2tmm4haNZpIGOCJIiAykHPiCCPAjxGalzTKilnIVVGSxOAAOZJPACvlPa7trevIr2MumzbCIywgyzyZwwtlfUZcc9WlV4HiedBF2rYTbObG0pbm/ikOEMV48Uh5d36rrXWeP2GPUVN2Zf7DlR0t4rSK7AOlb+LDCT7Idpck4PPSxNOzew7USlZ76/jupPeS4cW8khzyEigNIvkElYCrXtX2J2Xb28k09lJOOGtkMks2PvF2fXgeJzwoKKzRt6H2lcHZ1wSNMkECRRyAcsXeXjlUjHdkwfh8a3ckNyIykqRX8LDjwVJGXqjZhk/OMdK+bbD2bcqmvZAu3tnXhDdLDu3B8BJvfl3kY1qYPq8B/6jY8h+ySv1ZmPPHv235aGPSgtrFsNos7gqwH9kug3BR93ViZR4agZEHgKSWECnUySbPlPOSFgsZPmWAML/4q56V7ztOyBbq2iu4uYlt8Z8w+5kOQescjnyFdbC7UkrbXGo+Nvc6tYHkNYEyjq4ceVBzuN+gH1mJL2IcRNCuJVHmYsnV56omyfBKkWMhkTXZXIkUHBjmy+k+KliRKjfjLY8q9CY4zlg9kfEggwk9ecXE+LBGNeL2w1ESSxanA4XNqSsgHMZXOop8IMgPlQQb6ONGLOJNnTE538RBgdv7w43bD+MiN5Ec6l2/6UYY12IA5S6JH3oPENuxIu74YGNb5IJHDFdrbacqA5xdxjgWjAEyDykh4BuHPTpPkhqubZOFa42PKqNk6rc/2eRvtK0fOCXquk594Ggp9qbe2rbSsLx4YLY+7dW9q0qr/ABFaXVF4cSrL18av7DYb3MYf9K3EyMODQGFEPo0Uer8mzXpYfSXbMpW5121ynCS3dHZ1PTSp1oeYZeYI5cqz21P0c4Nxb2+0EDDW8llFLbrInM6i27R1PmOPWgt9rbG2XCypdPJcSn3YZZ5rh29LfU2fkmK9orG6IC2NpBs+FubMFWbHDGI0RkQnie9rPmFNUnZ7tBEFZdmQWsOSNbl2uJjnxeO3DM5PH3pqthY3Vx+sN3NnwLrZQ4/DGWucfizQeJtmw2bkzXojuHAGYkD3LjyBl30rDoiqo8AKk+0kOuKzJ08RcbQk06fiWLvOvpiKo0MSW2Y1nt7Rj70VlDvbgn4mYO7HqYs9aXDQxjePavJxxv8AaMqovnw3pZkHRYlHCg9pJjOcSXVxdnxisE3UPo0wbPyM49K9921qgVfqmzUf7KLvp5D0AAUyfKWow7SS3PCJ5Zl5BLCLSno15PhMfw9JqIu0Ny7Is0FvM3vQ2im8vXPk8rg4Ph30IH3qCXdbIQgyzo0iLxM+1JtMS9VtRhM+OGSM9a8SbWWdfZrNeoBzH9VsVHLi7Y3idPbCvS37MzyHemJIiOP1jaD/AFmdRzykKsIIf5W9RXG4a0Y63aXarqffmdVtI25czptgQfurI4oPCXpuUEaF7tR3Rb7PG4s1HLD3RwXA8QjcfuV1e03AEMtwtvnithstMSHyLOBvT1cCJfM1JL3d0OLOsQHuW2beID47qUCZlx4wxqOVQrXaMUQaG2cyMT3otmxZJb+9upNWo+b5VqD1GwI4CJWjttnam4SzEXN45+FnLKr+hl9KmR3EVtmaGEhyMNf7RYoceSiT2zD4FWNPIiqGba5ilKxbuCdveS1U3t8w5YeZu4n8zcKm7O7C3U7bxo0t2/f3bfW7o9QpIgi+QYig+cdsdjXW0Jmm3kDW4JIuBCLaHieOXlALnx4NIfLNRdhfR+sv6mOfaDecKmG3B8jPKMt8kXofGvvFh9G1qriW413k4/aXTbwjx7qHuKPLC8K1SqAMAcBQfL+zP0ZXaIVeWCxR8ZSyjzLjyNzJl/XGrpTtn2ItbdtnvGhaZto2ytNI7PIwyzEFmPLujgMDyr6jWN7ed662VH53uv8A7cUh/wDvQbKlKUCoO278QW8srSLEERm3jjUq4HAlQQWGcd0EE8hzqdXznbW1Ev5HeRTJY2su7jhXib28H2cH3ooz4HukhmbupwDHpte5vxC+1ZpoLd2Z4AlqrRSKnHXJGS7lRwYa0ZBwOa+i7G7M21wfrKXs9yWUJvUnCjSOOkbgIEGfsrjjxPGq2y25bW7SGa4+sbSnUhxaKZniXmsMQVWCInPv41MCzc8DM7M2K1pvLraKXkTOT/XEuESUIDkNJbxsRyPEe1PA5AFB9G212HiuLd4QzJr5u2Jj8/rAfh6YPDmKzdvs6bZqhWlngjQcJlLXNtgfvIZMzQD8L6Bji1WOxdvXLLrt5rfakA5tGyxTr494fqmbHnujVzB2xgzpm12z/duF3eT8MnGNv5XNBmf0TJn6xHCpMne+s7LmCGTx1Pby+ylHPm0h8qs9n9oZiTGHhuWA4xODbXOPH2UgKv6jQtWsvZaHUZLctbSNxLwEKGPm0ZBjc9WUnqKg30U4XReW0d7D4PEg1r1aByeI+9GxPkooI6taxHI32zXJ4ggJET1961JPQ6qsLiCSRFE0UF5FzDLhW6EI5KE/EJF6Co+zYQ6k2F4cLwaGbMoX4WVyJ4z0LjHlXF7VISTJBJanmZrRiYyeeWVR+ZkiKjzNBJglUMFhuJIHPKG5UsD56d4Q5/w5NNeTayRfsjF5vanUh6tA4HPn3Azda6xGWSPKPBewN54BI/EuqNz00rUcNFGeDzWR+7JxhJ8hq1RD0RlNB7C9WZu+qTMgPehJjnQcjmNiJFHP3WyfKuLWQkkLQTZmA+17OcL4Bjp7yDyljccefjUy5VmA+swJOg4rLCMkZ8d2cuvrGzn0rmNmJOuYJ9aqfcmG80HHmSJo39XyPKg8w9pmhOm8QxeUpGEx5txIX1DMAOJ0cqodqR7MQmS32lHYyEkkwXKBGPM6oCTGx88KCfOrXaBnhicSQNcR6e9HwmVvhycS8fiSWsvsjtXNnFl2fkjbkHkCwj5sYxn86Dtb9oriQARXl1dEHi1ps5UVvxSzgxZx4qQKk3Gzrl0L3CCNBxZ7+9JXHxQWwWAjoWFX8VpeyIXurlLYcytuq90dZZdQz1CiqqOXZMbhmkF3N4Oxe7cH4QocIeigUFdZShl0QTXE6fu9mWy28GfH27//AIzA1Ls+yMzMHjtLW2b99cM15cD0LYAP+Iwq4uNs3M3C2tpwvg8gjhHz3uuQf9moO0tlaU3m0LqOGLxDPrBPlqm9kc+SwA+VAuNmWhyLqee/kHvR62dc+Rt4MRKPxr86m2lvPo0WkEFjFnxVWf5RRFYgepkbqKrIe0iCP+oWryoo/tFwdzbqPMPKMkdI0xw4VSydoZbxzGJ571uRh2cu6t1PlJduckfhb5UFjtq0tonH1+7M8me7E3tnJ8NFsqiFPDnCx+KvW72y0KiQQxWSDgtxtGTVLjyigDFl6KCo6VytdgSwL7WW22XG37O1Ae4k6G4kBZm/ApNWmy+zqI+u0svaHnd3xYyHqFbMxPQ7oUFFHay3xDLDcX/lLen6taA8wyW6jW49VPrU/wDQ6v7K5uXuNPA2Wz03UK+avuzq/wC5Io6Vrf6OGTjdTPPn9mPZxem7Q5YdJGerW2tUiUJGqoi8AqgBR6AcBQZrZmw50Td28cGz4fuxIHlPUnAiVupEvrXjsvszcX14u8llGi3y0shdi3ti3PgOa8FAXyAq62j2gggIWSQbwjIjXLSN+GNQXb5CuOwjrM07RSwmVl7sukMVVAA2FY6QePBsHnkCgt6VldrfSTZwPukdrmflubZd6+eunuj5kVDL7XvfdEWzYj4tia4I9B7NPnkig1u0NpxW6GSaRIkHNnYKPzNYZ9tLtPadi9mskkFq07yz7tli70e7UI7Aa21HkPDJ5A1cbN+je1jcSza7ucftbpt4R+FT3F+S8K1IXFB5pSlB4NfJO0v0XXIgWCILd20ZdokL7m4jMhJfTKMxSZJOd4vHOK+uUoPiNl2ontkNjLGNDLp3RAsbpR5xupEEuOGNLAt5ccV07MbLtFlKxNBLchs7ja0JS5B8ll4g9MI1fYNo7LiuEMc8aSoeauoYfkfHrWH2x9E6lCtpIAg5W1yu+gHRCfaw+sbUHS9lgLZ2hs6S1dOVzAC6qByxcW2JUH41UVY2RkeMtZ3UN/bngY5mDcPuieMH8pEc+ZFYgXd9svAZ5bZByWfVdWR8AFnUb+AeQcH1qyXtFaSkTXlu1nIeAvrWTVE3lm5h8D9yUEedBa7yCA8RcbKbpg22ceY12wHroY9KvrbaF0qhtMN3GeUkDaGI6I5MZ9RKPSolpLdKgkt54doQnkG0pIR0mj9k56FE6kVXxCwaTumTZl0x4r+oZm/Cc28/qBJQWk8tleuqSAx3IHcD6obhfH2bd1yOqEqetdCt7a4x/XYhzzpjuAOh4RS/Pdnqa5XlvchNFxBDfQ8PdAST1MUhMbHxyrp0FcdmyKzaLO6dHUZNtchmIH4JCJ1HkQxTyBoO1qtpeO7wO0FyuN5o9nMp8N7Eww48jIrL5HxqaZbqIYkjW5T70eEkx1jc6G6kOOi+FV+1Ykkwb62ZGT3LiFi2jqskemaPrlQvmTXWxnuYlDI639ufdYFRMB0YYimHXuHh9o0HrbfVGbTDI1rKTndjMTE/wZBobnz0H1rrebJnJ1EQzkDAfLQTAfxE1A+mFFToL62vFZCFfGNcUiYZfLXE41D1I9K4t2faMf1WZ4fJG9pF6aGOVHRGUUFZPtuW3XMzvEo5m5iDJ854G0oOrjxqo2f2la4BMm0C3PK7PtHZQPDMzxyeGDnu8/nVumxNpyn29/HCv3bW3GcfxJi+P8td5tk2dlG011IZNA1GW6kMhH4Q/Bc+UajJ8KCvtLC3lw62M9yfCS5dXA6jfSsV9FUY8qsv6VojGIBHlX9hbEzOvkGAVVj/AJyB1rL3/aWW8VWkM1payHEFvCP67eDGcgc4YuXEEcOJZQQat9l9jHkhEUoW0tccLO1YqTn9/cLhnbzCYGebPQVfaDtbOz7o3CWn9xbr9avW6aEBji9e9x8aj7L7I3Mr71LZYG8LraL/AFq66FIgd3Gemr5V9C2RsGC0TRbwpEvkigZ9TzJ6nNRu2AP6Pu9Jw31abBHgd22KDHpsS2mky4udrzKSNUn9mVhwOM6bfAPMLrYceBNaqHZVzIAJJVt4xwEVsOIHkZnX/wAEQjzq4tP1afhH/FVt92rgjcxqxmmHOGFTI4/EF4J6uVHWgk7O2FDAS0cY1n3pGJaRvxSMS5+ZqVcXKxqWdlRV4lmIAA6k8BVIZr2cE4jso/vMRLLj0HskOPEtIOlZm77U7PhlxHvdp3g5BBv2U+YIxDFx+4BQakdpt7wtIZJx+8Ps4fXeOMsOsavUPbN6IU17QvUt0/dxNu89NZzK56x6PSq76vte+PfaPZsJ+ymJbgjq/uIfTiKsdi/RtZ2770oZ5+ZnuG3jk+eW4A+gFBRWHaSRwV2Ns06W53NwNzG3xHPtZfXnUxfo+nu+O1L2SZf/AJeD2MHodPfcdSQa3VKCBsnYUFomi3hjiXyRQM+pHEnqc1PpSgUpSgUpSgUpSgUpSg8MuedZXaH0c27M0lsXs5m5vbnSrfxIv1bjzBXjWrpQfJb7shdWbmRImz43GzDu3OP3tk5MUnmd3g1L2Z26mkDRSxRbRjHBxCoS4UeO9spsEn8GRX0+qjbnZO1vMfWIVdl91/dkX8Mi4ZfkaDNbFktZif0Vd/V5B71q4JjB8Q1s5DR+sRT51M2penAXaVjqRTkTwe2RD97AAnjPVVOPPxqq219Hc/DS6XyL7qXeVnXHH2V5HhwfLWCOtVEPaa7sWCGV0OcC22nw1eYhv07j+QD0G3sI5NAksbpLiE8kmfWPRLhcuP5xJ8qiz3lur6p0ksJif1uQsbnrKMwvnwEo1dKpht6weUfWopdmXb/tCTFrPmLiP2Uo8teR0rQma7gGHQX9uw99NCzaT96M4ilGPFSmfumg5bQsrmVgjW8E4UZjud80LLnyCIzq3VGw3w8q7mDaMKKsTQXBOcmYtGU8u8itvB4e6reJJqFYwW0jMNnytaXA7xgKlR6vaSAd0nm8YUnwalxNtJkL3M9ps+FQCzp7Vx4Hvy6YkBPLKtzFBIntpY42n2jfBI1GWSAbmIDq+TMx9HXPLFZqW0aaWOSW3BZ2JsbBumM3V23E5UEcGzoyFGXaimGRlu+9cwxSCOzV31vd3fLeBm4CNCGC4AVdMkmMBa2/Z/YrQhpZ2ElzNgyuM4GM6Y0B4iJMkAePFjxY0HjYXZ0QFpZG311KBvJiMZHgiD7EQPJB6nJyauaVznnVFLOwVVGSzHAA6k8BQdKh7ZszNbzRKQGkjdAW5AspXJA4441lr76U4C5isY5b+YcNNuuUB+KU90DqM1GGyNr33G5uE2fCf2Vt35seTTHgp6rQddvNb241bV2gSDygRt1GR5CKMmWQdHdh0rhs/tDczII9k7PEEH2Zrld1H6pCnfb14VebA+j2ys21xxa5vGaU7yQnz1NyP4cVpKDDr9G73PHal3Ld8c7lfZQDpoQ5b1JrW7N2TDbJogiSJPuooUeXHHM9TUulApSlApSlApSlApSlApSlApSlApSlApSlApSlArldWiSoUkRXRuBVgCD6g8DXWlBjL76NkVStnKYFbiYHUTWzesEmQvqhWsfPsm82adUYltFHNrfVdWR8e9bt7aAdV1AZ4V9jpQfKv6dQ3MKnadsrwqcre2jGWJG4d7UntrdvXDV6dodnwX0dvbRXjXomkbc6nDCGIAGaWUr+seNchN5xDSDOria3G1ew1rO+9CtBP+/t23UnzZeDjo4YVkdo9gbq3WcWsdtKblRFJMoFvPui3fHdBhJZSQXVUOcEhiBQaDsjs5JSlyqBbeNNzYx+Cw8jLx+1LgYPPQF8XarHtD23s7H+0TojeEY70h8sIuW/0xWeXsrtK7VVubpbKADAt7Ed7SBgKZ24jAwO6MVfdnuwdlY8YIFEnMyv35CfEl2yePTAoKM9qdpXpxY2f1aI/wDUXvdOPNYF73oTkV7w/ReszB9p3Mt844hGOiFT8MSHH5n5VuaUEey2fHCgjiRI0HJUUKo9AOFSKUoFKUoFKUoFKUoFKUoFKUoFKUoFKUoFKUoFKUoFKUoFKUoFKUoFKUoFKUoFKUoFKUoFKUoFKUoFKUoFKUoFKUoFKUoFKUoFKU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sp>
        <p:nvSpPr>
          <p:cNvPr id="1046" name="AutoShape 22" descr="data:image/jpeg;base64,/9j/4AAQSkZJRgABAQAAAQABAAD/2wCEAAkGBhQRERUUEhQWFRQVFxsYGBcXGCEeHBoYHRwdGBocHBocHykfHhkjHRoXHy8iIycpLCwsGB4xNjwqNSYrLCkBCQoKBQUFDQUFDSkYEhgpKSkpKSkpKSkpKSkpKSkpKSkpKSkpKSkpKSkpKSkpKSkpKSkpKSkpKSkpKSkpKSkpKf/AABEIAL0BCwMBIgACEQEDEQH/xAAcAAEAAwEAAwEAAAAAAAAAAAAABAUGAwECBwj/xABKEAACAQMBBQUEBgYJAwIHAQABAgMABBESBRMhMWEGIkFRcSMyYoEHFEJScpEVM0NTc4IWJDRjg5KhorFEk7KjszVUhMHCw/AI/8QAFAEBAAAAAAAAAAAAAAAAAAAAAP/EABQRAQAAAAAAAAAAAAAAAAAAAAD/2gAMAwEAAhEDEQA/APuNKUoFKUoFKUoFKUoFKUoFKUoFKUoFKUoFKUoFKUoFKUoFKUoFKUoFKUoFKUoFKUoFKUoFKUoFKUoFKUoFKUoFKUoFKUoFKVW7R7R21ucTTxRt91nAY+i51H5CgsqVnD2taTha2lxNnk7ruY/80uGI/CjUXZ9/Mcy3Eduv3LdNb48jNKCP8sYoLjaW1obdNc8iRp952AGfIZ5noONU69qJZv7JaSSL4STHcRkeY1Aykdd3jrUrZ3ZK3hfe6TLN++mYySfJnzp9FwKuaDJ3PZy+uGV5b42+nOmO0Xhxx77y53nL7qgeVeRs/asQwl1a3H8a3aNvm0UmnP8AJWqZcjnjrVFtLZly2NLo+ORy0TgfxFDg8vBVoIo2ttNOEljDL5tBdY/2yxr/AM1I/pLOPe2bd/ytbt/xcVXq17GwyZ8Z4+zjmUfMOsp/y1odkzSOpMhB8sQvEeuVdiT8qCtPbDHvWl6v/wBOW/8AAtXk9urVcbwzQ/xreaMf5njC/wCtaDFKCrtO1NpKcR3UDnyWVCfyBzVkrg8RxHSqbbUtlrWO7EOqT3d8g0seWA7jSW+HOelej9hbE8RbRIfOMbv/ANvTQX1KoT2MhAwkl1H+C7mx+TSEf6V4/o5Ov6u/uR0dYXH5mIN/uoL+lZ02O0lHdurWTpJbOp/zJPj/AG15+ubSQDNtaynxKXDp/taE/wDlQaGlZa97XT20bS3NiyRoMs63EJAH87J+XjVn2Y7SJfwCeJJUQnAEsZQngDkZ4FTn3gSOflQW1KUoFKUoFUO0+2tvBOYG3ryhQ7JFBJKVVuClt2hxnBq+qh7Q9kY7pllVmguY/wBXcRYDr8J8HjPijZByeWaDme3tsOa3QPkbK5z/AOzXN+3ifZtL9+os5R/5ha5Q9pp7Tu7Siwg4C7hBaE9ZE4vCepynxCtLbXKSoHjZXRhlWUgqR5gjgR6UGdTt6n2rTaC9DZyH/wAARXT+mwONFnfsT4fVmX/WTSP9a0eKzfaHtVLaSY+pyPEQMTqy7tW8d7jLxoPvlSKDo3aW4I7mzbo/je3T/wDeT/pQbU2g3u2US/xLrGPkkTf81Hbt/EkaPJFKuogZXQyEEe8kqvu3Hwqdfw88Xmz9sRT53bgkcSpyHXPLUjAMvzAoKxV2kx4tZRDy0Syn89Uf/FeG2LeufaX+lfKC3RD+crS/6VoaUGdl7HwlSbia5mUAk724cJjmSyIVTHqMVP2bsy1t9Igjhi1jK7tVUuAOYxxbhjjxqyIzWf2h2IgkUhBuuOrSoBj1feEZ7qt8ceh/ioJ1z2kt4mCySqmcjU3BNQOCu89wOCPdLaulWIbIyDz5GsNddlLiNi6hZTjBdGKyEeRYursP4kso6VN2R2XljYEaYlJ4iMlH5E5IjCwuc44NCMcfe50FxtC6uY0OlEdhjDDJHXUgOoZHDKlz44PKs8/a+575ZY1A4HniM+ZlGsD0njgrY20JVcM7OfvMFB/2gD/SvL2ylgxUFl5NjiPQ8xQZa17XyJp3qo6tjSwxGWzy0lnaCQ/hmz8NW/8ASaM8FDmTxiK6JMeJCSaSwHmuema97ns5CxLKu7dveaPulvxgd2T0cMKprjsrIi6U0yx/cIA5cR7Jg0JP4BD60Gis9qRykhG7w5oQVceqMAw+YqXWKGVKo+QwPdSRdXHx0LI2rOOW5mf0q3h7SY1K0TMyDiIjrbHLjG2mUH1XHU0F3OxCsVGSASByyccBkAn/AEPzrKL25GoxzR6H8V1E/l3RLjq0SjrXaz+kO2kbR3w/LSELN/kTMmOpUCpjdpbGYbt57c54GOVlB+cb4P5igyN7sSV8mzvZBAwIeC6Q3kLceW81PpXH2S2eXKrzsl2LjtrWONZnMi51PDIyrkktgJqKkLnSNQJwBnjV7YbGtkw8MUQ8QyAePkR4dBwqwoIGy9kblpGMssrSEEmRgQMLpAVVVVUYHHA4nic1YVX7Y7QW9omu5mjiXw1tgnoo5segBrJ7V+kCVlBt4hbxMcLcXgK6z5Q2q+2mYjiBhc0G2urtIkLyMqIoyzMQFA8yTwAr53tn6XGklW32VbNdTPnTI+UiAHN+OGZB946V8ia5Q9iJ79hJctLgHO+ugpk/wLQZhgB8GkDuPIHjXv2m2XsKwQ/WYY5ZVXUV4yTtn7TnOriT70hA44z4UF9sXsTq0T7Sf63dDvDV+piPlDF7oxw75BY4zw5VrRXwqHYWzbyRDv7TZ0WQRFBdB538AHYPuk8O6oY9a+x9n+zcFjFuraMIpOo8SSzYALMzEkngOdBZ0pSgUpSgVQdr+00ljGsiWzzqWw7KSFiH3n0q76eqocYOccM39KDJ2PaG7u4w9qlg6H7Yu3kA+SwDj0JBqui7D3scpnt7m2tnY5kihtn3Uh83VpiNXxqqt1NX20uw9rNIZQhhn/fW7GKT5smNf84YVHFvtK29x4r5ByEvsZvTWimNz6onrQD2pmtgfr9uUVedxBmWHA8WUDex9cqVH3qudl7bgul1280cy+cbBsdDg8D0NYDblhsy9kK7RS5tJnI7s8zohbgPZtra3blyXj0qzb6PNIUwvDKFA0byFY3A8kuLXdso/lag0V52Tt5CWCGJzzeFjGxPxaCA/o4YVmNofRrLrjNrdbsK+ptUYPD4VGEV+J4qqGpKC7t+BNygHiQLyL8wFuvmcCrLZ/ap2GWjWVRzktX3mPxRHEqn4QHNBa/pCODdxzTIJH4JqbSXIxnSGYkniOGSa9ZO0EAdozIN6oJ3X7RsDPcQ95+mkHNekW0bW8DR6o5fvxOBqH44nGofzCot12RjK6YyUT90wEkPnjdSZCj+GUoJ+z9uwzkrHIC45xkFZF/FGwDr8wKn1jbjs86gK8epF4gr7ZAfPcSneRjyELk+ldLK7ljB0SFlX3h3pgv4kYi5jY+RMgFBrq8NnHDn4Zqrg26NIaVdCniJFOuIjz3gHAdXCirNHDAEEEEZBHIjzHSgyR29exMxuUhjGs6c6jDo8D9ZUHQ3nvIlB8MVbw9qI9IMwaDI958bv5TLmMg+HeB6CriqyTs9FktFqhc82iOnJ82X3GPVlNBIudqIke84shxxjVn4HxwgJ09QOFVth2xhkGW1RjONTANHn+NGWiHoWB8wKjXXZF2HspxA+oHexRBXYcchgDu2J4cSmOHLjVza7LVdLPiSZVAMxVQ7HGCTpA5+Q4UHSWGK4jwwSWNhyOGVh/waztz2FwMQTuFHKKcfWIh+HWRKn8kq4qdedsrKBihnQyZ4xRZkkz/DiDP/AKVEftDeT8LSyZAf2t426UdREuqU+jBKCou+xU8zBJdDLxIaQi5jz45WcC4jz4BJiBXG42ZbWUai7vtwwP6pZmkjkXwAtrnenj5Jx8jVhtLY7hN5tPajJHnikJFrF+HXkyt6a+PlXLYwgh/+F7NZyf8AqJBulOfEzTZncdQjCglw9rJpQF2fs+RkHAST/wBWiA8CqsDIw9EFVu1p7gELfbTWBm5W1hHmZvLSzB5m9VRastpRShNe0b5LaI/s4Dugehnc7xj/AA92apI+2dnagps+3jTVzlmzCHPmAVa5uG9EOfOgkbJ7JMX3lvbLaE87q7P1i7bqqszLH6sx6pU22urO2mYW6y399ydlxLKOjzMRFCvwZQeS1WSWF7fcJVllQ+D5s7UesSlrqXj4SaVPSrZ+zcVvBm9u93AnDdQkWtuufACNtZ9GkOfKgrtubbl926mZGOMWOzsyXLKSMl5ODhQOZRU8e8apbftnuI3WG0k2XbA9+aWzmlkbPDWwChNRJ96R5D5g1cXnasWcars/Z0iQOeNwbZxEox75ijXfP6sFz4E1VfpfZs1xEt7Jd39xIRu43tpEiHHGUtiqrpHiW1nhxPCgv+wNhs24Z7q2drucEB7mZW1gniAmpFVMDwjAwMCt3XOCFUUKihVHABRgAdAOArpQKUpQKUpQKUrOdtOxq7RjVTI8bIdSkd5CfKSFu5IvI4PEY4EZOQg9uEsrhAJtoNavHnDQ3IjbJxkFM97kOGM+XOslaWUupVWK42jE3DWJLy2cDjxO/l3Lj8LKDWq2astgAJNnRMo/bWCL+bQHS6nohkqybbkd6hjtLwQT+RQb1ccw0EwDD5rQUVidkxECayW0kPDN3ABn/HbVGxz/AHhq9j7Kwj2llI1sW4jcsDE3rCcxEHzUKeorM3H0fXbOWupk2mmQRFPJJAq48o4tUTfzJUqS2t4cu9tc7MY8TLbkbrPm+5LR4+KaMCg0q3d1FgSxLOv34Dpb1MUhxj8MjHpXkSWtywBC70DgHUpKB5gMBIPUVBs767VA8bQ7QgPJ42WOQjpxMMh6hox0qS22rWfEVwu7Y4xFcJoJPw6u656oWoPXa3ZbfKFDqcct+hl09UcOkqty728qJs/YO0IDkXyzqDndSw44Y90Ta2kHnltZ4VaHZksf9nlOP3c2XX5OTvF+ZYDyr0PaQRHF0jW/94x1Qn/FHBf8QIT4A0Hkdo1j4XSNbnlqfjET0lXuj+fQT5VYT2MchDMoLL7rcmHow4iuuVdfBlYeoIP/ACDVHf7EmiQfo+RITqGY5FLwhSe8VQEFGAyQqkKSMEcdQC8SMDl//Hz9a5hUiUnuovM8gOp8hWXPYy7kVhPtW6JOcbhIoQPyRm/3VT2HYaeGYb+3ttoIeAnnlk3qjnlkm3qZ5DuFfSg08vb2yDFUnWZxwKW6tM2fSEMR865ntNcyf2fZ8x+O4ZIF/Ilpf/Trrm5jTCpaWyD4mZQPQLGP9agG7MuR+kHfh7tlCpA/m0ykH+YUEr6ptKX37i2t18oYmlYD+JKQv/p1S3sezVbTeX73b5/VST6sny+rW4VT6FDXduzKynJs3m6390zKfSLMqj0KrXaW3ltU71xYbPjPIRwgfk8jqhP+HQdbLa5RdGz9myBPAsiWsfrpb2mPSI1E2ntWVP7btK1sl/dwaTJ6byfJP8sQNRZLWO4yMbR2hq8WcwQfPG5jZPwrJ86n7L7HSJ7iWlgvlaxK8uOs8igZ/wAM+tBnj2q2fbEy29vNdTDncT6hjz9tcd9R0jTFeItvbY2icQRfV4j+0ACLjpNIHeQdY4l9RWtk2fYWBWSd03n2XuH1yE/3YYkgn7sYHpXRu0s0v9ks5XH7yf8Aq8f5ODMflHjrQUlj9E8ZbeXc8kznnpLKT0MrM1wR0EoHTwq3STZ2ysRxrHFI44RRIXmk8u4gMr+pyBXsOz1zPxu7tgv7m1BiT0MuTM3qGQHyrj+ktn7NVhCiAji+5UE+ssp7q/ilcetB2+uX9z+qiWzjP258SSkfDCjaF9XcnzWvU7GtbMi4upWlmHBZrhtTgn7MSABUJ+7EgJ61AsO19zfMotraRIWYarg6cBM8ShkGHOPuLIpzz8a0tlsOKJjJgtKRxlkJZ8eWpuIX4VwvSgzPaTtDtFow1lZyCMthpG0b/R4tFA55+W84+a4qBsLtHYWeqSWC9gnk/WzXdtI0j/ilVWXTw4KuFGOAFaGftqjsY7KJryRThjGQIUPk87dwH4V1N0rH7d7QXTMReC+WHOkxbPtmUMc4Cm5lKu+eXs1TPhmg3Wx+2tlduI7e5ilcqW0q2TpGMkjw5jnV3Wd7E7LghtwYLI2YP2HC7w45FyGYn+Zia0VApSlApSlApSlBk+2fZGC+479oLlFAWRJCO7ksFdAw1ITnyPkRWdTZtlEVTatsgOe7cb2Sa3JOBnVI5aBvx4HDgxrUdrfo+tNogNLGomXBSZVUsMcgwYFXT4XBHPlWcFlBs3+32FmYx/1dtboMDPOWAgyJ5kx61/DQXW0bSKyRXTaTWqN7ouJVlibxwN+deMfckFQ7b6RjkjEN4B9qyLsxHnumQqP+6a5XXYu1vIA9g8Lwk6hCxL2+rxMZQ7y2k6xEY8VNeNnbZurZ1hdyGPBIL5sFz5QXyArJ0WRDJ54oJGuwkJl0XOz5X5ybqW2JPxtpELn8eqrAfWhHzg2jA34Y5CP9YJD/ANsVMj7WIvC5jltTyzKvs/8AvIWi/wAzA9K6tsC2l9rGoVm472BijNnx1xkavnkUFPsq4ty+6gkmspwP7NJw4A/ZikyhTrAcdauWubhMiWFZl4gtCcHHWKQ8vR2PSstd7Ujn1Q4e+VCQY7iylBDDhwnSIKvRtB9fGu0TzW6qUkuLZSM6LtPrEI6GVGMsY6u+B5eFB5XYUYcnZdwbOf3jbMp3TfitXwUB5a4wvzqZFfbXdP7NZRsAfendgzDIGAqd0HAPFjgMPHIrld7Se4RUuNnG41cUkgkjeE/Gsrsjx+edOR4E1w2Vs7a0LsymDcY7ttNM8rg+IFzuwy/zCTHLx4BWwdrbrWI9pT/o1ycDFuN0/wCC5keSM8PvBSPKtVJsuIJvJ7ydkxnW1xu0x55h3a4r1se1CT64ri2nikXAeJ4WkUg8irxhkdDgjPDkc4qqh7K2MTl4dk6mJyCUjCqfhWVwE/lWg949ubIVgIzFcSDiN0jXL/5kV2z86sht+6l4W9i6j7904iX5IuuT5FVroLu+YYjtoIhyBknJx/JHGR/vFU20Ns6GxdbXt4f7u3SNX/8AVaVj8lFBaHY13KCbm83a44paoE/OWTW59V0VAgvNlWsnsdE1z4mJWubgn4nGuQfzECqDam3tkxBWkjur9ydK7xJZQ7eSCbTET0QVdWm2b4xBoLK3sYF8buXQQv8ACiXCejMKC2/S17L+ptFiX791KAfURRayfRmU+lG2FPJxur19PMpbqIE+b5aX8pBVE09/cHEdy7g/atoFgiH+Pcb1mHWJGqs2h2UtA4Xad29xIeItleWVz00amc+qJGKC+tdt7LtZTHahZrk8xboZ5j4HXIMkdS7iptztq8KF91DZRAZMt3IGZR5mOI6B85hUXZtvLHFosrWDZ8A4l5wC+Me9uY2Az1kkB8xUCG7tTIHQXG1rhTwdQGiRvhY6LWM9VOvzzQeyrNefq95cqf21wDDa/wAlumJJx+PKn71WK9mbW2VZr+ZZTH7rTlUhiPhuoeEUePA4L9TUGTbt5csURljIODHaATyL0e5lAt4m810u3lmqW6srSB2e6kaa4QZaKAvc3Ixz1TnvRL+BYAPM0Giuu37Stu9nwNO5GdcmY4wPvYI3jL8WlUPg1ctq2EK4/S14Zi57tsgKRsfJbePVLN6OXHQVUbL7XW0qAC7ttmwHiYlkUXLE/vGkAEbcs4DsfvCtWYtn7LQzNu4i/ORiXllPPGs6pZW6DNBAvttXixILLZ7JECF727Eipg8Y7bWoxy4M6kZ908arU7YQ2bo15bX4nkOhJJo0dmY/ZjELkLn7qKM8M551k+1v/wDoTKsuz00nkJJVy3qqe6B5FiT8Ir5cvbaZ5Ge5CXTOwYtMDrBHIJKhWRF+FWC9KD9fW82tVYAjUAcMMEZGcEHiD0rpX587KfSfyVL24t3zhYbiM3kTcBgK6hZ148NPex5nw+gW/wBKElvdQ2m07YQyT6RHLE+uNizaBlWAdO9w458Dy40H0OlKUClKUCoO2tmm4haNZpIGOCJIiAykHPiCCPAjxGalzTKilnIVVGSxOAAOZJPACvlPa7trevIr2MumzbCIywgyzyZwwtlfUZcc9WlV4HiedBF2rYTbObG0pbm/ikOEMV48Uh5d36rrXWeP2GPUVN2Zf7DlR0t4rSK7AOlb+LDCT7Idpck4PPSxNOzew7USlZ76/jupPeS4cW8khzyEigNIvkElYCrXtX2J2Xb28k09lJOOGtkMks2PvF2fXgeJzwoKKzRt6H2lcHZ1wSNMkECRRyAcsXeXjlUjHdkwfh8a3ckNyIykqRX8LDjwVJGXqjZhk/OMdK+bbD2bcqmvZAu3tnXhDdLDu3B8BJvfl3kY1qYPq8B/6jY8h+ySv1ZmPPHv235aGPSgtrFsNos7gqwH9kug3BR93ViZR4agZEHgKSWECnUySbPlPOSFgsZPmWAML/4q56V7ztOyBbq2iu4uYlt8Z8w+5kOQescjnyFdbC7UkrbXGo+Nvc6tYHkNYEyjq4ceVBzuN+gH1mJL2IcRNCuJVHmYsnV56omyfBKkWMhkTXZXIkUHBjmy+k+KliRKjfjLY8q9CY4zlg9kfEggwk9ecXE+LBGNeL2w1ESSxanA4XNqSsgHMZXOop8IMgPlQQb6ONGLOJNnTE538RBgdv7w43bD+MiN5Ec6l2/6UYY12IA5S6JH3oPENuxIu74YGNb5IJHDFdrbacqA5xdxjgWjAEyDykh4BuHPTpPkhqubZOFa42PKqNk6rc/2eRvtK0fOCXquk594Ggp9qbe2rbSsLx4YLY+7dW9q0qr/ABFaXVF4cSrL18av7DYb3MYf9K3EyMODQGFEPo0Uer8mzXpYfSXbMpW5121ynCS3dHZ1PTSp1oeYZeYI5cqz21P0c4Nxb2+0EDDW8llFLbrInM6i27R1PmOPWgt9rbG2XCypdPJcSn3YZZ5rh29LfU2fkmK9orG6IC2NpBs+FubMFWbHDGI0RkQnie9rPmFNUnZ7tBEFZdmQWsOSNbl2uJjnxeO3DM5PH3pqthY3Vx+sN3NnwLrZQ4/DGWucfizQeJtmw2bkzXojuHAGYkD3LjyBl30rDoiqo8AKk+0kOuKzJ08RcbQk06fiWLvOvpiKo0MSW2Y1nt7Rj70VlDvbgn4mYO7HqYs9aXDQxjePavJxxv8AaMqovnw3pZkHRYlHCg9pJjOcSXVxdnxisE3UPo0wbPyM49K9921qgVfqmzUf7KLvp5D0AAUyfKWow7SS3PCJ5Zl5BLCLSno15PhMfw9JqIu0Ny7Is0FvM3vQ2im8vXPk8rg4Ph30IH3qCXdbIQgyzo0iLxM+1JtMS9VtRhM+OGSM9a8SbWWdfZrNeoBzH9VsVHLi7Y3idPbCvS37MzyHemJIiOP1jaD/AFmdRzykKsIIf5W9RXG4a0Y63aXarqffmdVtI25czptgQfurI4oPCXpuUEaF7tR3Rb7PG4s1HLD3RwXA8QjcfuV1e03AEMtwtvnithstMSHyLOBvT1cCJfM1JL3d0OLOsQHuW2beID47qUCZlx4wxqOVQrXaMUQaG2cyMT3otmxZJb+9upNWo+b5VqD1GwI4CJWjttnam4SzEXN45+FnLKr+hl9KmR3EVtmaGEhyMNf7RYoceSiT2zD4FWNPIiqGba5ilKxbuCdveS1U3t8w5YeZu4n8zcKm7O7C3U7bxo0t2/f3bfW7o9QpIgi+QYig+cdsdjXW0Jmm3kDW4JIuBCLaHieOXlALnx4NIfLNRdhfR+sv6mOfaDecKmG3B8jPKMt8kXofGvvFh9G1qriW413k4/aXTbwjx7qHuKPLC8K1SqAMAcBQfL+zP0ZXaIVeWCxR8ZSyjzLjyNzJl/XGrpTtn2ItbdtnvGhaZto2ytNI7PIwyzEFmPLujgMDyr6jWN7ed662VH53uv8A7cUh/wDvQbKlKUCoO278QW8srSLEERm3jjUq4HAlQQWGcd0EE8hzqdXznbW1Ev5HeRTJY2su7jhXib28H2cH3ooz4HukhmbupwDHpte5vxC+1ZpoLd2Z4AlqrRSKnHXJGS7lRwYa0ZBwOa+i7G7M21wfrKXs9yWUJvUnCjSOOkbgIEGfsrjjxPGq2y25bW7SGa4+sbSnUhxaKZniXmsMQVWCInPv41MCzc8DM7M2K1pvLraKXkTOT/XEuESUIDkNJbxsRyPEe1PA5AFB9G212HiuLd4QzJr5u2Jj8/rAfh6YPDmKzdvs6bZqhWlngjQcJlLXNtgfvIZMzQD8L6Bji1WOxdvXLLrt5rfakA5tGyxTr494fqmbHnujVzB2xgzpm12z/duF3eT8MnGNv5XNBmf0TJn6xHCpMne+s7LmCGTx1Pby+ylHPm0h8qs9n9oZiTGHhuWA4xODbXOPH2UgKv6jQtWsvZaHUZLctbSNxLwEKGPm0ZBjc9WUnqKg30U4XReW0d7D4PEg1r1aByeI+9GxPkooI6taxHI32zXJ4ggJET1961JPQ6qsLiCSRFE0UF5FzDLhW6EI5KE/EJF6Co+zYQ6k2F4cLwaGbMoX4WVyJ4z0LjHlXF7VISTJBJanmZrRiYyeeWVR+ZkiKjzNBJglUMFhuJIHPKG5UsD56d4Q5/w5NNeTayRfsjF5vanUh6tA4HPn3Azda6xGWSPKPBewN54BI/EuqNz00rUcNFGeDzWR+7JxhJ8hq1RD0RlNB7C9WZu+qTMgPehJjnQcjmNiJFHP3WyfKuLWQkkLQTZmA+17OcL4Bjp7yDyljccefjUy5VmA+swJOg4rLCMkZ8d2cuvrGzn0rmNmJOuYJ9aqfcmG80HHmSJo39XyPKg8w9pmhOm8QxeUpGEx5txIX1DMAOJ0cqodqR7MQmS32lHYyEkkwXKBGPM6oCTGx88KCfOrXaBnhicSQNcR6e9HwmVvhycS8fiSWsvsjtXNnFl2fkjbkHkCwj5sYxn86Dtb9oriQARXl1dEHi1ps5UVvxSzgxZx4qQKk3Gzrl0L3CCNBxZ7+9JXHxQWwWAjoWFX8VpeyIXurlLYcytuq90dZZdQz1CiqqOXZMbhmkF3N4Oxe7cH4QocIeigUFdZShl0QTXE6fu9mWy28GfH27//AIzA1Ls+yMzMHjtLW2b99cM15cD0LYAP+Iwq4uNs3M3C2tpwvg8gjhHz3uuQf9moO0tlaU3m0LqOGLxDPrBPlqm9kc+SwA+VAuNmWhyLqee/kHvR62dc+Rt4MRKPxr86m2lvPo0WkEFjFnxVWf5RRFYgepkbqKrIe0iCP+oWryoo/tFwdzbqPMPKMkdI0xw4VSydoZbxzGJ571uRh2cu6t1PlJduckfhb5UFjtq0tonH1+7M8me7E3tnJ8NFsqiFPDnCx+KvW72y0KiQQxWSDgtxtGTVLjyigDFl6KCo6VytdgSwL7WW22XG37O1Ae4k6G4kBZm/ApNWmy+zqI+u0svaHnd3xYyHqFbMxPQ7oUFFHay3xDLDcX/lLen6taA8wyW6jW49VPrU/wDQ6v7K5uXuNPA2Wz03UK+avuzq/wC5Io6Vrf6OGTjdTPPn9mPZxem7Q5YdJGerW2tUiUJGqoi8AqgBR6AcBQZrZmw50Td28cGz4fuxIHlPUnAiVupEvrXjsvszcX14u8llGi3y0shdi3ti3PgOa8FAXyAq62j2gggIWSQbwjIjXLSN+GNQXb5CuOwjrM07RSwmVl7sukMVVAA2FY6QePBsHnkCgt6VldrfSTZwPukdrmflubZd6+eunuj5kVDL7XvfdEWzYj4tia4I9B7NPnkig1u0NpxW6GSaRIkHNnYKPzNYZ9tLtPadi9mskkFq07yz7tli70e7UI7Aa21HkPDJ5A1cbN+je1jcSza7ucftbpt4R+FT3F+S8K1IXFB5pSlB4NfJO0v0XXIgWCILd20ZdokL7m4jMhJfTKMxSZJOd4vHOK+uUoPiNl2ontkNjLGNDLp3RAsbpR5xupEEuOGNLAt5ccV07MbLtFlKxNBLchs7ja0JS5B8ll4g9MI1fYNo7LiuEMc8aSoeauoYfkfHrWH2x9E6lCtpIAg5W1yu+gHRCfaw+sbUHS9lgLZ2hs6S1dOVzAC6qByxcW2JUH41UVY2RkeMtZ3UN/bngY5mDcPuieMH8pEc+ZFYgXd9svAZ5bZByWfVdWR8AFnUb+AeQcH1qyXtFaSkTXlu1nIeAvrWTVE3lm5h8D9yUEedBa7yCA8RcbKbpg22ceY12wHroY9KvrbaF0qhtMN3GeUkDaGI6I5MZ9RKPSolpLdKgkt54doQnkG0pIR0mj9k56FE6kVXxCwaTumTZl0x4r+oZm/Cc28/qBJQWk8tleuqSAx3IHcD6obhfH2bd1yOqEqetdCt7a4x/XYhzzpjuAOh4RS/Pdnqa5XlvchNFxBDfQ8PdAST1MUhMbHxyrp0FcdmyKzaLO6dHUZNtchmIH4JCJ1HkQxTyBoO1qtpeO7wO0FyuN5o9nMp8N7Eww48jIrL5HxqaZbqIYkjW5T70eEkx1jc6G6kOOi+FV+1Ykkwb62ZGT3LiFi2jqskemaPrlQvmTXWxnuYlDI639ufdYFRMB0YYimHXuHh9o0HrbfVGbTDI1rKTndjMTE/wZBobnz0H1rrebJnJ1EQzkDAfLQTAfxE1A+mFFToL62vFZCFfGNcUiYZfLXE41D1I9K4t2faMf1WZ4fJG9pF6aGOVHRGUUFZPtuW3XMzvEo5m5iDJ854G0oOrjxqo2f2la4BMm0C3PK7PtHZQPDMzxyeGDnu8/nVumxNpyn29/HCv3bW3GcfxJi+P8td5tk2dlG011IZNA1GW6kMhH4Q/Bc+UajJ8KCvtLC3lw62M9yfCS5dXA6jfSsV9FUY8qsv6VojGIBHlX9hbEzOvkGAVVj/AJyB1rL3/aWW8VWkM1payHEFvCP67eDGcgc4YuXEEcOJZQQat9l9jHkhEUoW0tccLO1YqTn9/cLhnbzCYGebPQVfaDtbOz7o3CWn9xbr9avW6aEBji9e9x8aj7L7I3Mr71LZYG8LraL/AFq66FIgd3Gemr5V9C2RsGC0TRbwpEvkigZ9TzJ6nNRu2AP6Pu9Jw31abBHgd22KDHpsS2mky4udrzKSNUn9mVhwOM6bfAPMLrYceBNaqHZVzIAJJVt4xwEVsOIHkZnX/wAEQjzq4tP1afhH/FVt92rgjcxqxmmHOGFTI4/EF4J6uVHWgk7O2FDAS0cY1n3pGJaRvxSMS5+ZqVcXKxqWdlRV4lmIAA6k8BVIZr2cE4jso/vMRLLj0HskOPEtIOlZm77U7PhlxHvdp3g5BBv2U+YIxDFx+4BQakdpt7wtIZJx+8Ps4fXeOMsOsavUPbN6IU17QvUt0/dxNu89NZzK56x6PSq76vte+PfaPZsJ+ymJbgjq/uIfTiKsdi/RtZ2770oZ5+ZnuG3jk+eW4A+gFBRWHaSRwV2Ns06W53NwNzG3xHPtZfXnUxfo+nu+O1L2SZf/AJeD2MHodPfcdSQa3VKCBsnYUFomi3hjiXyRQM+pHEnqc1PpSgUpSgUpSgUpSgUpSg8MuedZXaH0c27M0lsXs5m5vbnSrfxIv1bjzBXjWrpQfJb7shdWbmRImz43GzDu3OP3tk5MUnmd3g1L2Z26mkDRSxRbRjHBxCoS4UeO9spsEn8GRX0+qjbnZO1vMfWIVdl91/dkX8Mi4ZfkaDNbFktZif0Vd/V5B71q4JjB8Q1s5DR+sRT51M2penAXaVjqRTkTwe2RD97AAnjPVVOPPxqq219Hc/DS6XyL7qXeVnXHH2V5HhwfLWCOtVEPaa7sWCGV0OcC22nw1eYhv07j+QD0G3sI5NAksbpLiE8kmfWPRLhcuP5xJ8qiz3lur6p0ksJif1uQsbnrKMwvnwEo1dKpht6weUfWopdmXb/tCTFrPmLiP2Uo8teR0rQma7gGHQX9uw99NCzaT96M4ilGPFSmfumg5bQsrmVgjW8E4UZjud80LLnyCIzq3VGw3w8q7mDaMKKsTQXBOcmYtGU8u8itvB4e6reJJqFYwW0jMNnytaXA7xgKlR6vaSAd0nm8YUnwalxNtJkL3M9ps+FQCzp7Vx4Hvy6YkBPLKtzFBIntpY42n2jfBI1GWSAbmIDq+TMx9HXPLFZqW0aaWOSW3BZ2JsbBumM3V23E5UEcGzoyFGXaimGRlu+9cwxSCOzV31vd3fLeBm4CNCGC4AVdMkmMBa2/Z/YrQhpZ2ElzNgyuM4GM6Y0B4iJMkAePFjxY0HjYXZ0QFpZG311KBvJiMZHgiD7EQPJB6nJyauaVznnVFLOwVVGSzHAA6k8BQdKh7ZszNbzRKQGkjdAW5AspXJA4441lr76U4C5isY5b+YcNNuuUB+KU90DqM1GGyNr33G5uE2fCf2Vt35seTTHgp6rQddvNb241bV2gSDygRt1GR5CKMmWQdHdh0rhs/tDczII9k7PEEH2Zrld1H6pCnfb14VebA+j2ys21xxa5vGaU7yQnz1NyP4cVpKDDr9G73PHal3Ld8c7lfZQDpoQ5b1JrW7N2TDbJogiSJPuooUeXHHM9TUulApSlApSlApSlApSlApSlApSlApSlApSlApSlArldWiSoUkRXRuBVgCD6g8DXWlBjL76NkVStnKYFbiYHUTWzesEmQvqhWsfPsm82adUYltFHNrfVdWR8e9bt7aAdV1AZ4V9jpQfKv6dQ3MKnadsrwqcre2jGWJG4d7UntrdvXDV6dodnwX0dvbRXjXomkbc6nDCGIAGaWUr+seNchN5xDSDOria3G1ew1rO+9CtBP+/t23UnzZeDjo4YVkdo9gbq3WcWsdtKblRFJMoFvPui3fHdBhJZSQXVUOcEhiBQaDsjs5JSlyqBbeNNzYx+Cw8jLx+1LgYPPQF8XarHtD23s7H+0TojeEY70h8sIuW/0xWeXsrtK7VVubpbKADAt7Ed7SBgKZ24jAwO6MVfdnuwdlY8YIFEnMyv35CfEl2yePTAoKM9qdpXpxY2f1aI/wDUXvdOPNYF73oTkV7w/ReszB9p3Mt844hGOiFT8MSHH5n5VuaUEey2fHCgjiRI0HJUUKo9AOFSKUoFKUoFKUoFKUoFKUoFKUoFKUoFKUoFKUoFKUoFKUoFKUoFKUoFKUoFKUoFKUoFKUoFKUoFKUoFKUoFKUoFKUoFKUoFKUoFKU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sp>
        <p:nvSpPr>
          <p:cNvPr id="1048" name="AutoShape 24" descr="data:image/jpeg;base64,/9j/4AAQSkZJRgABAQAAAQABAAD/2wCEAAkGBhQRERUUEhQWFRQVFxsYGBcXGCEeHBoYHRwdGBocHBocHykfHhkjHRoXHy8iIycpLCwsGB4xNjwqNSYrLCkBCQoKBQUFDQUFDSkYEhgpKSkpKSkpKSkpKSkpKSkpKSkpKSkpKSkpKSkpKSkpKSkpKSkpKSkpKSkpKSkpKSkpKf/AABEIAL0BCwMBIgACEQEDEQH/xAAcAAEAAwEAAwEAAAAAAAAAAAAABAUGAwECBwj/xABKEAACAQMBBQUEBgYJAwIHAQABAgMABBESBRMhMWEGIkFRcSMyYoEHFEJScpEVM0NTc4IWJDRjg5KhorFEk7KjszVUhMHCw/AI/8QAFAEBAAAAAAAAAAAAAAAAAAAAAP/EABQRAQAAAAAAAAAAAAAAAAAAAAD/2gAMAwEAAhEDEQA/APuNKUoFKUoFKUoFKUoFKUoFKUoFKUoFKUoFKUoFKUoFKUoFKUoFKUoFKUoFKUoFKUoFKUoFKUoFKUoFKUoFKUoFKUoFKUoFKVW7R7R21ucTTxRt91nAY+i51H5CgsqVnD2taTha2lxNnk7ruY/80uGI/CjUXZ9/Mcy3Eduv3LdNb48jNKCP8sYoLjaW1obdNc8iRp952AGfIZ5noONU69qJZv7JaSSL4STHcRkeY1Aykdd3jrUrZ3ZK3hfe6TLN++mYySfJnzp9FwKuaDJ3PZy+uGV5b42+nOmO0Xhxx77y53nL7qgeVeRs/asQwl1a3H8a3aNvm0UmnP8AJWqZcjnjrVFtLZly2NLo+ORy0TgfxFDg8vBVoIo2ttNOEljDL5tBdY/2yxr/AM1I/pLOPe2bd/ytbt/xcVXq17GwyZ8Z4+zjmUfMOsp/y1odkzSOpMhB8sQvEeuVdiT8qCtPbDHvWl6v/wBOW/8AAtXk9urVcbwzQ/xreaMf5njC/wCtaDFKCrtO1NpKcR3UDnyWVCfyBzVkrg8RxHSqbbUtlrWO7EOqT3d8g0seWA7jSW+HOelej9hbE8RbRIfOMbv/ANvTQX1KoT2MhAwkl1H+C7mx+TSEf6V4/o5Ov6u/uR0dYXH5mIN/uoL+lZ02O0lHdurWTpJbOp/zJPj/AG15+ubSQDNtaynxKXDp/taE/wDlQaGlZa97XT20bS3NiyRoMs63EJAH87J+XjVn2Y7SJfwCeJJUQnAEsZQngDkZ4FTn3gSOflQW1KUoFKUoFUO0+2tvBOYG3ryhQ7JFBJKVVuClt2hxnBq+qh7Q9kY7pllVmguY/wBXcRYDr8J8HjPijZByeWaDme3tsOa3QPkbK5z/AOzXN+3ifZtL9+os5R/5ha5Q9pp7Tu7Siwg4C7hBaE9ZE4vCepynxCtLbXKSoHjZXRhlWUgqR5gjgR6UGdTt6n2rTaC9DZyH/wAARXT+mwONFnfsT4fVmX/WTSP9a0eKzfaHtVLaSY+pyPEQMTqy7tW8d7jLxoPvlSKDo3aW4I7mzbo/je3T/wDeT/pQbU2g3u2US/xLrGPkkTf81Hbt/EkaPJFKuogZXQyEEe8kqvu3Hwqdfw88Xmz9sRT53bgkcSpyHXPLUjAMvzAoKxV2kx4tZRDy0Syn89Uf/FeG2LeufaX+lfKC3RD+crS/6VoaUGdl7HwlSbia5mUAk724cJjmSyIVTHqMVP2bsy1t9Igjhi1jK7tVUuAOYxxbhjjxqyIzWf2h2IgkUhBuuOrSoBj1feEZ7qt8ceh/ioJ1z2kt4mCySqmcjU3BNQOCu89wOCPdLaulWIbIyDz5GsNddlLiNi6hZTjBdGKyEeRYursP4kso6VN2R2XljYEaYlJ4iMlH5E5IjCwuc44NCMcfe50FxtC6uY0OlEdhjDDJHXUgOoZHDKlz44PKs8/a+575ZY1A4HniM+ZlGsD0njgrY20JVcM7OfvMFB/2gD/SvL2ylgxUFl5NjiPQ8xQZa17XyJp3qo6tjSwxGWzy0lnaCQ/hmz8NW/8ASaM8FDmTxiK6JMeJCSaSwHmuema97ns5CxLKu7dveaPulvxgd2T0cMKprjsrIi6U0yx/cIA5cR7Jg0JP4BD60Gis9qRykhG7w5oQVceqMAw+YqXWKGVKo+QwPdSRdXHx0LI2rOOW5mf0q3h7SY1K0TMyDiIjrbHLjG2mUH1XHU0F3OxCsVGSASByyccBkAn/AEPzrKL25GoxzR6H8V1E/l3RLjq0SjrXaz+kO2kbR3w/LSELN/kTMmOpUCpjdpbGYbt57c54GOVlB+cb4P5igyN7sSV8mzvZBAwIeC6Q3kLceW81PpXH2S2eXKrzsl2LjtrWONZnMi51PDIyrkktgJqKkLnSNQJwBnjV7YbGtkw8MUQ8QyAePkR4dBwqwoIGy9kblpGMssrSEEmRgQMLpAVVVVUYHHA4nic1YVX7Y7QW9omu5mjiXw1tgnoo5segBrJ7V+kCVlBt4hbxMcLcXgK6z5Q2q+2mYjiBhc0G2urtIkLyMqIoyzMQFA8yTwAr53tn6XGklW32VbNdTPnTI+UiAHN+OGZB946V8ia5Q9iJ79hJctLgHO+ugpk/wLQZhgB8GkDuPIHjXv2m2XsKwQ/WYY5ZVXUV4yTtn7TnOriT70hA44z4UF9sXsTq0T7Sf63dDvDV+piPlDF7oxw75BY4zw5VrRXwqHYWzbyRDv7TZ0WQRFBdB538AHYPuk8O6oY9a+x9n+zcFjFuraMIpOo8SSzYALMzEkngOdBZ0pSgUpSgVQdr+00ljGsiWzzqWw7KSFiH3n0q76eqocYOccM39KDJ2PaG7u4w9qlg6H7Yu3kA+SwDj0JBqui7D3scpnt7m2tnY5kihtn3Uh83VpiNXxqqt1NX20uw9rNIZQhhn/fW7GKT5smNf84YVHFvtK29x4r5ByEvsZvTWimNz6onrQD2pmtgfr9uUVedxBmWHA8WUDex9cqVH3qudl7bgul1280cy+cbBsdDg8D0NYDblhsy9kK7RS5tJnI7s8zohbgPZtra3blyXj0qzb6PNIUwvDKFA0byFY3A8kuLXdso/lag0V52Tt5CWCGJzzeFjGxPxaCA/o4YVmNofRrLrjNrdbsK+ptUYPD4VGEV+J4qqGpKC7t+BNygHiQLyL8wFuvmcCrLZ/ap2GWjWVRzktX3mPxRHEqn4QHNBa/pCODdxzTIJH4JqbSXIxnSGYkniOGSa9ZO0EAdozIN6oJ3X7RsDPcQ95+mkHNekW0bW8DR6o5fvxOBqH44nGofzCot12RjK6YyUT90wEkPnjdSZCj+GUoJ+z9uwzkrHIC45xkFZF/FGwDr8wKn1jbjs86gK8epF4gr7ZAfPcSneRjyELk+ldLK7ljB0SFlX3h3pgv4kYi5jY+RMgFBrq8NnHDn4Zqrg26NIaVdCniJFOuIjz3gHAdXCirNHDAEEEEZBHIjzHSgyR29exMxuUhjGs6c6jDo8D9ZUHQ3nvIlB8MVbw9qI9IMwaDI958bv5TLmMg+HeB6CriqyTs9FktFqhc82iOnJ82X3GPVlNBIudqIke84shxxjVn4HxwgJ09QOFVth2xhkGW1RjONTANHn+NGWiHoWB8wKjXXZF2HspxA+oHexRBXYcchgDu2J4cSmOHLjVza7LVdLPiSZVAMxVQ7HGCTpA5+Q4UHSWGK4jwwSWNhyOGVh/waztz2FwMQTuFHKKcfWIh+HWRKn8kq4qdedsrKBihnQyZ4xRZkkz/DiDP/AKVEftDeT8LSyZAf2t426UdREuqU+jBKCou+xU8zBJdDLxIaQi5jz45WcC4jz4BJiBXG42ZbWUai7vtwwP6pZmkjkXwAtrnenj5Jx8jVhtLY7hN5tPajJHnikJFrF+HXkyt6a+PlXLYwgh/+F7NZyf8AqJBulOfEzTZncdQjCglw9rJpQF2fs+RkHAST/wBWiA8CqsDIw9EFVu1p7gELfbTWBm5W1hHmZvLSzB5m9VRastpRShNe0b5LaI/s4Dugehnc7xj/AA92apI+2dnagps+3jTVzlmzCHPmAVa5uG9EOfOgkbJ7JMX3lvbLaE87q7P1i7bqqszLH6sx6pU22urO2mYW6y399ydlxLKOjzMRFCvwZQeS1WSWF7fcJVllQ+D5s7UesSlrqXj4SaVPSrZ+zcVvBm9u93AnDdQkWtuufACNtZ9GkOfKgrtubbl926mZGOMWOzsyXLKSMl5ODhQOZRU8e8apbftnuI3WG0k2XbA9+aWzmlkbPDWwChNRJ96R5D5g1cXnasWcars/Z0iQOeNwbZxEox75ijXfP6sFz4E1VfpfZs1xEt7Jd39xIRu43tpEiHHGUtiqrpHiW1nhxPCgv+wNhs24Z7q2drucEB7mZW1gniAmpFVMDwjAwMCt3XOCFUUKihVHABRgAdAOArpQKUpQKUpQKUrOdtOxq7RjVTI8bIdSkd5CfKSFu5IvI4PEY4EZOQg9uEsrhAJtoNavHnDQ3IjbJxkFM97kOGM+XOslaWUupVWK42jE3DWJLy2cDjxO/l3Lj8LKDWq2astgAJNnRMo/bWCL+bQHS6nohkqybbkd6hjtLwQT+RQb1ccw0EwDD5rQUVidkxECayW0kPDN3ABn/HbVGxz/AHhq9j7Kwj2llI1sW4jcsDE3rCcxEHzUKeorM3H0fXbOWupk2mmQRFPJJAq48o4tUTfzJUqS2t4cu9tc7MY8TLbkbrPm+5LR4+KaMCg0q3d1FgSxLOv34Dpb1MUhxj8MjHpXkSWtywBC70DgHUpKB5gMBIPUVBs767VA8bQ7QgPJ42WOQjpxMMh6hox0qS22rWfEVwu7Y4xFcJoJPw6u656oWoPXa3ZbfKFDqcct+hl09UcOkqty728qJs/YO0IDkXyzqDndSw44Y90Ta2kHnltZ4VaHZksf9nlOP3c2XX5OTvF+ZYDyr0PaQRHF0jW/94x1Qn/FHBf8QIT4A0Hkdo1j4XSNbnlqfjET0lXuj+fQT5VYT2MchDMoLL7rcmHow4iuuVdfBlYeoIP/ACDVHf7EmiQfo+RITqGY5FLwhSe8VQEFGAyQqkKSMEcdQC8SMDl//Hz9a5hUiUnuovM8gOp8hWXPYy7kVhPtW6JOcbhIoQPyRm/3VT2HYaeGYb+3ttoIeAnnlk3qjnlkm3qZ5DuFfSg08vb2yDFUnWZxwKW6tM2fSEMR865ntNcyf2fZ8x+O4ZIF/Ilpf/Trrm5jTCpaWyD4mZQPQLGP9agG7MuR+kHfh7tlCpA/m0ykH+YUEr6ptKX37i2t18oYmlYD+JKQv/p1S3sezVbTeX73b5/VST6sny+rW4VT6FDXduzKynJs3m6390zKfSLMqj0KrXaW3ltU71xYbPjPIRwgfk8jqhP+HQdbLa5RdGz9myBPAsiWsfrpb2mPSI1E2ntWVP7btK1sl/dwaTJ6byfJP8sQNRZLWO4yMbR2hq8WcwQfPG5jZPwrJ86n7L7HSJ7iWlgvlaxK8uOs8igZ/wAM+tBnj2q2fbEy29vNdTDncT6hjz9tcd9R0jTFeItvbY2icQRfV4j+0ACLjpNIHeQdY4l9RWtk2fYWBWSd03n2XuH1yE/3YYkgn7sYHpXRu0s0v9ks5XH7yf8Aq8f5ODMflHjrQUlj9E8ZbeXc8kznnpLKT0MrM1wR0EoHTwq3STZ2ysRxrHFI44RRIXmk8u4gMr+pyBXsOz1zPxu7tgv7m1BiT0MuTM3qGQHyrj+ktn7NVhCiAji+5UE+ssp7q/ilcetB2+uX9z+qiWzjP258SSkfDCjaF9XcnzWvU7GtbMi4upWlmHBZrhtTgn7MSABUJ+7EgJ61AsO19zfMotraRIWYarg6cBM8ShkGHOPuLIpzz8a0tlsOKJjJgtKRxlkJZ8eWpuIX4VwvSgzPaTtDtFow1lZyCMthpG0b/R4tFA55+W84+a4qBsLtHYWeqSWC9gnk/WzXdtI0j/ilVWXTw4KuFGOAFaGftqjsY7KJryRThjGQIUPk87dwH4V1N0rH7d7QXTMReC+WHOkxbPtmUMc4Cm5lKu+eXs1TPhmg3Wx+2tlduI7e5ilcqW0q2TpGMkjw5jnV3Wd7E7LghtwYLI2YP2HC7w45FyGYn+Zia0VApSlApSlApSlBk+2fZGC+479oLlFAWRJCO7ksFdAw1ITnyPkRWdTZtlEVTatsgOe7cb2Sa3JOBnVI5aBvx4HDgxrUdrfo+tNogNLGomXBSZVUsMcgwYFXT4XBHPlWcFlBs3+32FmYx/1dtboMDPOWAgyJ5kx61/DQXW0bSKyRXTaTWqN7ouJVlibxwN+deMfckFQ7b6RjkjEN4B9qyLsxHnumQqP+6a5XXYu1vIA9g8Lwk6hCxL2+rxMZQ7y2k6xEY8VNeNnbZurZ1hdyGPBIL5sFz5QXyArJ0WRDJ54oJGuwkJl0XOz5X5ybqW2JPxtpELn8eqrAfWhHzg2jA34Y5CP9YJD/ANsVMj7WIvC5jltTyzKvs/8AvIWi/wAzA9K6tsC2l9rGoVm472BijNnx1xkavnkUFPsq4ty+6gkmspwP7NJw4A/ZikyhTrAcdauWubhMiWFZl4gtCcHHWKQ8vR2PSstd7Ujn1Q4e+VCQY7iylBDDhwnSIKvRtB9fGu0TzW6qUkuLZSM6LtPrEI6GVGMsY6u+B5eFB5XYUYcnZdwbOf3jbMp3TfitXwUB5a4wvzqZFfbXdP7NZRsAfendgzDIGAqd0HAPFjgMPHIrld7Se4RUuNnG41cUkgkjeE/Gsrsjx+edOR4E1w2Vs7a0LsymDcY7ttNM8rg+IFzuwy/zCTHLx4BWwdrbrWI9pT/o1ycDFuN0/wCC5keSM8PvBSPKtVJsuIJvJ7ydkxnW1xu0x55h3a4r1se1CT64ri2nikXAeJ4WkUg8irxhkdDgjPDkc4qqh7K2MTl4dk6mJyCUjCqfhWVwE/lWg949ubIVgIzFcSDiN0jXL/5kV2z86sht+6l4W9i6j7904iX5IuuT5FVroLu+YYjtoIhyBknJx/JHGR/vFU20Ns6GxdbXt4f7u3SNX/8AVaVj8lFBaHY13KCbm83a44paoE/OWTW59V0VAgvNlWsnsdE1z4mJWubgn4nGuQfzECqDam3tkxBWkjur9ydK7xJZQ7eSCbTET0QVdWm2b4xBoLK3sYF8buXQQv8ACiXCejMKC2/S17L+ptFiX791KAfURRayfRmU+lG2FPJxur19PMpbqIE+b5aX8pBVE09/cHEdy7g/atoFgiH+Pcb1mHWJGqs2h2UtA4Xad29xIeItleWVz00amc+qJGKC+tdt7LtZTHahZrk8xboZ5j4HXIMkdS7iptztq8KF91DZRAZMt3IGZR5mOI6B85hUXZtvLHFosrWDZ8A4l5wC+Me9uY2Az1kkB8xUCG7tTIHQXG1rhTwdQGiRvhY6LWM9VOvzzQeyrNefq95cqf21wDDa/wAlumJJx+PKn71WK9mbW2VZr+ZZTH7rTlUhiPhuoeEUePA4L9TUGTbt5csURljIODHaATyL0e5lAt4m810u3lmqW6srSB2e6kaa4QZaKAvc3Ixz1TnvRL+BYAPM0Giuu37Stu9nwNO5GdcmY4wPvYI3jL8WlUPg1ctq2EK4/S14Zi57tsgKRsfJbePVLN6OXHQVUbL7XW0qAC7ttmwHiYlkUXLE/vGkAEbcs4DsfvCtWYtn7LQzNu4i/ORiXllPPGs6pZW6DNBAvttXixILLZ7JECF727Eipg8Y7bWoxy4M6kZ908arU7YQ2bo15bX4nkOhJJo0dmY/ZjELkLn7qKM8M551k+1v/wDoTKsuz00nkJJVy3qqe6B5FiT8Ir5cvbaZ5Ge5CXTOwYtMDrBHIJKhWRF+FWC9KD9fW82tVYAjUAcMMEZGcEHiD0rpX587KfSfyVL24t3zhYbiM3kTcBgK6hZ148NPex5nw+gW/wBKElvdQ2m07YQyT6RHLE+uNizaBlWAdO9w458Dy40H0OlKUClKUCoO2tmm4haNZpIGOCJIiAykHPiCCPAjxGalzTKilnIVVGSxOAAOZJPACvlPa7trevIr2MumzbCIywgyzyZwwtlfUZcc9WlV4HiedBF2rYTbObG0pbm/ikOEMV48Uh5d36rrXWeP2GPUVN2Zf7DlR0t4rSK7AOlb+LDCT7Idpck4PPSxNOzew7USlZ76/jupPeS4cW8khzyEigNIvkElYCrXtX2J2Xb28k09lJOOGtkMks2PvF2fXgeJzwoKKzRt6H2lcHZ1wSNMkECRRyAcsXeXjlUjHdkwfh8a3ckNyIykqRX8LDjwVJGXqjZhk/OMdK+bbD2bcqmvZAu3tnXhDdLDu3B8BJvfl3kY1qYPq8B/6jY8h+ySv1ZmPPHv235aGPSgtrFsNos7gqwH9kug3BR93ViZR4agZEHgKSWECnUySbPlPOSFgsZPmWAML/4q56V7ztOyBbq2iu4uYlt8Z8w+5kOQescjnyFdbC7UkrbXGo+Nvc6tYHkNYEyjq4ceVBzuN+gH1mJL2IcRNCuJVHmYsnV56omyfBKkWMhkTXZXIkUHBjmy+k+KliRKjfjLY8q9CY4zlg9kfEggwk9ecXE+LBGNeL2w1ESSxanA4XNqSsgHMZXOop8IMgPlQQb6ONGLOJNnTE538RBgdv7w43bD+MiN5Ec6l2/6UYY12IA5S6JH3oPENuxIu74YGNb5IJHDFdrbacqA5xdxjgWjAEyDykh4BuHPTpPkhqubZOFa42PKqNk6rc/2eRvtK0fOCXquk594Ggp9qbe2rbSsLx4YLY+7dW9q0qr/ABFaXVF4cSrL18av7DYb3MYf9K3EyMODQGFEPo0Uer8mzXpYfSXbMpW5121ynCS3dHZ1PTSp1oeYZeYI5cqz21P0c4Nxb2+0EDDW8llFLbrInM6i27R1PmOPWgt9rbG2XCypdPJcSn3YZZ5rh29LfU2fkmK9orG6IC2NpBs+FubMFWbHDGI0RkQnie9rPmFNUnZ7tBEFZdmQWsOSNbl2uJjnxeO3DM5PH3pqthY3Vx+sN3NnwLrZQ4/DGWucfizQeJtmw2bkzXojuHAGYkD3LjyBl30rDoiqo8AKk+0kOuKzJ08RcbQk06fiWLvOvpiKo0MSW2Y1nt7Rj70VlDvbgn4mYO7HqYs9aXDQxjePavJxxv8AaMqovnw3pZkHRYlHCg9pJjOcSXVxdnxisE3UPo0wbPyM49K9921qgVfqmzUf7KLvp5D0AAUyfKWow7SS3PCJ5Zl5BLCLSno15PhMfw9JqIu0Ny7Is0FvM3vQ2im8vXPk8rg4Ph30IH3qCXdbIQgyzo0iLxM+1JtMS9VtRhM+OGSM9a8SbWWdfZrNeoBzH9VsVHLi7Y3idPbCvS37MzyHemJIiOP1jaD/AFmdRzykKsIIf5W9RXG4a0Y63aXarqffmdVtI25czptgQfurI4oPCXpuUEaF7tR3Rb7PG4s1HLD3RwXA8QjcfuV1e03AEMtwtvnithstMSHyLOBvT1cCJfM1JL3d0OLOsQHuW2beID47qUCZlx4wxqOVQrXaMUQaG2cyMT3otmxZJb+9upNWo+b5VqD1GwI4CJWjttnam4SzEXN45+FnLKr+hl9KmR3EVtmaGEhyMNf7RYoceSiT2zD4FWNPIiqGba5ilKxbuCdveS1U3t8w5YeZu4n8zcKm7O7C3U7bxo0t2/f3bfW7o9QpIgi+QYig+cdsdjXW0Jmm3kDW4JIuBCLaHieOXlALnx4NIfLNRdhfR+sv6mOfaDecKmG3B8jPKMt8kXofGvvFh9G1qriW413k4/aXTbwjx7qHuKPLC8K1SqAMAcBQfL+zP0ZXaIVeWCxR8ZSyjzLjyNzJl/XGrpTtn2ItbdtnvGhaZto2ytNI7PIwyzEFmPLujgMDyr6jWN7ed662VH53uv8A7cUh/wDvQbKlKUCoO278QW8srSLEERm3jjUq4HAlQQWGcd0EE8hzqdXznbW1Ev5HeRTJY2su7jhXib28H2cH3ooz4HukhmbupwDHpte5vxC+1ZpoLd2Z4AlqrRSKnHXJGS7lRwYa0ZBwOa+i7G7M21wfrKXs9yWUJvUnCjSOOkbgIEGfsrjjxPGq2y25bW7SGa4+sbSnUhxaKZniXmsMQVWCInPv41MCzc8DM7M2K1pvLraKXkTOT/XEuESUIDkNJbxsRyPEe1PA5AFB9G212HiuLd4QzJr5u2Jj8/rAfh6YPDmKzdvs6bZqhWlngjQcJlLXNtgfvIZMzQD8L6Bji1WOxdvXLLrt5rfakA5tGyxTr494fqmbHnujVzB2xgzpm12z/duF3eT8MnGNv5XNBmf0TJn6xHCpMne+s7LmCGTx1Pby+ylHPm0h8qs9n9oZiTGHhuWA4xODbXOPH2UgKv6jQtWsvZaHUZLctbSNxLwEKGPm0ZBjc9WUnqKg30U4XReW0d7D4PEg1r1aByeI+9GxPkooI6taxHI32zXJ4ggJET1961JPQ6qsLiCSRFE0UF5FzDLhW6EI5KE/EJF6Co+zYQ6k2F4cLwaGbMoX4WVyJ4z0LjHlXF7VISTJBJanmZrRiYyeeWVR+ZkiKjzNBJglUMFhuJIHPKG5UsD56d4Q5/w5NNeTayRfsjF5vanUh6tA4HPn3Azda6xGWSPKPBewN54BI/EuqNz00rUcNFGeDzWR+7JxhJ8hq1RD0RlNB7C9WZu+qTMgPehJjnQcjmNiJFHP3WyfKuLWQkkLQTZmA+17OcL4Bjp7yDyljccefjUy5VmA+swJOg4rLCMkZ8d2cuvrGzn0rmNmJOuYJ9aqfcmG80HHmSJo39XyPKg8w9pmhOm8QxeUpGEx5txIX1DMAOJ0cqodqR7MQmS32lHYyEkkwXKBGPM6oCTGx88KCfOrXaBnhicSQNcR6e9HwmVvhycS8fiSWsvsjtXNnFl2fkjbkHkCwj5sYxn86Dtb9oriQARXl1dEHi1ps5UVvxSzgxZx4qQKk3Gzrl0L3CCNBxZ7+9JXHxQWwWAjoWFX8VpeyIXurlLYcytuq90dZZdQz1CiqqOXZMbhmkF3N4Oxe7cH4QocIeigUFdZShl0QTXE6fu9mWy28GfH27//AIzA1Ls+yMzMHjtLW2b99cM15cD0LYAP+Iwq4uNs3M3C2tpwvg8gjhHz3uuQf9moO0tlaU3m0LqOGLxDPrBPlqm9kc+SwA+VAuNmWhyLqee/kHvR62dc+Rt4MRKPxr86m2lvPo0WkEFjFnxVWf5RRFYgepkbqKrIe0iCP+oWryoo/tFwdzbqPMPKMkdI0xw4VSydoZbxzGJ571uRh2cu6t1PlJduckfhb5UFjtq0tonH1+7M8me7E3tnJ8NFsqiFPDnCx+KvW72y0KiQQxWSDgtxtGTVLjyigDFl6KCo6VytdgSwL7WW22XG37O1Ae4k6G4kBZm/ApNWmy+zqI+u0svaHnd3xYyHqFbMxPQ7oUFFHay3xDLDcX/lLen6taA8wyW6jW49VPrU/wDQ6v7K5uXuNPA2Wz03UK+avuzq/wC5Io6Vrf6OGTjdTPPn9mPZxem7Q5YdJGerW2tUiUJGqoi8AqgBR6AcBQZrZmw50Td28cGz4fuxIHlPUnAiVupEvrXjsvszcX14u8llGi3y0shdi3ti3PgOa8FAXyAq62j2gggIWSQbwjIjXLSN+GNQXb5CuOwjrM07RSwmVl7sukMVVAA2FY6QePBsHnkCgt6VldrfSTZwPukdrmflubZd6+eunuj5kVDL7XvfdEWzYj4tia4I9B7NPnkig1u0NpxW6GSaRIkHNnYKPzNYZ9tLtPadi9mskkFq07yz7tli70e7UI7Aa21HkPDJ5A1cbN+je1jcSza7ucftbpt4R+FT3F+S8K1IXFB5pSlB4NfJO0v0XXIgWCILd20ZdokL7m4jMhJfTKMxSZJOd4vHOK+uUoPiNl2ontkNjLGNDLp3RAsbpR5xupEEuOGNLAt5ccV07MbLtFlKxNBLchs7ja0JS5B8ll4g9MI1fYNo7LiuEMc8aSoeauoYfkfHrWH2x9E6lCtpIAg5W1yu+gHRCfaw+sbUHS9lgLZ2hs6S1dOVzAC6qByxcW2JUH41UVY2RkeMtZ3UN/bngY5mDcPuieMH8pEc+ZFYgXd9svAZ5bZByWfVdWR8AFnUb+AeQcH1qyXtFaSkTXlu1nIeAvrWTVE3lm5h8D9yUEedBa7yCA8RcbKbpg22ceY12wHroY9KvrbaF0qhtMN3GeUkDaGI6I5MZ9RKPSolpLdKgkt54doQnkG0pIR0mj9k56FE6kVXxCwaTumTZl0x4r+oZm/Cc28/qBJQWk8tleuqSAx3IHcD6obhfH2bd1yOqEqetdCt7a4x/XYhzzpjuAOh4RS/Pdnqa5XlvchNFxBDfQ8PdAST1MUhMbHxyrp0FcdmyKzaLO6dHUZNtchmIH4JCJ1HkQxTyBoO1qtpeO7wO0FyuN5o9nMp8N7Eww48jIrL5HxqaZbqIYkjW5T70eEkx1jc6G6kOOi+FV+1Ykkwb62ZGT3LiFi2jqskemaPrlQvmTXWxnuYlDI639ufdYFRMB0YYimHXuHh9o0HrbfVGbTDI1rKTndjMTE/wZBobnz0H1rrebJnJ1EQzkDAfLQTAfxE1A+mFFToL62vFZCFfGNcUiYZfLXE41D1I9K4t2faMf1WZ4fJG9pF6aGOVHRGUUFZPtuW3XMzvEo5m5iDJ854G0oOrjxqo2f2la4BMm0C3PK7PtHZQPDMzxyeGDnu8/nVumxNpyn29/HCv3bW3GcfxJi+P8td5tk2dlG011IZNA1GW6kMhH4Q/Bc+UajJ8KCvtLC3lw62M9yfCS5dXA6jfSsV9FUY8qsv6VojGIBHlX9hbEzOvkGAVVj/AJyB1rL3/aWW8VWkM1payHEFvCP67eDGcgc4YuXEEcOJZQQat9l9jHkhEUoW0tccLO1YqTn9/cLhnbzCYGebPQVfaDtbOz7o3CWn9xbr9avW6aEBji9e9x8aj7L7I3Mr71LZYG8LraL/AFq66FIgd3Gemr5V9C2RsGC0TRbwpEvkigZ9TzJ6nNRu2AP6Pu9Jw31abBHgd22KDHpsS2mky4udrzKSNUn9mVhwOM6bfAPMLrYceBNaqHZVzIAJJVt4xwEVsOIHkZnX/wAEQjzq4tP1afhH/FVt92rgjcxqxmmHOGFTI4/EF4J6uVHWgk7O2FDAS0cY1n3pGJaRvxSMS5+ZqVcXKxqWdlRV4lmIAA6k8BVIZr2cE4jso/vMRLLj0HskOPEtIOlZm77U7PhlxHvdp3g5BBv2U+YIxDFx+4BQakdpt7wtIZJx+8Ps4fXeOMsOsavUPbN6IU17QvUt0/dxNu89NZzK56x6PSq76vte+PfaPZsJ+ymJbgjq/uIfTiKsdi/RtZ2770oZ5+ZnuG3jk+eW4A+gFBRWHaSRwV2Ns06W53NwNzG3xHPtZfXnUxfo+nu+O1L2SZf/AJeD2MHodPfcdSQa3VKCBsnYUFomi3hjiXyRQM+pHEnqc1PpSgUpSgUpSgUpSgUpSg8MuedZXaH0c27M0lsXs5m5vbnSrfxIv1bjzBXjWrpQfJb7shdWbmRImz43GzDu3OP3tk5MUnmd3g1L2Z26mkDRSxRbRjHBxCoS4UeO9spsEn8GRX0+qjbnZO1vMfWIVdl91/dkX8Mi4ZfkaDNbFktZif0Vd/V5B71q4JjB8Q1s5DR+sRT51M2penAXaVjqRTkTwe2RD97AAnjPVVOPPxqq219Hc/DS6XyL7qXeVnXHH2V5HhwfLWCOtVEPaa7sWCGV0OcC22nw1eYhv07j+QD0G3sI5NAksbpLiE8kmfWPRLhcuP5xJ8qiz3lur6p0ksJif1uQsbnrKMwvnwEo1dKpht6weUfWopdmXb/tCTFrPmLiP2Uo8teR0rQma7gGHQX9uw99NCzaT96M4ilGPFSmfumg5bQsrmVgjW8E4UZjud80LLnyCIzq3VGw3w8q7mDaMKKsTQXBOcmYtGU8u8itvB4e6reJJqFYwW0jMNnytaXA7xgKlR6vaSAd0nm8YUnwalxNtJkL3M9ps+FQCzp7Vx4Hvy6YkBPLKtzFBIntpY42n2jfBI1GWSAbmIDq+TMx9HXPLFZqW0aaWOSW3BZ2JsbBumM3V23E5UEcGzoyFGXaimGRlu+9cwxSCOzV31vd3fLeBm4CNCGC4AVdMkmMBa2/Z/YrQhpZ2ElzNgyuM4GM6Y0B4iJMkAePFjxY0HjYXZ0QFpZG311KBvJiMZHgiD7EQPJB6nJyauaVznnVFLOwVVGSzHAA6k8BQdKh7ZszNbzRKQGkjdAW5AspXJA4441lr76U4C5isY5b+YcNNuuUB+KU90DqM1GGyNr33G5uE2fCf2Vt35seTTHgp6rQddvNb241bV2gSDygRt1GR5CKMmWQdHdh0rhs/tDczII9k7PEEH2Zrld1H6pCnfb14VebA+j2ys21xxa5vGaU7yQnz1NyP4cVpKDDr9G73PHal3Ld8c7lfZQDpoQ5b1JrW7N2TDbJogiSJPuooUeXHHM9TUulApSlApSlApSlApSlApSlApSlApSlApSlApSlArldWiSoUkRXRuBVgCD6g8DXWlBjL76NkVStnKYFbiYHUTWzesEmQvqhWsfPsm82adUYltFHNrfVdWR8e9bt7aAdV1AZ4V9jpQfKv6dQ3MKnadsrwqcre2jGWJG4d7UntrdvXDV6dodnwX0dvbRXjXomkbc6nDCGIAGaWUr+seNchN5xDSDOria3G1ew1rO+9CtBP+/t23UnzZeDjo4YVkdo9gbq3WcWsdtKblRFJMoFvPui3fHdBhJZSQXVUOcEhiBQaDsjs5JSlyqBbeNNzYx+Cw8jLx+1LgYPPQF8XarHtD23s7H+0TojeEY70h8sIuW/0xWeXsrtK7VVubpbKADAt7Ed7SBgKZ24jAwO6MVfdnuwdlY8YIFEnMyv35CfEl2yePTAoKM9qdpXpxY2f1aI/wDUXvdOPNYF73oTkV7w/ReszB9p3Mt844hGOiFT8MSHH5n5VuaUEey2fHCgjiRI0HJUUKo9AOFSKUoFKUoFKUoFKUoFKUoFKUoFKUoFKUoFKUoFKUoFKUoFKUoFKUoFKUoFKUoFKUoFKUoFKUoFKUoFKUoFKUoFKUoFKUoFKUoFKU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sp>
        <p:nvSpPr>
          <p:cNvPr id="1050" name="AutoShape 26" descr="data:image/jpeg;base64,/9j/4AAQSkZJRgABAQAAAQABAAD/2wCEAAkGBhQRERUUEhQWFRQVFxsYGBcXGCEeHBoYHRwdGBocHBocHykfHhkjHRoXHy8iIycpLCwsGB4xNjwqNSYrLCkBCQoKBQUFDQUFDSkYEhgpKSkpKSkpKSkpKSkpKSkpKSkpKSkpKSkpKSkpKSkpKSkpKSkpKSkpKSkpKSkpKSkpKf/AABEIAL0BCwMBIgACEQEDEQH/xAAcAAEAAwEAAwEAAAAAAAAAAAAABAUGAwECBwj/xABKEAACAQMBBQUEBgYJAwIHAQABAgMABBESBRMhMWEGIkFRcSMyYoEHFEJScpEVM0NTc4IWJDRjg5KhorFEk7KjszVUhMHCw/AI/8QAFAEBAAAAAAAAAAAAAAAAAAAAAP/EABQRAQAAAAAAAAAAAAAAAAAAAAD/2gAMAwEAAhEDEQA/APuNKUoFKUoFKUoFKUoFKUoFKUoFKUoFKUoFKUoFKUoFKUoFKUoFKUoFKUoFKUoFKUoFKUoFKUoFKUoFKUoFKUoFKUoFKUoFKVW7R7R21ucTTxRt91nAY+i51H5CgsqVnD2taTha2lxNnk7ruY/80uGI/CjUXZ9/Mcy3Eduv3LdNb48jNKCP8sYoLjaW1obdNc8iRp952AGfIZ5noONU69qJZv7JaSSL4STHcRkeY1Aykdd3jrUrZ3ZK3hfe6TLN++mYySfJnzp9FwKuaDJ3PZy+uGV5b42+nOmO0Xhxx77y53nL7qgeVeRs/asQwl1a3H8a3aNvm0UmnP8AJWqZcjnjrVFtLZly2NLo+ORy0TgfxFDg8vBVoIo2ttNOEljDL5tBdY/2yxr/AM1I/pLOPe2bd/ytbt/xcVXq17GwyZ8Z4+zjmUfMOsp/y1odkzSOpMhB8sQvEeuVdiT8qCtPbDHvWl6v/wBOW/8AAtXk9urVcbwzQ/xreaMf5njC/wCtaDFKCrtO1NpKcR3UDnyWVCfyBzVkrg8RxHSqbbUtlrWO7EOqT3d8g0seWA7jSW+HOelej9hbE8RbRIfOMbv/ANvTQX1KoT2MhAwkl1H+C7mx+TSEf6V4/o5Ov6u/uR0dYXH5mIN/uoL+lZ02O0lHdurWTpJbOp/zJPj/AG15+ubSQDNtaynxKXDp/taE/wDlQaGlZa97XT20bS3NiyRoMs63EJAH87J+XjVn2Y7SJfwCeJJUQnAEsZQngDkZ4FTn3gSOflQW1KUoFKUoFUO0+2tvBOYG3ryhQ7JFBJKVVuClt2hxnBq+qh7Q9kY7pllVmguY/wBXcRYDr8J8HjPijZByeWaDme3tsOa3QPkbK5z/AOzXN+3ifZtL9+os5R/5ha5Q9pp7Tu7Siwg4C7hBaE9ZE4vCepynxCtLbXKSoHjZXRhlWUgqR5gjgR6UGdTt6n2rTaC9DZyH/wAARXT+mwONFnfsT4fVmX/WTSP9a0eKzfaHtVLaSY+pyPEQMTqy7tW8d7jLxoPvlSKDo3aW4I7mzbo/je3T/wDeT/pQbU2g3u2US/xLrGPkkTf81Hbt/EkaPJFKuogZXQyEEe8kqvu3Hwqdfw88Xmz9sRT53bgkcSpyHXPLUjAMvzAoKxV2kx4tZRDy0Syn89Uf/FeG2LeufaX+lfKC3RD+crS/6VoaUGdl7HwlSbia5mUAk724cJjmSyIVTHqMVP2bsy1t9Igjhi1jK7tVUuAOYxxbhjjxqyIzWf2h2IgkUhBuuOrSoBj1feEZ7qt8ceh/ioJ1z2kt4mCySqmcjU3BNQOCu89wOCPdLaulWIbIyDz5GsNddlLiNi6hZTjBdGKyEeRYursP4kso6VN2R2XljYEaYlJ4iMlH5E5IjCwuc44NCMcfe50FxtC6uY0OlEdhjDDJHXUgOoZHDKlz44PKs8/a+575ZY1A4HniM+ZlGsD0njgrY20JVcM7OfvMFB/2gD/SvL2ylgxUFl5NjiPQ8xQZa17XyJp3qo6tjSwxGWzy0lnaCQ/hmz8NW/8ASaM8FDmTxiK6JMeJCSaSwHmuema97ns5CxLKu7dveaPulvxgd2T0cMKprjsrIi6U0yx/cIA5cR7Jg0JP4BD60Gis9qRykhG7w5oQVceqMAw+YqXWKGVKo+QwPdSRdXHx0LI2rOOW5mf0q3h7SY1K0TMyDiIjrbHLjG2mUH1XHU0F3OxCsVGSASByyccBkAn/AEPzrKL25GoxzR6H8V1E/l3RLjq0SjrXaz+kO2kbR3w/LSELN/kTMmOpUCpjdpbGYbt57c54GOVlB+cb4P5igyN7sSV8mzvZBAwIeC6Q3kLceW81PpXH2S2eXKrzsl2LjtrWONZnMi51PDIyrkktgJqKkLnSNQJwBnjV7YbGtkw8MUQ8QyAePkR4dBwqwoIGy9kblpGMssrSEEmRgQMLpAVVVVUYHHA4nic1YVX7Y7QW9omu5mjiXw1tgnoo5segBrJ7V+kCVlBt4hbxMcLcXgK6z5Q2q+2mYjiBhc0G2urtIkLyMqIoyzMQFA8yTwAr53tn6XGklW32VbNdTPnTI+UiAHN+OGZB946V8ia5Q9iJ79hJctLgHO+ugpk/wLQZhgB8GkDuPIHjXv2m2XsKwQ/WYY5ZVXUV4yTtn7TnOriT70hA44z4UF9sXsTq0T7Sf63dDvDV+piPlDF7oxw75BY4zw5VrRXwqHYWzbyRDv7TZ0WQRFBdB538AHYPuk8O6oY9a+x9n+zcFjFuraMIpOo8SSzYALMzEkngOdBZ0pSgUpSgVQdr+00ljGsiWzzqWw7KSFiH3n0q76eqocYOccM39KDJ2PaG7u4w9qlg6H7Yu3kA+SwDj0JBqui7D3scpnt7m2tnY5kihtn3Uh83VpiNXxqqt1NX20uw9rNIZQhhn/fW7GKT5smNf84YVHFvtK29x4r5ByEvsZvTWimNz6onrQD2pmtgfr9uUVedxBmWHA8WUDex9cqVH3qudl7bgul1280cy+cbBsdDg8D0NYDblhsy9kK7RS5tJnI7s8zohbgPZtra3blyXj0qzb6PNIUwvDKFA0byFY3A8kuLXdso/lag0V52Tt5CWCGJzzeFjGxPxaCA/o4YVmNofRrLrjNrdbsK+ptUYPD4VGEV+J4qqGpKC7t+BNygHiQLyL8wFuvmcCrLZ/ap2GWjWVRzktX3mPxRHEqn4QHNBa/pCODdxzTIJH4JqbSXIxnSGYkniOGSa9ZO0EAdozIN6oJ3X7RsDPcQ95+mkHNekW0bW8DR6o5fvxOBqH44nGofzCot12RjK6YyUT90wEkPnjdSZCj+GUoJ+z9uwzkrHIC45xkFZF/FGwDr8wKn1jbjs86gK8epF4gr7ZAfPcSneRjyELk+ldLK7ljB0SFlX3h3pgv4kYi5jY+RMgFBrq8NnHDn4Zqrg26NIaVdCniJFOuIjz3gHAdXCirNHDAEEEEZBHIjzHSgyR29exMxuUhjGs6c6jDo8D9ZUHQ3nvIlB8MVbw9qI9IMwaDI958bv5TLmMg+HeB6CriqyTs9FktFqhc82iOnJ82X3GPVlNBIudqIke84shxxjVn4HxwgJ09QOFVth2xhkGW1RjONTANHn+NGWiHoWB8wKjXXZF2HspxA+oHexRBXYcchgDu2J4cSmOHLjVza7LVdLPiSZVAMxVQ7HGCTpA5+Q4UHSWGK4jwwSWNhyOGVh/waztz2FwMQTuFHKKcfWIh+HWRKn8kq4qdedsrKBihnQyZ4xRZkkz/DiDP/AKVEftDeT8LSyZAf2t426UdREuqU+jBKCou+xU8zBJdDLxIaQi5jz45WcC4jz4BJiBXG42ZbWUai7vtwwP6pZmkjkXwAtrnenj5Jx8jVhtLY7hN5tPajJHnikJFrF+HXkyt6a+PlXLYwgh/+F7NZyf8AqJBulOfEzTZncdQjCglw9rJpQF2fs+RkHAST/wBWiA8CqsDIw9EFVu1p7gELfbTWBm5W1hHmZvLSzB5m9VRastpRShNe0b5LaI/s4Dugehnc7xj/AA92apI+2dnagps+3jTVzlmzCHPmAVa5uG9EOfOgkbJ7JMX3lvbLaE87q7P1i7bqqszLH6sx6pU22urO2mYW6y399ydlxLKOjzMRFCvwZQeS1WSWF7fcJVllQ+D5s7UesSlrqXj4SaVPSrZ+zcVvBm9u93AnDdQkWtuufACNtZ9GkOfKgrtubbl926mZGOMWOzsyXLKSMl5ODhQOZRU8e8apbftnuI3WG0k2XbA9+aWzmlkbPDWwChNRJ96R5D5g1cXnasWcars/Z0iQOeNwbZxEox75ijXfP6sFz4E1VfpfZs1xEt7Jd39xIRu43tpEiHHGUtiqrpHiW1nhxPCgv+wNhs24Z7q2drucEB7mZW1gniAmpFVMDwjAwMCt3XOCFUUKihVHABRgAdAOArpQKUpQKUpQKUrOdtOxq7RjVTI8bIdSkd5CfKSFu5IvI4PEY4EZOQg9uEsrhAJtoNavHnDQ3IjbJxkFM97kOGM+XOslaWUupVWK42jE3DWJLy2cDjxO/l3Lj8LKDWq2astgAJNnRMo/bWCL+bQHS6nohkqybbkd6hjtLwQT+RQb1ccw0EwDD5rQUVidkxECayW0kPDN3ABn/HbVGxz/AHhq9j7Kwj2llI1sW4jcsDE3rCcxEHzUKeorM3H0fXbOWupk2mmQRFPJJAq48o4tUTfzJUqS2t4cu9tc7MY8TLbkbrPm+5LR4+KaMCg0q3d1FgSxLOv34Dpb1MUhxj8MjHpXkSWtywBC70DgHUpKB5gMBIPUVBs767VA8bQ7QgPJ42WOQjpxMMh6hox0qS22rWfEVwu7Y4xFcJoJPw6u656oWoPXa3ZbfKFDqcct+hl09UcOkqty728qJs/YO0IDkXyzqDndSw44Y90Ta2kHnltZ4VaHZksf9nlOP3c2XX5OTvF+ZYDyr0PaQRHF0jW/94x1Qn/FHBf8QIT4A0Hkdo1j4XSNbnlqfjET0lXuj+fQT5VYT2MchDMoLL7rcmHow4iuuVdfBlYeoIP/ACDVHf7EmiQfo+RITqGY5FLwhSe8VQEFGAyQqkKSMEcdQC8SMDl//Hz9a5hUiUnuovM8gOp8hWXPYy7kVhPtW6JOcbhIoQPyRm/3VT2HYaeGYb+3ttoIeAnnlk3qjnlkm3qZ5DuFfSg08vb2yDFUnWZxwKW6tM2fSEMR865ntNcyf2fZ8x+O4ZIF/Ilpf/Trrm5jTCpaWyD4mZQPQLGP9agG7MuR+kHfh7tlCpA/m0ykH+YUEr6ptKX37i2t18oYmlYD+JKQv/p1S3sezVbTeX73b5/VST6sny+rW4VT6FDXduzKynJs3m6390zKfSLMqj0KrXaW3ltU71xYbPjPIRwgfk8jqhP+HQdbLa5RdGz9myBPAsiWsfrpb2mPSI1E2ntWVP7btK1sl/dwaTJ6byfJP8sQNRZLWO4yMbR2hq8WcwQfPG5jZPwrJ86n7L7HSJ7iWlgvlaxK8uOs8igZ/wAM+tBnj2q2fbEy29vNdTDncT6hjz9tcd9R0jTFeItvbY2icQRfV4j+0ACLjpNIHeQdY4l9RWtk2fYWBWSd03n2XuH1yE/3YYkgn7sYHpXRu0s0v9ks5XH7yf8Aq8f5ODMflHjrQUlj9E8ZbeXc8kznnpLKT0MrM1wR0EoHTwq3STZ2ysRxrHFI44RRIXmk8u4gMr+pyBXsOz1zPxu7tgv7m1BiT0MuTM3qGQHyrj+ktn7NVhCiAji+5UE+ssp7q/ilcetB2+uX9z+qiWzjP258SSkfDCjaF9XcnzWvU7GtbMi4upWlmHBZrhtTgn7MSABUJ+7EgJ61AsO19zfMotraRIWYarg6cBM8ShkGHOPuLIpzz8a0tlsOKJjJgtKRxlkJZ8eWpuIX4VwvSgzPaTtDtFow1lZyCMthpG0b/R4tFA55+W84+a4qBsLtHYWeqSWC9gnk/WzXdtI0j/ilVWXTw4KuFGOAFaGftqjsY7KJryRThjGQIUPk87dwH4V1N0rH7d7QXTMReC+WHOkxbPtmUMc4Cm5lKu+eXs1TPhmg3Wx+2tlduI7e5ilcqW0q2TpGMkjw5jnV3Wd7E7LghtwYLI2YP2HC7w45FyGYn+Zia0VApSlApSlApSlBk+2fZGC+479oLlFAWRJCO7ksFdAw1ITnyPkRWdTZtlEVTatsgOe7cb2Sa3JOBnVI5aBvx4HDgxrUdrfo+tNogNLGomXBSZVUsMcgwYFXT4XBHPlWcFlBs3+32FmYx/1dtboMDPOWAgyJ5kx61/DQXW0bSKyRXTaTWqN7ouJVlibxwN+deMfckFQ7b6RjkjEN4B9qyLsxHnumQqP+6a5XXYu1vIA9g8Lwk6hCxL2+rxMZQ7y2k6xEY8VNeNnbZurZ1hdyGPBIL5sFz5QXyArJ0WRDJ54oJGuwkJl0XOz5X5ybqW2JPxtpELn8eqrAfWhHzg2jA34Y5CP9YJD/ANsVMj7WIvC5jltTyzKvs/8AvIWi/wAzA9K6tsC2l9rGoVm472BijNnx1xkavnkUFPsq4ty+6gkmspwP7NJw4A/ZikyhTrAcdauWubhMiWFZl4gtCcHHWKQ8vR2PSstd7Ujn1Q4e+VCQY7iylBDDhwnSIKvRtB9fGu0TzW6qUkuLZSM6LtPrEI6GVGMsY6u+B5eFB5XYUYcnZdwbOf3jbMp3TfitXwUB5a4wvzqZFfbXdP7NZRsAfendgzDIGAqd0HAPFjgMPHIrld7Se4RUuNnG41cUkgkjeE/Gsrsjx+edOR4E1w2Vs7a0LsymDcY7ttNM8rg+IFzuwy/zCTHLx4BWwdrbrWI9pT/o1ycDFuN0/wCC5keSM8PvBSPKtVJsuIJvJ7ydkxnW1xu0x55h3a4r1se1CT64ri2nikXAeJ4WkUg8irxhkdDgjPDkc4qqh7K2MTl4dk6mJyCUjCqfhWVwE/lWg949ubIVgIzFcSDiN0jXL/5kV2z86sht+6l4W9i6j7904iX5IuuT5FVroLu+YYjtoIhyBknJx/JHGR/vFU20Ns6GxdbXt4f7u3SNX/8AVaVj8lFBaHY13KCbm83a44paoE/OWTW59V0VAgvNlWsnsdE1z4mJWubgn4nGuQfzECqDam3tkxBWkjur9ydK7xJZQ7eSCbTET0QVdWm2b4xBoLK3sYF8buXQQv8ACiXCejMKC2/S17L+ptFiX791KAfURRayfRmU+lG2FPJxur19PMpbqIE+b5aX8pBVE09/cHEdy7g/atoFgiH+Pcb1mHWJGqs2h2UtA4Xad29xIeItleWVz00amc+qJGKC+tdt7LtZTHahZrk8xboZ5j4HXIMkdS7iptztq8KF91DZRAZMt3IGZR5mOI6B85hUXZtvLHFosrWDZ8A4l5wC+Me9uY2Az1kkB8xUCG7tTIHQXG1rhTwdQGiRvhY6LWM9VOvzzQeyrNefq95cqf21wDDa/wAlumJJx+PKn71WK9mbW2VZr+ZZTH7rTlUhiPhuoeEUePA4L9TUGTbt5csURljIODHaATyL0e5lAt4m810u3lmqW6srSB2e6kaa4QZaKAvc3Ixz1TnvRL+BYAPM0Giuu37Stu9nwNO5GdcmY4wPvYI3jL8WlUPg1ctq2EK4/S14Zi57tsgKRsfJbePVLN6OXHQVUbL7XW0qAC7ttmwHiYlkUXLE/vGkAEbcs4DsfvCtWYtn7LQzNu4i/ORiXllPPGs6pZW6DNBAvttXixILLZ7JECF727Eipg8Y7bWoxy4M6kZ908arU7YQ2bo15bX4nkOhJJo0dmY/ZjELkLn7qKM8M551k+1v/wDoTKsuz00nkJJVy3qqe6B5FiT8Ir5cvbaZ5Ge5CXTOwYtMDrBHIJKhWRF+FWC9KD9fW82tVYAjUAcMMEZGcEHiD0rpX587KfSfyVL24t3zhYbiM3kTcBgK6hZ148NPex5nw+gW/wBKElvdQ2m07YQyT6RHLE+uNizaBlWAdO9w458Dy40H0OlKUClKUCoO2tmm4haNZpIGOCJIiAykHPiCCPAjxGalzTKilnIVVGSxOAAOZJPACvlPa7trevIr2MumzbCIywgyzyZwwtlfUZcc9WlV4HiedBF2rYTbObG0pbm/ikOEMV48Uh5d36rrXWeP2GPUVN2Zf7DlR0t4rSK7AOlb+LDCT7Idpck4PPSxNOzew7USlZ76/jupPeS4cW8khzyEigNIvkElYCrXtX2J2Xb28k09lJOOGtkMks2PvF2fXgeJzwoKKzRt6H2lcHZ1wSNMkECRRyAcsXeXjlUjHdkwfh8a3ckNyIykqRX8LDjwVJGXqjZhk/OMdK+bbD2bcqmvZAu3tnXhDdLDu3B8BJvfl3kY1qYPq8B/6jY8h+ySv1ZmPPHv235aGPSgtrFsNos7gqwH9kug3BR93ViZR4agZEHgKSWECnUySbPlPOSFgsZPmWAML/4q56V7ztOyBbq2iu4uYlt8Z8w+5kOQescjnyFdbC7UkrbXGo+Nvc6tYHkNYEyjq4ceVBzuN+gH1mJL2IcRNCuJVHmYsnV56omyfBKkWMhkTXZXIkUHBjmy+k+KliRKjfjLY8q9CY4zlg9kfEggwk9ecXE+LBGNeL2w1ESSxanA4XNqSsgHMZXOop8IMgPlQQb6ONGLOJNnTE538RBgdv7w43bD+MiN5Ec6l2/6UYY12IA5S6JH3oPENuxIu74YGNb5IJHDFdrbacqA5xdxjgWjAEyDykh4BuHPTpPkhqubZOFa42PKqNk6rc/2eRvtK0fOCXquk594Ggp9qbe2rbSsLx4YLY+7dW9q0qr/ABFaXVF4cSrL18av7DYb3MYf9K3EyMODQGFEPo0Uer8mzXpYfSXbMpW5121ynCS3dHZ1PTSp1oeYZeYI5cqz21P0c4Nxb2+0EDDW8llFLbrInM6i27R1PmOPWgt9rbG2XCypdPJcSn3YZZ5rh29LfU2fkmK9orG6IC2NpBs+FubMFWbHDGI0RkQnie9rPmFNUnZ7tBEFZdmQWsOSNbl2uJjnxeO3DM5PH3pqthY3Vx+sN3NnwLrZQ4/DGWucfizQeJtmw2bkzXojuHAGYkD3LjyBl30rDoiqo8AKk+0kOuKzJ08RcbQk06fiWLvOvpiKo0MSW2Y1nt7Rj70VlDvbgn4mYO7HqYs9aXDQxjePavJxxv8AaMqovnw3pZkHRYlHCg9pJjOcSXVxdnxisE3UPo0wbPyM49K9921qgVfqmzUf7KLvp5D0AAUyfKWow7SS3PCJ5Zl5BLCLSno15PhMfw9JqIu0Ny7Is0FvM3vQ2im8vXPk8rg4Ph30IH3qCXdbIQgyzo0iLxM+1JtMS9VtRhM+OGSM9a8SbWWdfZrNeoBzH9VsVHLi7Y3idPbCvS37MzyHemJIiOP1jaD/AFmdRzykKsIIf5W9RXG4a0Y63aXarqffmdVtI25czptgQfurI4oPCXpuUEaF7tR3Rb7PG4s1HLD3RwXA8QjcfuV1e03AEMtwtvnithstMSHyLOBvT1cCJfM1JL3d0OLOsQHuW2beID47qUCZlx4wxqOVQrXaMUQaG2cyMT3otmxZJb+9upNWo+b5VqD1GwI4CJWjttnam4SzEXN45+FnLKr+hl9KmR3EVtmaGEhyMNf7RYoceSiT2zD4FWNPIiqGba5ilKxbuCdveS1U3t8w5YeZu4n8zcKm7O7C3U7bxo0t2/f3bfW7o9QpIgi+QYig+cdsdjXW0Jmm3kDW4JIuBCLaHieOXlALnx4NIfLNRdhfR+sv6mOfaDecKmG3B8jPKMt8kXofGvvFh9G1qriW413k4/aXTbwjx7qHuKPLC8K1SqAMAcBQfL+zP0ZXaIVeWCxR8ZSyjzLjyNzJl/XGrpTtn2ItbdtnvGhaZto2ytNI7PIwyzEFmPLujgMDyr6jWN7ed662VH53uv8A7cUh/wDvQbKlKUCoO278QW8srSLEERm3jjUq4HAlQQWGcd0EE8hzqdXznbW1Ev5HeRTJY2su7jhXib28H2cH3ooz4HukhmbupwDHpte5vxC+1ZpoLd2Z4AlqrRSKnHXJGS7lRwYa0ZBwOa+i7G7M21wfrKXs9yWUJvUnCjSOOkbgIEGfsrjjxPGq2y25bW7SGa4+sbSnUhxaKZniXmsMQVWCInPv41MCzc8DM7M2K1pvLraKXkTOT/XEuESUIDkNJbxsRyPEe1PA5AFB9G212HiuLd4QzJr5u2Jj8/rAfh6YPDmKzdvs6bZqhWlngjQcJlLXNtgfvIZMzQD8L6Bji1WOxdvXLLrt5rfakA5tGyxTr494fqmbHnujVzB2xgzpm12z/duF3eT8MnGNv5XNBmf0TJn6xHCpMne+s7LmCGTx1Pby+ylHPm0h8qs9n9oZiTGHhuWA4xODbXOPH2UgKv6jQtWsvZaHUZLctbSNxLwEKGPm0ZBjc9WUnqKg30U4XReW0d7D4PEg1r1aByeI+9GxPkooI6taxHI32zXJ4ggJET1961JPQ6qsLiCSRFE0UF5FzDLhW6EI5KE/EJF6Co+zYQ6k2F4cLwaGbMoX4WVyJ4z0LjHlXF7VISTJBJanmZrRiYyeeWVR+ZkiKjzNBJglUMFhuJIHPKG5UsD56d4Q5/w5NNeTayRfsjF5vanUh6tA4HPn3Azda6xGWSPKPBewN54BI/EuqNz00rUcNFGeDzWR+7JxhJ8hq1RD0RlNB7C9WZu+qTMgPehJjnQcjmNiJFHP3WyfKuLWQkkLQTZmA+17OcL4Bjp7yDyljccefjUy5VmA+swJOg4rLCMkZ8d2cuvrGzn0rmNmJOuYJ9aqfcmG80HHmSJo39XyPKg8w9pmhOm8QxeUpGEx5txIX1DMAOJ0cqodqR7MQmS32lHYyEkkwXKBGPM6oCTGx88KCfOrXaBnhicSQNcR6e9HwmVvhycS8fiSWsvsjtXNnFl2fkjbkHkCwj5sYxn86Dtb9oriQARXl1dEHi1ps5UVvxSzgxZx4qQKk3Gzrl0L3CCNBxZ7+9JXHxQWwWAjoWFX8VpeyIXurlLYcytuq90dZZdQz1CiqqOXZMbhmkF3N4Oxe7cH4QocIeigUFdZShl0QTXE6fu9mWy28GfH27//AIzA1Ls+yMzMHjtLW2b99cM15cD0LYAP+Iwq4uNs3M3C2tpwvg8gjhHz3uuQf9moO0tlaU3m0LqOGLxDPrBPlqm9kc+SwA+VAuNmWhyLqee/kHvR62dc+Rt4MRKPxr86m2lvPo0WkEFjFnxVWf5RRFYgepkbqKrIe0iCP+oWryoo/tFwdzbqPMPKMkdI0xw4VSydoZbxzGJ571uRh2cu6t1PlJduckfhb5UFjtq0tonH1+7M8me7E3tnJ8NFsqiFPDnCx+KvW72y0KiQQxWSDgtxtGTVLjyigDFl6KCo6VytdgSwL7WW22XG37O1Ae4k6G4kBZm/ApNWmy+zqI+u0svaHnd3xYyHqFbMxPQ7oUFFHay3xDLDcX/lLen6taA8wyW6jW49VPrU/wDQ6v7K5uXuNPA2Wz03UK+avuzq/wC5Io6Vrf6OGTjdTPPn9mPZxem7Q5YdJGerW2tUiUJGqoi8AqgBR6AcBQZrZmw50Td28cGz4fuxIHlPUnAiVupEvrXjsvszcX14u8llGi3y0shdi3ti3PgOa8FAXyAq62j2gggIWSQbwjIjXLSN+GNQXb5CuOwjrM07RSwmVl7sukMVVAA2FY6QePBsHnkCgt6VldrfSTZwPukdrmflubZd6+eunuj5kVDL7XvfdEWzYj4tia4I9B7NPnkig1u0NpxW6GSaRIkHNnYKPzNYZ9tLtPadi9mskkFq07yz7tli70e7UI7Aa21HkPDJ5A1cbN+je1jcSza7ucftbpt4R+FT3F+S8K1IXFB5pSlB4NfJO0v0XXIgWCILd20ZdokL7m4jMhJfTKMxSZJOd4vHOK+uUoPiNl2ontkNjLGNDLp3RAsbpR5xupEEuOGNLAt5ccV07MbLtFlKxNBLchs7ja0JS5B8ll4g9MI1fYNo7LiuEMc8aSoeauoYfkfHrWH2x9E6lCtpIAg5W1yu+gHRCfaw+sbUHS9lgLZ2hs6S1dOVzAC6qByxcW2JUH41UVY2RkeMtZ3UN/bngY5mDcPuieMH8pEc+ZFYgXd9svAZ5bZByWfVdWR8AFnUb+AeQcH1qyXtFaSkTXlu1nIeAvrWTVE3lm5h8D9yUEedBa7yCA8RcbKbpg22ceY12wHroY9KvrbaF0qhtMN3GeUkDaGI6I5MZ9RKPSolpLdKgkt54doQnkG0pIR0mj9k56FE6kVXxCwaTumTZl0x4r+oZm/Cc28/qBJQWk8tleuqSAx3IHcD6obhfH2bd1yOqEqetdCt7a4x/XYhzzpjuAOh4RS/Pdnqa5XlvchNFxBDfQ8PdAST1MUhMbHxyrp0FcdmyKzaLO6dHUZNtchmIH4JCJ1HkQxTyBoO1qtpeO7wO0FyuN5o9nMp8N7Eww48jIrL5HxqaZbqIYkjW5T70eEkx1jc6G6kOOi+FV+1Ykkwb62ZGT3LiFi2jqskemaPrlQvmTXWxnuYlDI639ufdYFRMB0YYimHXuHh9o0HrbfVGbTDI1rKTndjMTE/wZBobnz0H1rrebJnJ1EQzkDAfLQTAfxE1A+mFFToL62vFZCFfGNcUiYZfLXE41D1I9K4t2faMf1WZ4fJG9pF6aGOVHRGUUFZPtuW3XMzvEo5m5iDJ854G0oOrjxqo2f2la4BMm0C3PK7PtHZQPDMzxyeGDnu8/nVumxNpyn29/HCv3bW3GcfxJi+P8td5tk2dlG011IZNA1GW6kMhH4Q/Bc+UajJ8KCvtLC3lw62M9yfCS5dXA6jfSsV9FUY8qsv6VojGIBHlX9hbEzOvkGAVVj/AJyB1rL3/aWW8VWkM1payHEFvCP67eDGcgc4YuXEEcOJZQQat9l9jHkhEUoW0tccLO1YqTn9/cLhnbzCYGebPQVfaDtbOz7o3CWn9xbr9avW6aEBji9e9x8aj7L7I3Mr71LZYG8LraL/AFq66FIgd3Gemr5V9C2RsGC0TRbwpEvkigZ9TzJ6nNRu2AP6Pu9Jw31abBHgd22KDHpsS2mky4udrzKSNUn9mVhwOM6bfAPMLrYceBNaqHZVzIAJJVt4xwEVsOIHkZnX/wAEQjzq4tP1afhH/FVt92rgjcxqxmmHOGFTI4/EF4J6uVHWgk7O2FDAS0cY1n3pGJaRvxSMS5+ZqVcXKxqWdlRV4lmIAA6k8BVIZr2cE4jso/vMRLLj0HskOPEtIOlZm77U7PhlxHvdp3g5BBv2U+YIxDFx+4BQakdpt7wtIZJx+8Ps4fXeOMsOsavUPbN6IU17QvUt0/dxNu89NZzK56x6PSq76vte+PfaPZsJ+ymJbgjq/uIfTiKsdi/RtZ2770oZ5+ZnuG3jk+eW4A+gFBRWHaSRwV2Ns06W53NwNzG3xHPtZfXnUxfo+nu+O1L2SZf/AJeD2MHodPfcdSQa3VKCBsnYUFomi3hjiXyRQM+pHEnqc1PpSgUpSgUpSgUpSgUpSg8MuedZXaH0c27M0lsXs5m5vbnSrfxIv1bjzBXjWrpQfJb7shdWbmRImz43GzDu3OP3tk5MUnmd3g1L2Z26mkDRSxRbRjHBxCoS4UeO9spsEn8GRX0+qjbnZO1vMfWIVdl91/dkX8Mi4ZfkaDNbFktZif0Vd/V5B71q4JjB8Q1s5DR+sRT51M2penAXaVjqRTkTwe2RD97AAnjPVVOPPxqq219Hc/DS6XyL7qXeVnXHH2V5HhwfLWCOtVEPaa7sWCGV0OcC22nw1eYhv07j+QD0G3sI5NAksbpLiE8kmfWPRLhcuP5xJ8qiz3lur6p0ksJif1uQsbnrKMwvnwEo1dKpht6weUfWopdmXb/tCTFrPmLiP2Uo8teR0rQma7gGHQX9uw99NCzaT96M4ilGPFSmfumg5bQsrmVgjW8E4UZjud80LLnyCIzq3VGw3w8q7mDaMKKsTQXBOcmYtGU8u8itvB4e6reJJqFYwW0jMNnytaXA7xgKlR6vaSAd0nm8YUnwalxNtJkL3M9ps+FQCzp7Vx4Hvy6YkBPLKtzFBIntpY42n2jfBI1GWSAbmIDq+TMx9HXPLFZqW0aaWOSW3BZ2JsbBumM3V23E5UEcGzoyFGXaimGRlu+9cwxSCOzV31vd3fLeBm4CNCGC4AVdMkmMBa2/Z/YrQhpZ2ElzNgyuM4GM6Y0B4iJMkAePFjxY0HjYXZ0QFpZG311KBvJiMZHgiD7EQPJB6nJyauaVznnVFLOwVVGSzHAA6k8BQdKh7ZszNbzRKQGkjdAW5AspXJA4441lr76U4C5isY5b+YcNNuuUB+KU90DqM1GGyNr33G5uE2fCf2Vt35seTTHgp6rQddvNb241bV2gSDygRt1GR5CKMmWQdHdh0rhs/tDczII9k7PEEH2Zrld1H6pCnfb14VebA+j2ys21xxa5vGaU7yQnz1NyP4cVpKDDr9G73PHal3Ld8c7lfZQDpoQ5b1JrW7N2TDbJogiSJPuooUeXHHM9TUulApSlApSlApSlApSlApSlApSlApSlApSlApSlArldWiSoUkRXRuBVgCD6g8DXWlBjL76NkVStnKYFbiYHUTWzesEmQvqhWsfPsm82adUYltFHNrfVdWR8e9bt7aAdV1AZ4V9jpQfKv6dQ3MKnadsrwqcre2jGWJG4d7UntrdvXDV6dodnwX0dvbRXjXomkbc6nDCGIAGaWUr+seNchN5xDSDOria3G1ew1rO+9CtBP+/t23UnzZeDjo4YVkdo9gbq3WcWsdtKblRFJMoFvPui3fHdBhJZSQXVUOcEhiBQaDsjs5JSlyqBbeNNzYx+Cw8jLx+1LgYPPQF8XarHtD23s7H+0TojeEY70h8sIuW/0xWeXsrtK7VVubpbKADAt7Ed7SBgKZ24jAwO6MVfdnuwdlY8YIFEnMyv35CfEl2yePTAoKM9qdpXpxY2f1aI/wDUXvdOPNYF73oTkV7w/ReszB9p3Mt844hGOiFT8MSHH5n5VuaUEey2fHCgjiRI0HJUUKo9AOFSKUoFKUoFKUoFKUoFKUoFKUoFKUoFKUoFKUoFKUoFKUoFKUoFKUoFKUoFKUoFKUoFKUoFKUoFKUoFKUoFKUoFKUoFKUoFKUoFKU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pic>
        <p:nvPicPr>
          <p:cNvPr id="1053" name="Picture 29" descr="C:\Users\GERMAN PARDO\AppData\Local\Microsoft\Windows\Temporary Internet Files\Content.IE5\8ZMOBPRT\MC900441451[1].png"/>
          <p:cNvPicPr>
            <a:picLocks noChangeAspect="1" noChangeArrowheads="1"/>
          </p:cNvPicPr>
          <p:nvPr/>
        </p:nvPicPr>
        <p:blipFill>
          <a:blip r:embed="rId12" cstate="print">
            <a:grayscl/>
          </a:blip>
          <a:srcRect/>
          <a:stretch>
            <a:fillRect/>
          </a:stretch>
        </p:blipFill>
        <p:spPr bwMode="auto">
          <a:xfrm>
            <a:off x="2987824" y="6021288"/>
            <a:ext cx="692696" cy="692696"/>
          </a:xfrm>
          <a:prstGeom prst="rect">
            <a:avLst/>
          </a:prstGeom>
          <a:noFill/>
        </p:spPr>
      </p:pic>
      <p:pic>
        <p:nvPicPr>
          <p:cNvPr id="1054" name="Picture 30" descr="C:\Users\GERMAN PARDO\AppData\Local\Microsoft\Windows\Temporary Internet Files\Content.IE5\AT6KLT5L\MC900213033[1].wmf"/>
          <p:cNvPicPr>
            <a:picLocks noChangeAspect="1" noChangeArrowheads="1"/>
          </p:cNvPicPr>
          <p:nvPr/>
        </p:nvPicPr>
        <p:blipFill>
          <a:blip r:embed="rId13" cstate="print"/>
          <a:srcRect/>
          <a:stretch>
            <a:fillRect/>
          </a:stretch>
        </p:blipFill>
        <p:spPr bwMode="auto">
          <a:xfrm>
            <a:off x="5508104" y="5949280"/>
            <a:ext cx="432048" cy="598595"/>
          </a:xfrm>
          <a:prstGeom prst="rect">
            <a:avLst/>
          </a:prstGeom>
          <a:noFill/>
        </p:spPr>
      </p:pic>
      <p:sp>
        <p:nvSpPr>
          <p:cNvPr id="1056" name="AutoShape 32" descr="data:image/jpeg;base64,/9j/4AAQSkZJRgABAQAAAQABAAD/2wCEAAkGBhEQDgwQDxQWEhIWEBcUDxASEhIRFBIQFRAVFRUXFxYXHjIgFxkjGhgZKy8gJScqLSwsFh4xNjAqNyYsLSkBCQoKBQUFDQUFDSkYEhgpKSkpKSkpKSkpKSkpKSkpKSkpKSkpKSkpKSkpKSkpKSkpKSkpKSkpKSkpKSkpKSkpKf/AABEIAOEA4QMBIgACEQEDEQH/xAAcAAEAAgMBAQEAAAAAAAAAAAAABgcBBQgEAwL/xABUEAABAwMBBAMICw0FBgcAAAABAAIDBAURBgcSITETQVEUFyJTVGGSkxYyNHF0dYGRobGzFSM2QlJygqKywcLR0wglYnPSJDNVY2S0JkNlpOHj8P/EABQBAQAAAAAAAAAAAAAAAAAAAAD/xAAUEQEAAAAAAAAAAAAAAAAAAAAA/9oADAMBAAIRAxEAPwC8UREBERAREQEREBERAREQEREBERAREQEWrvmp6ShYH1k8cIPtQ93hO/NaPCd8gK1Fo2p2mrkEcNWzfJw1sgkh3j2NMrQCfMEErREQEREBERAREQEREBERAUKsW0N9RWU8L6bo4Z31LaScTNe5xpHlsnSR7o3M44YJ5/KpqqNZSdMdMQdM+ASV12jfLGcP3HVLt5jXfil2N3PVvILMum0CmimdTwtlrKhvt6ejj6Z0fV98dkMj/ScD5l5zrKtbl0lpqhH2xyUkz8f5bZM/IpBZ7JT0cLIKWNsUbeTWjme0nm5x7Tkle5BpbBrCkri9sD8Ss/3tPK10U8f50T8OHv8ALzrdLR6l0hBWhj3ZiqI+NPVxHcmhd5ndbe1p4HPyrWWXVksM7KC7BsVQeFNVN8GnrWjrYTwZL2xnr5cCAgl6Iq92n6rmo6qxsgeQDVCSra086USRwnf/AMJMuB5wOxBYSIiAiIgIiICgOsdeT91fcuzsE1cRmaV3GGjZwy+Q8t4AjgeAyOBJDTPlzNrOF9uudwpa18zKSeokqs07W71Y17sxse5zgCxpLgc5wS7wTkFBIrvZbbTt3JKxlfd6ieKGSpe4VHc4kmayRzGcWs3Wk4LuIOMY5L36i03aLdXRUldl1HUUjnNMnSTTU9TG9oD2StBexr2k5Htcszy4KBUtRUV8Ewhhoqd8jRE6VtTS0jRStc14i7mc/n0jQ7pMb2Wjjw47V9NcYSaiSst76sAdFWS3FstVCxoI3It5+5ghzgctOd4nnggJda9RT2URyMn+6lkc4NbUMcJZqIk4DX45t5DHzbp4OtuirY5oo5YXB8b2h0b2nIc0jIIK5XotUvbVBlHAxsskhhdEx7pYqwTgtcyYvdiUdIct7A4jPAFdF7O9MPttrpKSV2/I0OdIQctD3vLy1vmBOPPxPWgkiIiAiIgIiICIiAiIgLn28VJibpSUfiXitcfzRdGZ+tdBLnbU/uTT46zcbg0e+bpEg6JRfiWZrGuc8hrQMuc4hoA7STyWuo9VUMz+jhqqeR/5EdRE92fzQ7KDaLx3azwVcL4KmNssTvbMeMjPUR1gjqI4hexEEPboeqhG5RXOphi6opWQVm4OoMfK3eAHUCStHrnSUdJaLnUOkkqaqQ04kqp3Bz91tbCWsYGgNjYHcd1o5888FZiiO1Ju9bDF1y1dJEPOXVsR+oFBLgiIgIiICIiAq01rSxu1NpwVDWvhkhqY9yRrXsL+jdwLXcDxc36FZahe1LTU1VSQz0fuykmbU0uBkuLcFzB25ABx1loHWg8Vfoi1vuMdI60+A6AymsjYY4GuDiOjJYQN7h9I4dYX3Qlqt9M+ohtQq3BzQII2umed5wBO68ngPe/mt1pXXcNxojUUzS+djPv1GHMbKyUDizwyAATnDiQD5jkD1Uuo5SXuqaSSjgawukqKiak3G4xwIjlccc+JwOCCGbU6CGOPT0FNEyFz7vAWRxsZHjAIPBvDgXNVoKr7FMb5e2XBoP3PoQ5lG5wI7oqXcHyAHqHA/os6yQLQQEREBERAREQEREBERAXPOoJgyPTD3MdIGXevf0UY3nyFtxa4MaOsuIA+VdDKotLsBq9N5AOKu8kZGcETHB99BKKHRT61zaq94meTvRW8EmlpR1At5TSY5vdkdgwAVuazQ1umjMclHTluMDEMbC381zQC35CFvEQQSdtTZCJGvkq7WD9+ZITLU0Lfy2P9tLCOtpy5o4jOCptSVbJY45YnB7HtDmPaQ5rmkZBBHML6EZ4FQp9iqrVI+W1s6eje4umtm8GOicTlz6VzuAB5mI8M8sZ4BNlENc4lq9PUvW+4CoI/5dJC+U/JvFiz3yoMY7lr+k64O4KjpAezlu/rYX5sFPUVdykuNTBJTRx04p6KCbc6Tw3b80r2tJ3CcMaBnk0oJgiIgIiICIsEoI9qjaBQW3hVzBshblsDAZJXA8vBbyBweJwOHNRca2vNw4Wqg7mhPKruBLMg8i2IcflG+F89mFIyvrbzeZWtf0lUYaJzmglkEIADm55EjdGR1tParOQUPNoOpmfepHyube4JWTh9Me52VFK+FuOj3QPCcWvy7HtgM8yV8rRZae4Plqqyvq6u10sDZah1VJI0OqXN3hC1odzY0jeIOS4ho55Uk2zW7erbNmV1PHUtloqmZhDPvbix8YeTzjD8kg9Qdyyqv2dW17q+2QiVr4Zrgemp2neZIKRrZQ97TwLSHndyOo9iCzNNafv8FJFLQTxsgJc+ntlYwF0dOXl0THStGd/dIyMjGeJ7N3bNrIimbS3qnfbpzwbI/wAOmk6stlHAD5wOtynrapheYw5u+Bks3hvBvaW88edarWOnWXC31dK8Al8buiJHtJgMxuHZh2Pkyg3IOeSyobskvpq7NSF/+9hzTzA8w+HwRnzlm4T5ypkgIiICIiAiIgIiICqPSvuvTnwq9fbFW4qj0r7s058KvX2xQW4iIgIiICIiAiIgIiICje0a8dyWe5zg4cIHMYeySTETD8jnD5lJFXO2o9LT2uhB41VyhjcO2ME736xYgkOzm0Cjs9thPAina+TqxJJ99fn3i4/MtpYtQU1dD09JIJY99zN9ocPDbzGHAHs+cLX6+uPctnuco4FtK9rD2Pe3o2frOCiX9npuLK/z1kp/UiH7kH7/ALQNt6WymQf+TUxyE/4Xb0R+l4+ZVdsEoekvPSeJpZZAewkCIfaFX1tEt3dFnusWMk0r3NHa+NvSN+loVV/2aqDMl1nI5MijafznPe79lqBb6u3fcu11McsRu5q4JJJRMDVukkq2tlDznec0sc7LTwx1K5bHqGmronS0kglY2R0bnNBGJG4yOI8498EFfYWmAHIijBzkERsBB7c45qnf7OFxObvSk8nRysHpsefoYgkugf8AZL7qWg5NfIythHIYlA6THmy9g/RVkKuNQ/7NqyyT8m1VJNTPPa6PL2/S5nzKx0BERAREQEREBERAVR6W92ad+FXr7Yq3FUelvdmnfhV6+2KC3EREBERAREQEREBERAVc6v8Av+p9NU/VFHPUu9Ehh9KMfOrGVc0R6bWVY48qe1sYPM6SRj/qe5B+tutQRZxA321RVQwtHad8yfWwLGwWLdscR7aiY/r7v7l8NqzuluOmqXmO6ZKl481PG14z8m8vfsNbjT9D53TH/wBzIP3IJ1LGHNc13EEEEdoIwVWWwC3iGguIHEi4yRl2MZEccYH1n51aCrrYh7huXxrUfsxILEK532KvNPfiD7WeOpiH58UjZD9DPpXRK510594rLVUjgG6kq6Zx808dO0D6XoLE2xfejYK3xF1i3j/y38XfsD51YygW2+l37DWO643xSN8xE7Gk/M4qaWyr6anp5R+PEx/pMDv3oPSiIgIiICIiAiIgKo9Le7NO/Cr19sVbiqPS3uzTvwq9fbFBbiIiAiIgLQ6o1xQ21oNZMGOIyyIZfK8eZg4485wPOtLtV2iC00jejw6qly2nYeIaB7aRw7BkYHWSOoFcu3C4y1Esk073SSPOXveclx//AHV1IL1rv7SlO1xEFHLI3qdJKyIn5Gh31r0Wr+0dRvcBU08sAJ9s1zZ2jznkce8CueUQdp2TUFNWwiaklZNGfxmHiD2OaeLT5iAVsFxrpbVlTballRSv3XDg9hyWSszxY9vWPpHMYK6w0fqqG50UNXDwDhiRhOTHKPbMPvdvWCD1oN0q60L981Dqyb8l9PCD+bG5pH6gVilUnYL7cKO7an7kou72d3F05jl6N7A4yGMAEZdwzwDTxCD1a9vO7qema2OSd8VslEUUQbvGaVswJJcQGtEZyT5lJ9h/4PW/35v+6lVXUl2q6/UTrjTRNhc576ZkdXv7jHMtzxKHFgyS0NJwOtzc4yt5suqb+200wt8VG+m3pOjdO6USZ6V29ndcBjezhBeCrrYh7huXxrUfsxJ3ZqrxFu9Kf/WtNpawakt0U8UEVC5slQ+dxkfKSHyBoIG64eD4IQW8ud6iMiw3Sqbzp9TOnafeEbPreFYfdmqvEW70p/8AWorpW2OqdH3tuC6V888rmtBJMsZifgDmfaBBZG0WITWO644g0b3t8+6zpB9S+2z2p6SzWh3/AEcIPvtjDT9SrRu0S4VVjeymtz3wNoHR1FbLK1rC1kBjmcxuBvYw7kSfMp/sojLbFag4gnoM5GeTnucBx6wCB8iCWoiICIiAiIg8d3u8NJBLUVLxHEwAyPIJwC4NHBoyeJHIdaivfosnlg9TU/01nbN+D90/Ni/7qJfGy6gsYpaQPnoA8QRh4c+myHdG3Oc9eUH079Fk8sHqan+mq6sGvrfFU2V8k4a2Gouj5j0cp3G1MmYTwbx3h2cuvCs32RWDx9v9OlT2RWDx9v8ATpUHw79Fk8sHqan+mnfosnlg9TU/019/ZFYPH2/06VPZFYPH2/06VB8O/RZPLB6mp/prHfosnlY9TU/016PZFYPH2/06VPZFYPH2/wBOlQc77UNVC5XWpnjdvQtxFTHBH3pg5gHiMuLjx/KX4tOzG6VcEVRT0zpIngmN4khAcA4tPBzweYPUtTqUsNfXmMtczuqXcczBY5nSu3S3HDdIxjC6D2Wa2t9PZbdFPVwRyNY8PjfMxrmkzSEZBPDgQgp3vN3ryN3raf8A1p3m715G71tP/rXRvfFtXl1N6+P+ad8W1eXU3r4/5oOW9RaHrre2N9bAYWvcWsJfG7eIGSPAcepTLYhr+C2zVkVbJ0dPIwPa4te8CdjgOAYCRvNJycfiBbzb9qajq6a3NpaiKctmeXiKRry0FgAJxyUJ2Pz08d4hfWPiZCIpd4zlgYSYyGjw+GckfMgvjv0WTysepqf6ageotR2s1stfarv3FUStDalppqiWGbAwHFpj4Ox14PbwJJNh+yKwePt/p0qeyKwePt/p0qCqm6itVFDaYqWr7odEa2WpmMUzC+eegkjYcOb1vLGjnyBPapJsw2mWqis9DTVFSI5WB5kZ0U7sOdPI/m1hB4EdamPsisHj7f6dKnsisHj7f6dKg+Hfosnlg9TU/wBNO/RZPLB6mp/pr7+yKwePt/p0qeyKwePt/p0qDz9+iyeWD1NT/TUK2XbR7ZQwXKCoqAxpuM0lOejmdvwPDA0+C049qeBweKnvsisHj7f6dKnsisHj7f6dKgp+qrbdGyalivEv3MfOZDQ09JL0xDyMx9I9oG5w7SP8JKsC37arRTxRU8MdS1kcbWRsFOTusaN1v42ermtLtdvlsdR0JoJaN0rbhE89CYnEMayTJcIvC3Ad3OPMtjs/1rHVV1dX1tTSwv7njp2xZfTksbJJI2QCc+E1wceR98DrDy6e1Je7xNcpbfVwwU8dSWRMmp27/RnJZnwSc7uM5PPK8FHrC6vEolvNvgeyaSJ0U0cTXgxyOZnG5yOMjzFe3QVDV1NZqWSgrhTxm6SnwaeGqbKHPeWuDnHljs4FWJpjSTKOm6KUtqJDLJLJM6FjC58srpD4IzgZPagrb2UXL/j9r9GL/Qpnsk1NUXC3yy1b2yyNqpIhIxrWBzGhhBwOH4x445YUs+5sPio/QZ/JQTYcP7urfjKo+qNBYqIiDz19BFPE+GdjZY3DD43tDmuGc8QfOB8y0fe2tPkNP6lqkiII13trT5DT+paqz03pSifU2Br6eJwknuolBYCHthlIiDu3dHLsV4qo9Ke6tNfCb19sUE4721p8hp/UtTvbWnyGn9S1SREEb721p8hp/UtTvbWnyGn9S1SREHM+2/QraCtjnpoxHSztAa1gwyOZjcObgcsgBw7cu7FWuV2hqHT0FfSy0tU3fjePec1w9q5p6nA8j9YyFzRrjZFXW173tYaimzltRE0ndb/zGDiw+f2vn6kEGymVhfqOMuIa0EknAAGST2AdaDCvDYds2hmpZ62vgZK2UhtKyVocAxhO/IAe13AfmHtWl2d7DqiqfHPcmup6YEHoXZbNN5iOcbe0nDuwccjoinp2xsZHG0MY1oaxjQA1rWjAAA5ABBH+9tafIaf1LU721p8hp/UtUkRBVm1jRlupbJXzQUkEcoEYjkZE1rml1RG04PVwJUjs2za2dy0vSUVO5/QR77jE0lzujGST2krV7d5P7ldGOclVDGPf3y7+FWFGzAAHIDA94cEFRbY9G0FNbYX01LDE91ZCzfjja1267fyMjqOFi9aNoI9T2anFLCIJaSbfhEbdx0jGyuDi3rPAcfMt1tx42+gb23OnH6sqzrTwNS6Uf291M+eID+JBIe9tafIaf1LVBLRo2g9lF1pH0sLoe4opoYjG0sYR0THFo6sknKt9VzVHotZ0x8daHN/SbM931MCDfybMrS4YNDB8kYafnHFU1Dp6mpL4ykromywR1Bpvvm9wp6nMlHJkHm1xLXHkBgLoxVLtx06HGkrBwDwaOpd+S17t+nkJ6gyYDJ/xAINNovRM81ZqGOhrpbfFDcZI2xQt3mloe8N5vHIDC9NLYro+9VNs+7FSBHSNqOm3eLi57G7u7v8AD23PPUtjsCrZJm3yWbhK+sD5RjH3xzXF3Dq45W0tn4ZXH4qZ9rCg/Pe0uf8Axyq9X/8AYpJoPRwtdI+n6V05dO+Z8jmhhLnhoPAE/k9vWVI0QEREBERAVR6U91aa+E3r7Yq3FUelPdWmvhN6+2KC3EREBERAREQaiu0hQTuLp6SnkcebnwROcf0iMr7W3TtJTHNNTwwntihjjPztGVsUQEREBERBXW2fw4rHD4y8U4x2jDx/ErFVc7TvCumkou24GTH+V0R/erGCCuttXGnsze28U4/VlWNpZ3btpGT/AK57PWdEF+tsPH2Ot7bzT/xD96xtc8GbTMv5N4hHpHP8KCxQq61aOj1RpiT8uKpiPyROx9LwrFVc7TvAumkpey4GPP8Am9EP3ILGWr1RYmV1DV0j+UsRaCeO6/mx3yOAPyLaBYKCl9i94MNfVUkw3X1DS5wOMiupSY6hh7XOB3/NlSS2fhlcfipn2sKqO5XeSlvV1qG8DFdZp4HE4DpIpz00Werfiecjr3WhWvYalsura2RntX2eJ7c8DuufCRw94oLKREQEREBERAVR6U91aa+E3r7Yq3FUelPdWmvhN6+2KC3EREBERAREQEREBERAREQV1q89JqfS0f5DKqU+qOPpYrFVc3Eb+srePFWp7z5i+WVn7wrGQV1ta41Gl29t4hPzOH81jbed2itkni7rTvz5g2X/AOE2pH+8NJj/ANUafmdH/Nfrbu3+5Hv/ACKmF/6+7+9BYirrbQdyGyTeLu9O7PYMPP8ACFYbHZAPaM/Oq927x/3K6Qc46mGQe/vlv8SCxFgrEb8gEciMj3jxWSgq/Z5Z6eqqtUsqYo52i8yOa2VjZAHB8nEBw4Feu1j/AMY3H4pZ9rCmyn3bqv43l/bes2z8Mrj8VM+1hQWKiIgIiICIiAqj0p7q018JvX2xVuKO2/Q9PDJRSMdITTyVT4suaQTWP3pN7weIHVjHnygkSIiAiIgIiICIiAiIgIiIKp1NcJrbqaKvmgc+lngioY5mvYAyR8gcSRzyN13A4yOtWstFrTScdzopaWUlmSHRSgZMUreLXAdfWCOsE8RzUPbBqpsfcodRO4bouBL9/d5bxb1v/QPy80Hi1HdpLnqG201NA9zLfXB1VUAgxjeaxxz+SQWOGCckgqSbZaF81huDI2ue8dE4NY0ucd2ojLsAceDc/MtpofRrLZSmIOMsr3mWqqHe2mmdzPHiB2DPaeZKkSCM6D1lBcqZzoRI10JbFMyVm44SBgz1nhz+ZaXbnUsbYqljs70ssUcIAJ3pelbJjhy8FjlrqmKust1udRT0cldR1rmylsBzJDUDO9luCcEl3HGOLePAg/Oq+6F9q7YyWhkoaKnqW1Mzqg4fK9ntGNZgHtHX7YnIwAQsmzl3c1Lvgtd0LN5pGCHdGMgjqOV6ysrBQV1sp926r+N5f23rNs/DK4/FTPtYVjZT7t1X8by/tvWbZ+GVx+KmfawoLFREQEREBERAREQEREBERAREQEREBERAREQEREBERAREQFgrKwUFdbKfduq/jeX9t6zbPwyuPxUz7WFY2U+7dV/G8v7b1m2fhlcfipn2sSCxUREBERAREQEREBERAREQEREBERAREQEREBERAREQEREBERBAK/YxRy1NVUCorIXTSullbDUMYzfe4uOBuZ5k8yVsdJbNKa21MtTFLUTSvi6JzqiVsmGbzXcMNHW0c1LkQEREBERAREQEREBERAREQEREBERAREQEREBERAREQEREBERAREQEREBER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sp>
        <p:nvSpPr>
          <p:cNvPr id="1058" name="AutoShape 34" descr="data:image/jpeg;base64,/9j/4AAQSkZJRgABAQAAAQABAAD/2wCEAAkGBhEQDgwQDxQWEhIWEBcUDxASEhIRFBIQFRAVFRUXFxYXHjIgFxkjGhgZKy8gJScqLSwsFh4xNjAqNyYsLSkBCQoKBQUFDQUFDSkYEhgpKSkpKSkpKSkpKSkpKSkpKSkpKSkpKSkpKSkpKSkpKSkpKSkpKSkpKSkpKSkpKSkpKf/AABEIAOEA4QMBIgACEQEDEQH/xAAcAAEAAgMBAQEAAAAAAAAAAAAABgcBBQgEAwL/xABUEAABAwMBBAMICw0FBgcAAAABAAIDBAURBgcSITETQVEUFyJTVGGSkxYyNHF0dYGRobGzFSM2QlJygqKywcLR0wglYnPSJDNVY2S0JkNlpOHj8P/EABQBAQAAAAAAAAAAAAAAAAAAAAD/xAAUEQEAAAAAAAAAAAAAAAAAAAAA/9oADAMBAAIRAxEAPwC8UREBERAREQEREBERAREQEREBERAREQEWrvmp6ShYH1k8cIPtQ93hO/NaPCd8gK1Fo2p2mrkEcNWzfJw1sgkh3j2NMrQCfMEErREQEREBERAREQEREBERAUKsW0N9RWU8L6bo4Z31LaScTNe5xpHlsnSR7o3M44YJ5/KpqqNZSdMdMQdM+ASV12jfLGcP3HVLt5jXfil2N3PVvILMum0CmimdTwtlrKhvt6ejj6Z0fV98dkMj/ScD5l5zrKtbl0lpqhH2xyUkz8f5bZM/IpBZ7JT0cLIKWNsUbeTWjme0nm5x7Tkle5BpbBrCkri9sD8Ss/3tPK10U8f50T8OHv8ALzrdLR6l0hBWhj3ZiqI+NPVxHcmhd5ndbe1p4HPyrWWXVksM7KC7BsVQeFNVN8GnrWjrYTwZL2xnr5cCAgl6Iq92n6rmo6qxsgeQDVCSra086USRwnf/AMJMuB5wOxBYSIiAiIgIiICgOsdeT91fcuzsE1cRmaV3GGjZwy+Q8t4AjgeAyOBJDTPlzNrOF9uudwpa18zKSeokqs07W71Y17sxse5zgCxpLgc5wS7wTkFBIrvZbbTt3JKxlfd6ieKGSpe4VHc4kmayRzGcWs3Wk4LuIOMY5L36i03aLdXRUldl1HUUjnNMnSTTU9TG9oD2StBexr2k5Htcszy4KBUtRUV8Ewhhoqd8jRE6VtTS0jRStc14i7mc/n0jQ7pMb2Wjjw47V9NcYSaiSst76sAdFWS3FstVCxoI3It5+5ghzgctOd4nnggJda9RT2URyMn+6lkc4NbUMcJZqIk4DX45t5DHzbp4OtuirY5oo5YXB8b2h0b2nIc0jIIK5XotUvbVBlHAxsskhhdEx7pYqwTgtcyYvdiUdIct7A4jPAFdF7O9MPttrpKSV2/I0OdIQctD3vLy1vmBOPPxPWgkiIiAiIgIiICIiAiIgLn28VJibpSUfiXitcfzRdGZ+tdBLnbU/uTT46zcbg0e+bpEg6JRfiWZrGuc8hrQMuc4hoA7STyWuo9VUMz+jhqqeR/5EdRE92fzQ7KDaLx3azwVcL4KmNssTvbMeMjPUR1gjqI4hexEEPboeqhG5RXOphi6opWQVm4OoMfK3eAHUCStHrnSUdJaLnUOkkqaqQ04kqp3Bz91tbCWsYGgNjYHcd1o5888FZiiO1Ju9bDF1y1dJEPOXVsR+oFBLgiIgIiICIiAq01rSxu1NpwVDWvhkhqY9yRrXsL+jdwLXcDxc36FZahe1LTU1VSQz0fuykmbU0uBkuLcFzB25ABx1loHWg8Vfoi1vuMdI60+A6AymsjYY4GuDiOjJYQN7h9I4dYX3Qlqt9M+ohtQq3BzQII2umed5wBO68ngPe/mt1pXXcNxojUUzS+djPv1GHMbKyUDizwyAATnDiQD5jkD1Uuo5SXuqaSSjgawukqKiak3G4xwIjlccc+JwOCCGbU6CGOPT0FNEyFz7vAWRxsZHjAIPBvDgXNVoKr7FMb5e2XBoP3PoQ5lG5wI7oqXcHyAHqHA/os6yQLQQEREBERAREQEREBERAXPOoJgyPTD3MdIGXevf0UY3nyFtxa4MaOsuIA+VdDKotLsBq9N5AOKu8kZGcETHB99BKKHRT61zaq94meTvRW8EmlpR1At5TSY5vdkdgwAVuazQ1umjMclHTluMDEMbC381zQC35CFvEQQSdtTZCJGvkq7WD9+ZITLU0Lfy2P9tLCOtpy5o4jOCptSVbJY45YnB7HtDmPaQ5rmkZBBHML6EZ4FQp9iqrVI+W1s6eje4umtm8GOicTlz6VzuAB5mI8M8sZ4BNlENc4lq9PUvW+4CoI/5dJC+U/JvFiz3yoMY7lr+k64O4KjpAezlu/rYX5sFPUVdykuNTBJTRx04p6KCbc6Tw3b80r2tJ3CcMaBnk0oJgiIgIiICIsEoI9qjaBQW3hVzBshblsDAZJXA8vBbyBweJwOHNRca2vNw4Wqg7mhPKruBLMg8i2IcflG+F89mFIyvrbzeZWtf0lUYaJzmglkEIADm55EjdGR1tParOQUPNoOpmfepHyube4JWTh9Me52VFK+FuOj3QPCcWvy7HtgM8yV8rRZae4Plqqyvq6u10sDZah1VJI0OqXN3hC1odzY0jeIOS4ho55Uk2zW7erbNmV1PHUtloqmZhDPvbix8YeTzjD8kg9Qdyyqv2dW17q+2QiVr4Zrgemp2neZIKRrZQ97TwLSHndyOo9iCzNNafv8FJFLQTxsgJc+ntlYwF0dOXl0THStGd/dIyMjGeJ7N3bNrIimbS3qnfbpzwbI/wAOmk6stlHAD5wOtynrapheYw5u+Bks3hvBvaW88edarWOnWXC31dK8Al8buiJHtJgMxuHZh2Pkyg3IOeSyobskvpq7NSF/+9hzTzA8w+HwRnzlm4T5ypkgIiICIiAiIgIiICqPSvuvTnwq9fbFW4qj0r7s058KvX2xQW4iIgIiICIiAiIgIiICje0a8dyWe5zg4cIHMYeySTETD8jnD5lJFXO2o9LT2uhB41VyhjcO2ME736xYgkOzm0Cjs9thPAina+TqxJJ99fn3i4/MtpYtQU1dD09JIJY99zN9ocPDbzGHAHs+cLX6+uPctnuco4FtK9rD2Pe3o2frOCiX9npuLK/z1kp/UiH7kH7/ALQNt6WymQf+TUxyE/4Xb0R+l4+ZVdsEoekvPSeJpZZAewkCIfaFX1tEt3dFnusWMk0r3NHa+NvSN+loVV/2aqDMl1nI5MijafznPe79lqBb6u3fcu11McsRu5q4JJJRMDVukkq2tlDznec0sc7LTwx1K5bHqGmronS0kglY2R0bnNBGJG4yOI8498EFfYWmAHIijBzkERsBB7c45qnf7OFxObvSk8nRysHpsefoYgkugf8AZL7qWg5NfIythHIYlA6THmy9g/RVkKuNQ/7NqyyT8m1VJNTPPa6PL2/S5nzKx0BERAREQEREBERAVR6W92ad+FXr7Yq3FUelvdmnfhV6+2KC3EREBERAREQEREBERAVc6v8Av+p9NU/VFHPUu9Ehh9KMfOrGVc0R6bWVY48qe1sYPM6SRj/qe5B+tutQRZxA321RVQwtHad8yfWwLGwWLdscR7aiY/r7v7l8NqzuluOmqXmO6ZKl481PG14z8m8vfsNbjT9D53TH/wBzIP3IJ1LGHNc13EEEEdoIwVWWwC3iGguIHEi4yRl2MZEccYH1n51aCrrYh7huXxrUfsxILEK532KvNPfiD7WeOpiH58UjZD9DPpXRK510594rLVUjgG6kq6Zx808dO0D6XoLE2xfejYK3xF1i3j/y38XfsD51YygW2+l37DWO643xSN8xE7Gk/M4qaWyr6anp5R+PEx/pMDv3oPSiIgIiICIiAiIgKo9Le7NO/Cr19sVbiqPS3uzTvwq9fbFBbiIiAiIgLQ6o1xQ21oNZMGOIyyIZfK8eZg4485wPOtLtV2iC00jejw6qly2nYeIaB7aRw7BkYHWSOoFcu3C4y1Esk073SSPOXveclx//AHV1IL1rv7SlO1xEFHLI3qdJKyIn5Gh31r0Wr+0dRvcBU08sAJ9s1zZ2jznkce8CueUQdp2TUFNWwiaklZNGfxmHiD2OaeLT5iAVsFxrpbVlTballRSv3XDg9hyWSszxY9vWPpHMYK6w0fqqG50UNXDwDhiRhOTHKPbMPvdvWCD1oN0q60L981Dqyb8l9PCD+bG5pH6gVilUnYL7cKO7an7kou72d3F05jl6N7A4yGMAEZdwzwDTxCD1a9vO7qema2OSd8VslEUUQbvGaVswJJcQGtEZyT5lJ9h/4PW/35v+6lVXUl2q6/UTrjTRNhc576ZkdXv7jHMtzxKHFgyS0NJwOtzc4yt5suqb+200wt8VG+m3pOjdO6USZ6V29ndcBjezhBeCrrYh7huXxrUfsxJ3ZqrxFu9Kf/WtNpawakt0U8UEVC5slQ+dxkfKSHyBoIG64eD4IQW8ud6iMiw3Sqbzp9TOnafeEbPreFYfdmqvEW70p/8AWorpW2OqdH3tuC6V888rmtBJMsZifgDmfaBBZG0WITWO644g0b3t8+6zpB9S+2z2p6SzWh3/AEcIPvtjDT9SrRu0S4VVjeymtz3wNoHR1FbLK1rC1kBjmcxuBvYw7kSfMp/sojLbFag4gnoM5GeTnucBx6wCB8iCWoiICIiAiIg8d3u8NJBLUVLxHEwAyPIJwC4NHBoyeJHIdaivfosnlg9TU/01nbN+D90/Ni/7qJfGy6gsYpaQPnoA8QRh4c+myHdG3Oc9eUH079Fk8sHqan+mq6sGvrfFU2V8k4a2Gouj5j0cp3G1MmYTwbx3h2cuvCs32RWDx9v9OlT2RWDx9v8ATpUHw79Fk8sHqan+mnfosnlg9TU/019/ZFYPH2/06VPZFYPH2/06VB8O/RZPLB6mp/prHfosnlY9TU/016PZFYPH2/06VPZFYPH2/wBOlQc77UNVC5XWpnjdvQtxFTHBH3pg5gHiMuLjx/KX4tOzG6VcEVRT0zpIngmN4khAcA4tPBzweYPUtTqUsNfXmMtczuqXcczBY5nSu3S3HDdIxjC6D2Wa2t9PZbdFPVwRyNY8PjfMxrmkzSEZBPDgQgp3vN3ryN3raf8A1p3m715G71tP/rXRvfFtXl1N6+P+ad8W1eXU3r4/5oOW9RaHrre2N9bAYWvcWsJfG7eIGSPAcepTLYhr+C2zVkVbJ0dPIwPa4te8CdjgOAYCRvNJycfiBbzb9qajq6a3NpaiKctmeXiKRry0FgAJxyUJ2Pz08d4hfWPiZCIpd4zlgYSYyGjw+GckfMgvjv0WTysepqf6ageotR2s1stfarv3FUStDalppqiWGbAwHFpj4Ox14PbwJJNh+yKwePt/p0qeyKwePt/p0qCqm6itVFDaYqWr7odEa2WpmMUzC+eegkjYcOb1vLGjnyBPapJsw2mWqis9DTVFSI5WB5kZ0U7sOdPI/m1hB4EdamPsisHj7f6dKnsisHj7f6dKg+Hfosnlg9TU/wBNO/RZPLB6mp/pr7+yKwePt/p0qeyKwePt/p0qDz9+iyeWD1NT/TUK2XbR7ZQwXKCoqAxpuM0lOejmdvwPDA0+C049qeBweKnvsisHj7f6dKnsisHj7f6dKgp+qrbdGyalivEv3MfOZDQ09JL0xDyMx9I9oG5w7SP8JKsC37arRTxRU8MdS1kcbWRsFOTusaN1v42ermtLtdvlsdR0JoJaN0rbhE89CYnEMayTJcIvC3Ad3OPMtjs/1rHVV1dX1tTSwv7njp2xZfTksbJJI2QCc+E1wceR98DrDy6e1Je7xNcpbfVwwU8dSWRMmp27/RnJZnwSc7uM5PPK8FHrC6vEolvNvgeyaSJ0U0cTXgxyOZnG5yOMjzFe3QVDV1NZqWSgrhTxm6SnwaeGqbKHPeWuDnHljs4FWJpjSTKOm6KUtqJDLJLJM6FjC58srpD4IzgZPagrb2UXL/j9r9GL/Qpnsk1NUXC3yy1b2yyNqpIhIxrWBzGhhBwOH4x445YUs+5sPio/QZ/JQTYcP7urfjKo+qNBYqIiDz19BFPE+GdjZY3DD43tDmuGc8QfOB8y0fe2tPkNP6lqkiII13trT5DT+paqz03pSifU2Br6eJwknuolBYCHthlIiDu3dHLsV4qo9Ke6tNfCb19sUE4721p8hp/UtTvbWnyGn9S1SREEb721p8hp/UtTvbWnyGn9S1SREHM+2/QraCtjnpoxHSztAa1gwyOZjcObgcsgBw7cu7FWuV2hqHT0FfSy0tU3fjePec1w9q5p6nA8j9YyFzRrjZFXW173tYaimzltRE0ndb/zGDiw+f2vn6kEGymVhfqOMuIa0EknAAGST2AdaDCvDYds2hmpZ62vgZK2UhtKyVocAxhO/IAe13AfmHtWl2d7DqiqfHPcmup6YEHoXZbNN5iOcbe0nDuwccjoinp2xsZHG0MY1oaxjQA1rWjAAA5ABBH+9tafIaf1LU721p8hp/UtUkRBVm1jRlupbJXzQUkEcoEYjkZE1rml1RG04PVwJUjs2za2dy0vSUVO5/QR77jE0lzujGST2krV7d5P7ldGOclVDGPf3y7+FWFGzAAHIDA94cEFRbY9G0FNbYX01LDE91ZCzfjja1267fyMjqOFi9aNoI9T2anFLCIJaSbfhEbdx0jGyuDi3rPAcfMt1tx42+gb23OnH6sqzrTwNS6Uf291M+eID+JBIe9tafIaf1LVBLRo2g9lF1pH0sLoe4opoYjG0sYR0THFo6sknKt9VzVHotZ0x8daHN/SbM931MCDfybMrS4YNDB8kYafnHFU1Dp6mpL4ykromywR1Bpvvm9wp6nMlHJkHm1xLXHkBgLoxVLtx06HGkrBwDwaOpd+S17t+nkJ6gyYDJ/xAINNovRM81ZqGOhrpbfFDcZI2xQt3mloe8N5vHIDC9NLYro+9VNs+7FSBHSNqOm3eLi57G7u7v8AD23PPUtjsCrZJm3yWbhK+sD5RjH3xzXF3Dq45W0tn4ZXH4qZ9rCg/Pe0uf8Axyq9X/8AYpJoPRwtdI+n6V05dO+Z8jmhhLnhoPAE/k9vWVI0QEREBERAVR6U91aa+E3r7Yq3FUelPdWmvhN6+2KC3EREBERAREQaiu0hQTuLp6SnkcebnwROcf0iMr7W3TtJTHNNTwwntihjjPztGVsUQEREBERBXW2fw4rHD4y8U4x2jDx/ErFVc7TvCumkou24GTH+V0R/erGCCuttXGnsze28U4/VlWNpZ3btpGT/AK57PWdEF+tsPH2Ot7bzT/xD96xtc8GbTMv5N4hHpHP8KCxQq61aOj1RpiT8uKpiPyROx9LwrFVc7TvAumkpey4GPP8Am9EP3ILGWr1RYmV1DV0j+UsRaCeO6/mx3yOAPyLaBYKCl9i94MNfVUkw3X1DS5wOMiupSY6hh7XOB3/NlSS2fhlcfipn2sKqO5XeSlvV1qG8DFdZp4HE4DpIpz00Werfiecjr3WhWvYalsura2RntX2eJ7c8DuufCRw94oLKREQEREBERAVR6U91aa+E3r7Yq3FUelPdWmvhN6+2KC3EREBERAREQEREBERAREQV1q89JqfS0f5DKqU+qOPpYrFVc3Eb+srePFWp7z5i+WVn7wrGQV1ta41Gl29t4hPzOH81jbed2itkni7rTvz5g2X/AOE2pH+8NJj/ANUafmdH/Nfrbu3+5Hv/ACKmF/6+7+9BYirrbQdyGyTeLu9O7PYMPP8ACFYbHZAPaM/Oq927x/3K6Qc46mGQe/vlv8SCxFgrEb8gEciMj3jxWSgq/Z5Z6eqqtUsqYo52i8yOa2VjZAHB8nEBw4Feu1j/AMY3H4pZ9rCmyn3bqv43l/bes2z8Mrj8VM+1hQWKiIgIiICIiAqj0p7q018JvX2xVuKO2/Q9PDJRSMdITTyVT4suaQTWP3pN7weIHVjHnygkSIiAiIgIiICIiAiIgIiIKp1NcJrbqaKvmgc+lngioY5mvYAyR8gcSRzyN13A4yOtWstFrTScdzopaWUlmSHRSgZMUreLXAdfWCOsE8RzUPbBqpsfcodRO4bouBL9/d5bxb1v/QPy80Hi1HdpLnqG201NA9zLfXB1VUAgxjeaxxz+SQWOGCckgqSbZaF81huDI2ue8dE4NY0ucd2ojLsAceDc/MtpofRrLZSmIOMsr3mWqqHe2mmdzPHiB2DPaeZKkSCM6D1lBcqZzoRI10JbFMyVm44SBgz1nhz+ZaXbnUsbYqljs70ssUcIAJ3pelbJjhy8FjlrqmKust1udRT0cldR1rmylsBzJDUDO9luCcEl3HGOLePAg/Oq+6F9q7YyWhkoaKnqW1Mzqg4fK9ntGNZgHtHX7YnIwAQsmzl3c1Lvgtd0LN5pGCHdGMgjqOV6ysrBQV1sp926r+N5f23rNs/DK4/FTPtYVjZT7t1X8by/tvWbZ+GVx+KmfawoLFREQEREBERAREQEREBERAREQEREBERAREQEREBERAREQFgrKwUFdbKfduq/jeX9t6zbPwyuPxUz7WFY2U+7dV/G8v7b1m2fhlcfipn2sSCxUREBERAREQEREBERAREQEREBERAREQEREBERAREQEREBERBAK/YxRy1NVUCorIXTSullbDUMYzfe4uOBuZ5k8yVsdJbNKa21MtTFLUTSvi6JzqiVsmGbzXcMNHW0c1LkQEREBERAREQEREBERAREQEREBERAREQEREBERAREQEREBERAREQEREBER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sp>
        <p:nvSpPr>
          <p:cNvPr id="1060" name="AutoShape 36" descr="data:image/jpeg;base64,/9j/4AAQSkZJRgABAQAAAQABAAD/2wCEAAkGBhEQDgwQDxQWEhIWEBcUDxASEhIRFBIQFRAVFRUXFxYXHjIgFxkjGhgZKy8gJScqLSwsFh4xNjAqNyYsLSkBCQoKBQUFDQUFDSkYEhgpKSkpKSkpKSkpKSkpKSkpKSkpKSkpKSkpKSkpKSkpKSkpKSkpKSkpKSkpKSkpKSkpKf/AABEIAOEA4QMBIgACEQEDEQH/xAAcAAEAAgMBAQEAAAAAAAAAAAAABgcBBQgEAwL/xABUEAABAwMBBAMICw0FBgcAAAABAAIDBAURBgcSITETQVEUFyJTVGGSkxYyNHF0dYGRobGzFSM2QlJygqKywcLR0wglYnPSJDNVY2S0JkNlpOHj8P/EABQBAQAAAAAAAAAAAAAAAAAAAAD/xAAUEQEAAAAAAAAAAAAAAAAAAAAA/9oADAMBAAIRAxEAPwC8UREBERAREQEREBERAREQEREBERAREQEWrvmp6ShYH1k8cIPtQ93hO/NaPCd8gK1Fo2p2mrkEcNWzfJw1sgkh3j2NMrQCfMEErREQEREBERAREQEREBERAUKsW0N9RWU8L6bo4Z31LaScTNe5xpHlsnSR7o3M44YJ5/KpqqNZSdMdMQdM+ASV12jfLGcP3HVLt5jXfil2N3PVvILMum0CmimdTwtlrKhvt6ejj6Z0fV98dkMj/ScD5l5zrKtbl0lpqhH2xyUkz8f5bZM/IpBZ7JT0cLIKWNsUbeTWjme0nm5x7Tkle5BpbBrCkri9sD8Ss/3tPK10U8f50T8OHv8ALzrdLR6l0hBWhj3ZiqI+NPVxHcmhd5ndbe1p4HPyrWWXVksM7KC7BsVQeFNVN8GnrWjrYTwZL2xnr5cCAgl6Iq92n6rmo6qxsgeQDVCSra086USRwnf/AMJMuB5wOxBYSIiAiIgIiICgOsdeT91fcuzsE1cRmaV3GGjZwy+Q8t4AjgeAyOBJDTPlzNrOF9uudwpa18zKSeokqs07W71Y17sxse5zgCxpLgc5wS7wTkFBIrvZbbTt3JKxlfd6ieKGSpe4VHc4kmayRzGcWs3Wk4LuIOMY5L36i03aLdXRUldl1HUUjnNMnSTTU9TG9oD2StBexr2k5Htcszy4KBUtRUV8Ewhhoqd8jRE6VtTS0jRStc14i7mc/n0jQ7pMb2Wjjw47V9NcYSaiSst76sAdFWS3FstVCxoI3It5+5ghzgctOd4nnggJda9RT2URyMn+6lkc4NbUMcJZqIk4DX45t5DHzbp4OtuirY5oo5YXB8b2h0b2nIc0jIIK5XotUvbVBlHAxsskhhdEx7pYqwTgtcyYvdiUdIct7A4jPAFdF7O9MPttrpKSV2/I0OdIQctD3vLy1vmBOPPxPWgkiIiAiIgIiICIiAiIgLn28VJibpSUfiXitcfzRdGZ+tdBLnbU/uTT46zcbg0e+bpEg6JRfiWZrGuc8hrQMuc4hoA7STyWuo9VUMz+jhqqeR/5EdRE92fzQ7KDaLx3azwVcL4KmNssTvbMeMjPUR1gjqI4hexEEPboeqhG5RXOphi6opWQVm4OoMfK3eAHUCStHrnSUdJaLnUOkkqaqQ04kqp3Bz91tbCWsYGgNjYHcd1o5888FZiiO1Ju9bDF1y1dJEPOXVsR+oFBLgiIgIiICIiAq01rSxu1NpwVDWvhkhqY9yRrXsL+jdwLXcDxc36FZahe1LTU1VSQz0fuykmbU0uBkuLcFzB25ABx1loHWg8Vfoi1vuMdI60+A6AymsjYY4GuDiOjJYQN7h9I4dYX3Qlqt9M+ohtQq3BzQII2umed5wBO68ngPe/mt1pXXcNxojUUzS+djPv1GHMbKyUDizwyAATnDiQD5jkD1Uuo5SXuqaSSjgawukqKiak3G4xwIjlccc+JwOCCGbU6CGOPT0FNEyFz7vAWRxsZHjAIPBvDgXNVoKr7FMb5e2XBoP3PoQ5lG5wI7oqXcHyAHqHA/os6yQLQQEREBERAREQEREBERAXPOoJgyPTD3MdIGXevf0UY3nyFtxa4MaOsuIA+VdDKotLsBq9N5AOKu8kZGcETHB99BKKHRT61zaq94meTvRW8EmlpR1At5TSY5vdkdgwAVuazQ1umjMclHTluMDEMbC381zQC35CFvEQQSdtTZCJGvkq7WD9+ZITLU0Lfy2P9tLCOtpy5o4jOCptSVbJY45YnB7HtDmPaQ5rmkZBBHML6EZ4FQp9iqrVI+W1s6eje4umtm8GOicTlz6VzuAB5mI8M8sZ4BNlENc4lq9PUvW+4CoI/5dJC+U/JvFiz3yoMY7lr+k64O4KjpAezlu/rYX5sFPUVdykuNTBJTRx04p6KCbc6Tw3b80r2tJ3CcMaBnk0oJgiIgIiICIsEoI9qjaBQW3hVzBshblsDAZJXA8vBbyBweJwOHNRca2vNw4Wqg7mhPKruBLMg8i2IcflG+F89mFIyvrbzeZWtf0lUYaJzmglkEIADm55EjdGR1tParOQUPNoOpmfepHyube4JWTh9Me52VFK+FuOj3QPCcWvy7HtgM8yV8rRZae4Plqqyvq6u10sDZah1VJI0OqXN3hC1odzY0jeIOS4ho55Uk2zW7erbNmV1PHUtloqmZhDPvbix8YeTzjD8kg9Qdyyqv2dW17q+2QiVr4Zrgemp2neZIKRrZQ97TwLSHndyOo9iCzNNafv8FJFLQTxsgJc+ntlYwF0dOXl0THStGd/dIyMjGeJ7N3bNrIimbS3qnfbpzwbI/wAOmk6stlHAD5wOtynrapheYw5u+Bks3hvBvaW88edarWOnWXC31dK8Al8buiJHtJgMxuHZh2Pkyg3IOeSyobskvpq7NSF/+9hzTzA8w+HwRnzlm4T5ypkgIiICIiAiIgIiICqPSvuvTnwq9fbFW4qj0r7s058KvX2xQW4iIgIiICIiAiIgIiICje0a8dyWe5zg4cIHMYeySTETD8jnD5lJFXO2o9LT2uhB41VyhjcO2ME736xYgkOzm0Cjs9thPAina+TqxJJ99fn3i4/MtpYtQU1dD09JIJY99zN9ocPDbzGHAHs+cLX6+uPctnuco4FtK9rD2Pe3o2frOCiX9npuLK/z1kp/UiH7kH7/ALQNt6WymQf+TUxyE/4Xb0R+l4+ZVdsEoekvPSeJpZZAewkCIfaFX1tEt3dFnusWMk0r3NHa+NvSN+loVV/2aqDMl1nI5MijafznPe79lqBb6u3fcu11McsRu5q4JJJRMDVukkq2tlDznec0sc7LTwx1K5bHqGmronS0kglY2R0bnNBGJG4yOI8498EFfYWmAHIijBzkERsBB7c45qnf7OFxObvSk8nRysHpsefoYgkugf8AZL7qWg5NfIythHIYlA6THmy9g/RVkKuNQ/7NqyyT8m1VJNTPPa6PL2/S5nzKx0BERAREQEREBERAVR6W92ad+FXr7Yq3FUelvdmnfhV6+2KC3EREBERAREQEREBERAVc6v8Av+p9NU/VFHPUu9Ehh9KMfOrGVc0R6bWVY48qe1sYPM6SRj/qe5B+tutQRZxA321RVQwtHad8yfWwLGwWLdscR7aiY/r7v7l8NqzuluOmqXmO6ZKl481PG14z8m8vfsNbjT9D53TH/wBzIP3IJ1LGHNc13EEEEdoIwVWWwC3iGguIHEi4yRl2MZEccYH1n51aCrrYh7huXxrUfsxILEK532KvNPfiD7WeOpiH58UjZD9DPpXRK510594rLVUjgG6kq6Zx808dO0D6XoLE2xfejYK3xF1i3j/y38XfsD51YygW2+l37DWO643xSN8xE7Gk/M4qaWyr6anp5R+PEx/pMDv3oPSiIgIiICIiAiIgKo9Le7NO/Cr19sVbiqPS3uzTvwq9fbFBbiIiAiIgLQ6o1xQ21oNZMGOIyyIZfK8eZg4485wPOtLtV2iC00jejw6qly2nYeIaB7aRw7BkYHWSOoFcu3C4y1Esk073SSPOXveclx//AHV1IL1rv7SlO1xEFHLI3qdJKyIn5Gh31r0Wr+0dRvcBU08sAJ9s1zZ2jznkce8CueUQdp2TUFNWwiaklZNGfxmHiD2OaeLT5iAVsFxrpbVlTballRSv3XDg9hyWSszxY9vWPpHMYK6w0fqqG50UNXDwDhiRhOTHKPbMPvdvWCD1oN0q60L981Dqyb8l9PCD+bG5pH6gVilUnYL7cKO7an7kou72d3F05jl6N7A4yGMAEZdwzwDTxCD1a9vO7qema2OSd8VslEUUQbvGaVswJJcQGtEZyT5lJ9h/4PW/35v+6lVXUl2q6/UTrjTRNhc576ZkdXv7jHMtzxKHFgyS0NJwOtzc4yt5suqb+200wt8VG+m3pOjdO6USZ6V29ndcBjezhBeCrrYh7huXxrUfsxJ3ZqrxFu9Kf/WtNpawakt0U8UEVC5slQ+dxkfKSHyBoIG64eD4IQW8ud6iMiw3Sqbzp9TOnafeEbPreFYfdmqvEW70p/8AWorpW2OqdH3tuC6V888rmtBJMsZifgDmfaBBZG0WITWO644g0b3t8+6zpB9S+2z2p6SzWh3/AEcIPvtjDT9SrRu0S4VVjeymtz3wNoHR1FbLK1rC1kBjmcxuBvYw7kSfMp/sojLbFag4gnoM5GeTnucBx6wCB8iCWoiICIiAiIg8d3u8NJBLUVLxHEwAyPIJwC4NHBoyeJHIdaivfosnlg9TU/01nbN+D90/Ni/7qJfGy6gsYpaQPnoA8QRh4c+myHdG3Oc9eUH079Fk8sHqan+mq6sGvrfFU2V8k4a2Gouj5j0cp3G1MmYTwbx3h2cuvCs32RWDx9v9OlT2RWDx9v8ATpUHw79Fk8sHqan+mnfosnlg9TU/019/ZFYPH2/06VPZFYPH2/06VB8O/RZPLB6mp/prHfosnlY9TU/016PZFYPH2/06VPZFYPH2/wBOlQc77UNVC5XWpnjdvQtxFTHBH3pg5gHiMuLjx/KX4tOzG6VcEVRT0zpIngmN4khAcA4tPBzweYPUtTqUsNfXmMtczuqXcczBY5nSu3S3HDdIxjC6D2Wa2t9PZbdFPVwRyNY8PjfMxrmkzSEZBPDgQgp3vN3ryN3raf8A1p3m715G71tP/rXRvfFtXl1N6+P+ad8W1eXU3r4/5oOW9RaHrre2N9bAYWvcWsJfG7eIGSPAcepTLYhr+C2zVkVbJ0dPIwPa4te8CdjgOAYCRvNJycfiBbzb9qajq6a3NpaiKctmeXiKRry0FgAJxyUJ2Pz08d4hfWPiZCIpd4zlgYSYyGjw+GckfMgvjv0WTysepqf6ageotR2s1stfarv3FUStDalppqiWGbAwHFpj4Ox14PbwJJNh+yKwePt/p0qeyKwePt/p0qCqm6itVFDaYqWr7odEa2WpmMUzC+eegkjYcOb1vLGjnyBPapJsw2mWqis9DTVFSI5WB5kZ0U7sOdPI/m1hB4EdamPsisHj7f6dKnsisHj7f6dKg+Hfosnlg9TU/wBNO/RZPLB6mp/pr7+yKwePt/p0qeyKwePt/p0qDz9+iyeWD1NT/TUK2XbR7ZQwXKCoqAxpuM0lOejmdvwPDA0+C049qeBweKnvsisHj7f6dKnsisHj7f6dKgp+qrbdGyalivEv3MfOZDQ09JL0xDyMx9I9oG5w7SP8JKsC37arRTxRU8MdS1kcbWRsFOTusaN1v42ermtLtdvlsdR0JoJaN0rbhE89CYnEMayTJcIvC3Ad3OPMtjs/1rHVV1dX1tTSwv7njp2xZfTksbJJI2QCc+E1wceR98DrDy6e1Je7xNcpbfVwwU8dSWRMmp27/RnJZnwSc7uM5PPK8FHrC6vEolvNvgeyaSJ0U0cTXgxyOZnG5yOMjzFe3QVDV1NZqWSgrhTxm6SnwaeGqbKHPeWuDnHljs4FWJpjSTKOm6KUtqJDLJLJM6FjC58srpD4IzgZPagrb2UXL/j9r9GL/Qpnsk1NUXC3yy1b2yyNqpIhIxrWBzGhhBwOH4x445YUs+5sPio/QZ/JQTYcP7urfjKo+qNBYqIiDz19BFPE+GdjZY3DD43tDmuGc8QfOB8y0fe2tPkNP6lqkiII13trT5DT+paqz03pSifU2Br6eJwknuolBYCHthlIiDu3dHLsV4qo9Ke6tNfCb19sUE4721p8hp/UtTvbWnyGn9S1SREEb721p8hp/UtTvbWnyGn9S1SREHM+2/QraCtjnpoxHSztAa1gwyOZjcObgcsgBw7cu7FWuV2hqHT0FfSy0tU3fjePec1w9q5p6nA8j9YyFzRrjZFXW173tYaimzltRE0ndb/zGDiw+f2vn6kEGymVhfqOMuIa0EknAAGST2AdaDCvDYds2hmpZ62vgZK2UhtKyVocAxhO/IAe13AfmHtWl2d7DqiqfHPcmup6YEHoXZbNN5iOcbe0nDuwccjoinp2xsZHG0MY1oaxjQA1rWjAAA5ABBH+9tafIaf1LU721p8hp/UtUkRBVm1jRlupbJXzQUkEcoEYjkZE1rml1RG04PVwJUjs2za2dy0vSUVO5/QR77jE0lzujGST2krV7d5P7ldGOclVDGPf3y7+FWFGzAAHIDA94cEFRbY9G0FNbYX01LDE91ZCzfjja1267fyMjqOFi9aNoI9T2anFLCIJaSbfhEbdx0jGyuDi3rPAcfMt1tx42+gb23OnH6sqzrTwNS6Uf291M+eID+JBIe9tafIaf1LVBLRo2g9lF1pH0sLoe4opoYjG0sYR0THFo6sknKt9VzVHotZ0x8daHN/SbM931MCDfybMrS4YNDB8kYafnHFU1Dp6mpL4ykromywR1Bpvvm9wp6nMlHJkHm1xLXHkBgLoxVLtx06HGkrBwDwaOpd+S17t+nkJ6gyYDJ/xAINNovRM81ZqGOhrpbfFDcZI2xQt3mloe8N5vHIDC9NLYro+9VNs+7FSBHSNqOm3eLi57G7u7v8AD23PPUtjsCrZJm3yWbhK+sD5RjH3xzXF3Dq45W0tn4ZXH4qZ9rCg/Pe0uf8Axyq9X/8AYpJoPRwtdI+n6V05dO+Z8jmhhLnhoPAE/k9vWVI0QEREBERAVR6U91aa+E3r7Yq3FUelPdWmvhN6+2KC3EREBERAREQaiu0hQTuLp6SnkcebnwROcf0iMr7W3TtJTHNNTwwntihjjPztGVsUQEREBERBXW2fw4rHD4y8U4x2jDx/ErFVc7TvCumkou24GTH+V0R/erGCCuttXGnsze28U4/VlWNpZ3btpGT/AK57PWdEF+tsPH2Ot7bzT/xD96xtc8GbTMv5N4hHpHP8KCxQq61aOj1RpiT8uKpiPyROx9LwrFVc7TvAumkpey4GPP8Am9EP3ILGWr1RYmV1DV0j+UsRaCeO6/mx3yOAPyLaBYKCl9i94MNfVUkw3X1DS5wOMiupSY6hh7XOB3/NlSS2fhlcfipn2sKqO5XeSlvV1qG8DFdZp4HE4DpIpz00Werfiecjr3WhWvYalsura2RntX2eJ7c8DuufCRw94oLKREQEREBERAVR6U91aa+E3r7Yq3FUelPdWmvhN6+2KC3EREBERAREQEREBERAREQV1q89JqfS0f5DKqU+qOPpYrFVc3Eb+srePFWp7z5i+WVn7wrGQV1ta41Gl29t4hPzOH81jbed2itkni7rTvz5g2X/AOE2pH+8NJj/ANUafmdH/Nfrbu3+5Hv/ACKmF/6+7+9BYirrbQdyGyTeLu9O7PYMPP8ACFYbHZAPaM/Oq927x/3K6Qc46mGQe/vlv8SCxFgrEb8gEciMj3jxWSgq/Z5Z6eqqtUsqYo52i8yOa2VjZAHB8nEBw4Feu1j/AMY3H4pZ9rCmyn3bqv43l/bes2z8Mrj8VM+1hQWKiIgIiICIiAqj0p7q018JvX2xVuKO2/Q9PDJRSMdITTyVT4suaQTWP3pN7weIHVjHnygkSIiAiIgIiICIiAiIgIiIKp1NcJrbqaKvmgc+lngioY5mvYAyR8gcSRzyN13A4yOtWstFrTScdzopaWUlmSHRSgZMUreLXAdfWCOsE8RzUPbBqpsfcodRO4bouBL9/d5bxb1v/QPy80Hi1HdpLnqG201NA9zLfXB1VUAgxjeaxxz+SQWOGCckgqSbZaF81huDI2ue8dE4NY0ucd2ojLsAceDc/MtpofRrLZSmIOMsr3mWqqHe2mmdzPHiB2DPaeZKkSCM6D1lBcqZzoRI10JbFMyVm44SBgz1nhz+ZaXbnUsbYqljs70ssUcIAJ3pelbJjhy8FjlrqmKust1udRT0cldR1rmylsBzJDUDO9luCcEl3HGOLePAg/Oq+6F9q7YyWhkoaKnqW1Mzqg4fK9ntGNZgHtHX7YnIwAQsmzl3c1Lvgtd0LN5pGCHdGMgjqOV6ysrBQV1sp926r+N5f23rNs/DK4/FTPtYVjZT7t1X8by/tvWbZ+GVx+KmfawoLFREQEREBERAREQEREBERAREQEREBERAREQEREBERAREQFgrKwUFdbKfduq/jeX9t6zbPwyuPxUz7WFY2U+7dV/G8v7b1m2fhlcfipn2sSCxUREBERAREQEREBERAREQEREBERAREQEREBERAREQEREBERBAK/YxRy1NVUCorIXTSullbDUMYzfe4uOBuZ5k8yVsdJbNKa21MtTFLUTSvi6JzqiVsmGbzXcMNHW0c1LkQEREBERAREQEREBERAREQEREBERAREQEREBERAREQEREBERAREQEREBER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pic>
        <p:nvPicPr>
          <p:cNvPr id="1061" name="Picture 37" descr="C:\Users\GERMAN PARDO\Documents\MONICA NATHALIE HOYOS\aduana.png"/>
          <p:cNvPicPr>
            <a:picLocks noChangeAspect="1" noChangeArrowheads="1"/>
          </p:cNvPicPr>
          <p:nvPr/>
        </p:nvPicPr>
        <p:blipFill>
          <a:blip r:embed="rId14" cstate="print"/>
          <a:srcRect/>
          <a:stretch>
            <a:fillRect/>
          </a:stretch>
        </p:blipFill>
        <p:spPr bwMode="auto">
          <a:xfrm>
            <a:off x="7812360" y="5949280"/>
            <a:ext cx="587899" cy="587899"/>
          </a:xfrm>
          <a:prstGeom prst="rect">
            <a:avLst/>
          </a:prstGeom>
          <a:noFill/>
        </p:spPr>
      </p:pic>
      <p:sp>
        <p:nvSpPr>
          <p:cNvPr id="22"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24"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95536" y="1484784"/>
            <a:ext cx="8208912" cy="4339650"/>
          </a:xfrm>
          <a:prstGeom prst="rect">
            <a:avLst/>
          </a:prstGeom>
        </p:spPr>
        <p:txBody>
          <a:bodyPr wrap="square">
            <a:spAutoFit/>
          </a:bodyPr>
          <a:lstStyle/>
          <a:p>
            <a:pPr algn="just"/>
            <a:r>
              <a:rPr lang="es-ES" sz="2000" dirty="0"/>
              <a:t> </a:t>
            </a:r>
            <a:endParaRPr lang="es-ES_tradnl" sz="2000" dirty="0"/>
          </a:p>
          <a:p>
            <a:pPr algn="just"/>
            <a:endParaRPr lang="es-ES_tradnl" sz="2000" dirty="0"/>
          </a:p>
          <a:p>
            <a:pPr algn="just"/>
            <a:r>
              <a:rPr lang="es-ES" sz="3600" dirty="0"/>
              <a:t>Nótese, con un caso como el propuesto, </a:t>
            </a:r>
            <a:endParaRPr lang="es-ES" sz="3600" dirty="0" smtClean="0"/>
          </a:p>
          <a:p>
            <a:pPr algn="just"/>
            <a:r>
              <a:rPr lang="es-ES" sz="3600" dirty="0" smtClean="0"/>
              <a:t>que </a:t>
            </a:r>
            <a:r>
              <a:rPr lang="es-ES" sz="3600" dirty="0"/>
              <a:t>el simple control simultáneo difícilmente podría arrojar, en eventos como éstos, </a:t>
            </a:r>
            <a:endParaRPr lang="es-ES" sz="3600" dirty="0" smtClean="0"/>
          </a:p>
          <a:p>
            <a:pPr algn="just"/>
            <a:r>
              <a:rPr lang="es-ES" sz="3600" dirty="0" smtClean="0"/>
              <a:t>información </a:t>
            </a:r>
            <a:r>
              <a:rPr lang="es-ES" sz="3600" dirty="0"/>
              <a:t>que pudiere lograr conocer el verdadero alcance de la operación. </a:t>
            </a:r>
            <a:endParaRPr lang="es-ES_tradnl" sz="3600" dirty="0"/>
          </a:p>
          <a:p>
            <a:pPr lvl="0" algn="just"/>
            <a:endParaRPr lang="es-ES" sz="2000"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43</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2928109193"/>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1.bp.blogspot.com/-nd0zg53StNw/T37_1--BSNI/AAAAAAAAC-Y/9O1LXTs95B8/s1600/bringing-people-together.gif"/>
          <p:cNvPicPr>
            <a:picLocks noChangeAspect="1" noChangeArrowheads="1"/>
          </p:cNvPicPr>
          <p:nvPr/>
        </p:nvPicPr>
        <p:blipFill>
          <a:blip r:embed="rId2" cstate="print"/>
          <a:srcRect/>
          <a:stretch>
            <a:fillRect/>
          </a:stretch>
        </p:blipFill>
        <p:spPr bwMode="auto">
          <a:xfrm>
            <a:off x="1331640" y="3212976"/>
            <a:ext cx="3024336" cy="3344553"/>
          </a:xfrm>
          <a:prstGeom prst="rect">
            <a:avLst/>
          </a:prstGeom>
          <a:noFill/>
        </p:spPr>
      </p:pic>
      <p:sp>
        <p:nvSpPr>
          <p:cNvPr id="2" name="1 Título"/>
          <p:cNvSpPr>
            <a:spLocks noGrp="1"/>
          </p:cNvSpPr>
          <p:nvPr>
            <p:ph type="ctrTitle"/>
          </p:nvPr>
        </p:nvSpPr>
        <p:spPr>
          <a:xfrm>
            <a:off x="539552" y="1412776"/>
            <a:ext cx="8458200" cy="1470025"/>
          </a:xfrm>
        </p:spPr>
        <p:txBody>
          <a:bodyPr>
            <a:noAutofit/>
          </a:bodyPr>
          <a:lstStyle/>
          <a:p>
            <a:pPr algn="ctr"/>
            <a:r>
              <a:rPr lang="es-CO" sz="3200" dirty="0" smtClean="0">
                <a:ln w="18000">
                  <a:solidFill>
                    <a:schemeClr val="accent2">
                      <a:satMod val="140000"/>
                    </a:schemeClr>
                  </a:solidFill>
                  <a:prstDash val="solid"/>
                  <a:miter lim="800000"/>
                </a:ln>
                <a:effectLst>
                  <a:outerShdw blurRad="25500" dist="23000" dir="7020000" algn="tl">
                    <a:srgbClr val="000000">
                      <a:alpha val="50000"/>
                    </a:srgbClr>
                  </a:outerShdw>
                </a:effectLst>
              </a:rPr>
              <a:t>Las relaciones entre la aduana y los responsables por las operaciones de comercio exterior</a:t>
            </a:r>
          </a:p>
        </p:txBody>
      </p:sp>
      <p:sp>
        <p:nvSpPr>
          <p:cNvPr id="6" name="5 CuadroTexto"/>
          <p:cNvSpPr txBox="1"/>
          <p:nvPr/>
        </p:nvSpPr>
        <p:spPr>
          <a:xfrm>
            <a:off x="1331640" y="6093296"/>
            <a:ext cx="2664296" cy="215444"/>
          </a:xfrm>
          <a:prstGeom prst="rect">
            <a:avLst/>
          </a:prstGeom>
          <a:noFill/>
        </p:spPr>
        <p:txBody>
          <a:bodyPr wrap="square" rtlCol="0">
            <a:spAutoFit/>
          </a:bodyPr>
          <a:lstStyle/>
          <a:p>
            <a:r>
              <a:rPr lang="es-CO" sz="800" dirty="0" smtClean="0"/>
              <a:t>Tomado de: </a:t>
            </a:r>
            <a:r>
              <a:rPr lang="es-CO" sz="800" dirty="0" smtClean="0">
                <a:hlinkClick r:id="rId3"/>
              </a:rPr>
              <a:t>http://mcuniverse.com/2012/04/</a:t>
            </a:r>
            <a:endParaRPr lang="es-CO" sz="800" dirty="0"/>
          </a:p>
        </p:txBody>
      </p:sp>
      <p:sp>
        <p:nvSpPr>
          <p:cNvPr id="3" name="Marcador de pie de página 2"/>
          <p:cNvSpPr>
            <a:spLocks noGrp="1"/>
          </p:cNvSpPr>
          <p:nvPr>
            <p:ph type="ftr" sz="quarter" idx="11"/>
          </p:nvPr>
        </p:nvSpPr>
        <p:spPr/>
        <p:txBody>
          <a:bodyPr/>
          <a:lstStyle/>
          <a:p>
            <a:r>
              <a:rPr lang="es-CO" smtClean="0"/>
              <a:t>Germán Pardo Carrero Ph D. 2013</a:t>
            </a:r>
            <a:endParaRPr lang="es-CO"/>
          </a:p>
        </p:txBody>
      </p:sp>
      <p:sp>
        <p:nvSpPr>
          <p:cNvPr id="7" name="6 Marcador de número de diapositiva"/>
          <p:cNvSpPr>
            <a:spLocks noGrp="1"/>
          </p:cNvSpPr>
          <p:nvPr>
            <p:ph type="sldNum" sz="quarter" idx="12"/>
          </p:nvPr>
        </p:nvSpPr>
        <p:spPr/>
        <p:txBody>
          <a:bodyPr/>
          <a:lstStyle/>
          <a:p>
            <a:fld id="{D77B4EF1-ED7D-46E4-AB7C-CFC46FC45583}" type="slidenum">
              <a:rPr lang="es-CO" smtClean="0"/>
              <a:pPr/>
              <a:t>44</a:t>
            </a:fld>
            <a:endParaRPr lang="es-CO"/>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67544" y="1628800"/>
            <a:ext cx="8280920" cy="4247317"/>
          </a:xfrm>
          <a:prstGeom prst="rect">
            <a:avLst/>
          </a:prstGeom>
        </p:spPr>
        <p:txBody>
          <a:bodyPr wrap="square">
            <a:spAutoFit/>
          </a:bodyPr>
          <a:lstStyle/>
          <a:p>
            <a:pPr algn="just"/>
            <a:r>
              <a:rPr lang="es-CO" dirty="0"/>
              <a:t>Dentro </a:t>
            </a:r>
            <a:r>
              <a:rPr lang="es-CO" dirty="0" smtClean="0"/>
              <a:t>del contexto </a:t>
            </a:r>
            <a:r>
              <a:rPr lang="es-CO" dirty="0"/>
              <a:t>de las operaciones de comercio </a:t>
            </a:r>
            <a:r>
              <a:rPr lang="es-CO" dirty="0" smtClean="0"/>
              <a:t>de </a:t>
            </a:r>
            <a:r>
              <a:rPr lang="es-CO" dirty="0"/>
              <a:t>importación y exportación, </a:t>
            </a:r>
            <a:endParaRPr lang="es-CO" dirty="0" smtClean="0"/>
          </a:p>
          <a:p>
            <a:pPr algn="just"/>
            <a:r>
              <a:rPr lang="es-CO" dirty="0" smtClean="0"/>
              <a:t>se </a:t>
            </a:r>
            <a:r>
              <a:rPr lang="es-CO" dirty="0"/>
              <a:t>establece </a:t>
            </a:r>
            <a:r>
              <a:rPr lang="es-CO" dirty="0" smtClean="0"/>
              <a:t>una </a:t>
            </a:r>
            <a:r>
              <a:rPr lang="es-CO" dirty="0"/>
              <a:t>relación jurídica aduanera de carácter obligacional entre </a:t>
            </a:r>
            <a:endParaRPr lang="es-CO" dirty="0" smtClean="0"/>
          </a:p>
          <a:p>
            <a:pPr algn="just"/>
            <a:r>
              <a:rPr lang="es-CO" dirty="0" smtClean="0"/>
              <a:t>- un </a:t>
            </a:r>
            <a:r>
              <a:rPr lang="es-CO" b="1" dirty="0"/>
              <a:t>sujeto acreedor</a:t>
            </a:r>
            <a:r>
              <a:rPr lang="es-CO" dirty="0"/>
              <a:t>, la </a:t>
            </a:r>
            <a:r>
              <a:rPr lang="es-CO" dirty="0" smtClean="0"/>
              <a:t>aduana</a:t>
            </a:r>
            <a:r>
              <a:rPr lang="es-CO" dirty="0"/>
              <a:t>, que cuenta con </a:t>
            </a:r>
            <a:r>
              <a:rPr lang="es-CO" dirty="0" smtClean="0"/>
              <a:t>las </a:t>
            </a:r>
            <a:r>
              <a:rPr lang="es-CO" dirty="0"/>
              <a:t>potestades o facultades para el establecimiento de todos los aspectos propios de la operación, las consecuencias legales y, de ser necesario, la imposición de obligaciones específicas y de sanciones; </a:t>
            </a:r>
            <a:endParaRPr lang="es-CO" dirty="0" smtClean="0"/>
          </a:p>
          <a:p>
            <a:pPr marL="285750" indent="-285750" algn="just">
              <a:buFontTx/>
              <a:buChar char="-"/>
            </a:pPr>
            <a:r>
              <a:rPr lang="es-CO" dirty="0" smtClean="0"/>
              <a:t>el </a:t>
            </a:r>
            <a:r>
              <a:rPr lang="es-CO" b="1" dirty="0"/>
              <a:t>obligado</a:t>
            </a:r>
            <a:r>
              <a:rPr lang="es-CO" dirty="0"/>
              <a:t>, sujeto pasivo, deudor o responsable de la obligación aduanera, el cual puede ser ciertamente complejo de identificar, </a:t>
            </a:r>
            <a:endParaRPr lang="es-CO" dirty="0" smtClean="0"/>
          </a:p>
          <a:p>
            <a:pPr algn="just"/>
            <a:r>
              <a:rPr lang="es-CO" dirty="0" smtClean="0">
                <a:solidFill>
                  <a:srgbClr val="0000FF"/>
                </a:solidFill>
              </a:rPr>
              <a:t>	pero titular </a:t>
            </a:r>
            <a:r>
              <a:rPr lang="es-CO" dirty="0">
                <a:solidFill>
                  <a:srgbClr val="0000FF"/>
                </a:solidFill>
              </a:rPr>
              <a:t>de obligaciones aduaneras</a:t>
            </a:r>
            <a:r>
              <a:rPr lang="es-CO" dirty="0"/>
              <a:t>; </a:t>
            </a:r>
            <a:endParaRPr lang="es-CO" dirty="0" smtClean="0"/>
          </a:p>
          <a:p>
            <a:pPr algn="just"/>
            <a:r>
              <a:rPr lang="es-CO" dirty="0" smtClean="0"/>
              <a:t>y</a:t>
            </a:r>
            <a:r>
              <a:rPr lang="es-CO" dirty="0"/>
              <a:t>, </a:t>
            </a:r>
            <a:r>
              <a:rPr lang="es-CO" dirty="0" smtClean="0"/>
              <a:t>a </a:t>
            </a:r>
            <a:r>
              <a:rPr lang="es-CO" dirty="0"/>
              <a:t>quien  el Derecho ofrece garantías que se establecen en los ordenamientos rectores de los Estados</a:t>
            </a:r>
            <a:r>
              <a:rPr lang="es-CO" dirty="0" smtClean="0"/>
              <a:t>,</a:t>
            </a:r>
          </a:p>
          <a:p>
            <a:pPr algn="just"/>
            <a:r>
              <a:rPr lang="es-CO" dirty="0" smtClean="0"/>
              <a:t> </a:t>
            </a:r>
            <a:r>
              <a:rPr lang="es-CO" dirty="0"/>
              <a:t>y entre ellos, para el caso, </a:t>
            </a:r>
            <a:endParaRPr lang="es-CO" dirty="0" smtClean="0"/>
          </a:p>
          <a:p>
            <a:pPr algn="just"/>
            <a:r>
              <a:rPr lang="es-CO" dirty="0" smtClean="0"/>
              <a:t>los </a:t>
            </a:r>
            <a:r>
              <a:rPr lang="es-CO" dirty="0"/>
              <a:t>propios de las Constituciones Políticas, y los </a:t>
            </a:r>
            <a:r>
              <a:rPr lang="es-CO" dirty="0" smtClean="0"/>
              <a:t>estatutos </a:t>
            </a:r>
            <a:r>
              <a:rPr lang="es-CO" dirty="0"/>
              <a:t>o </a:t>
            </a:r>
            <a:r>
              <a:rPr lang="es-CO" dirty="0" smtClean="0"/>
              <a:t>códigos </a:t>
            </a:r>
            <a:r>
              <a:rPr lang="es-CO" dirty="0"/>
              <a:t>administrativos y, en particular, los aduaneros.</a:t>
            </a:r>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45</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980728"/>
            <a:ext cx="8229600" cy="1069848"/>
          </a:xfrm>
        </p:spPr>
        <p:txBody>
          <a:bodyPr>
            <a:normAutofit/>
          </a:bodyPr>
          <a:lstStyle/>
          <a:p>
            <a:pPr algn="ctr"/>
            <a:r>
              <a:rPr lang="es-CO" dirty="0" smtClean="0"/>
              <a:t>El sujeto activo: la aduana</a:t>
            </a:r>
            <a:endParaRPr lang="es-CO" dirty="0"/>
          </a:p>
        </p:txBody>
      </p:sp>
      <p:sp>
        <p:nvSpPr>
          <p:cNvPr id="3" name="2 Rectángulo"/>
          <p:cNvSpPr/>
          <p:nvPr/>
        </p:nvSpPr>
        <p:spPr>
          <a:xfrm>
            <a:off x="467544" y="2204864"/>
            <a:ext cx="8064896" cy="4062651"/>
          </a:xfrm>
          <a:prstGeom prst="rect">
            <a:avLst/>
          </a:prstGeom>
        </p:spPr>
        <p:txBody>
          <a:bodyPr wrap="square">
            <a:spAutoFit/>
          </a:bodyPr>
          <a:lstStyle/>
          <a:p>
            <a:pPr algn="just"/>
            <a:endParaRPr lang="es-CO" dirty="0"/>
          </a:p>
          <a:p>
            <a:pPr algn="just"/>
            <a:r>
              <a:rPr lang="es-CO" sz="2400" dirty="0" smtClean="0"/>
              <a:t>El Convenio </a:t>
            </a:r>
            <a:r>
              <a:rPr lang="es-CO" sz="2400" dirty="0"/>
              <a:t>de </a:t>
            </a:r>
            <a:r>
              <a:rPr lang="es-CO" sz="2400" dirty="0" smtClean="0"/>
              <a:t>Kyoto se </a:t>
            </a:r>
            <a:r>
              <a:rPr lang="es-CO" sz="2400" dirty="0"/>
              <a:t>refiere a la </a:t>
            </a:r>
            <a:r>
              <a:rPr lang="es-CO" sz="2400" dirty="0" smtClean="0"/>
              <a:t>aduana </a:t>
            </a:r>
            <a:r>
              <a:rPr lang="es-CO" sz="2400" dirty="0"/>
              <a:t>como un servicio administrativo responsable de la aplicación de la legislación aduanera y de la recaudación de los derechos e impuestos a la importación y a la exportación de mercancías. </a:t>
            </a:r>
            <a:endParaRPr lang="es-CO" sz="2400" dirty="0" smtClean="0"/>
          </a:p>
          <a:p>
            <a:pPr algn="just"/>
            <a:endParaRPr lang="es-CO" sz="2400" dirty="0" smtClean="0"/>
          </a:p>
          <a:p>
            <a:pPr algn="just"/>
            <a:endParaRPr lang="es-CO" sz="2400" dirty="0"/>
          </a:p>
          <a:p>
            <a:pPr algn="just"/>
            <a:r>
              <a:rPr lang="es-CO" sz="2400" dirty="0" smtClean="0"/>
              <a:t>A </a:t>
            </a:r>
            <a:r>
              <a:rPr lang="es-CO" sz="2400" dirty="0"/>
              <a:t>la </a:t>
            </a:r>
            <a:r>
              <a:rPr lang="es-CO" sz="2400" dirty="0" smtClean="0"/>
              <a:t>aduana </a:t>
            </a:r>
            <a:r>
              <a:rPr lang="es-CO" sz="2400" dirty="0"/>
              <a:t>también se le encarga la aplicación de otras leyes y reglamentos relativos a la importación, exportación, movimiento o almacenaje de mercancías.</a:t>
            </a:r>
          </a:p>
        </p:txBody>
      </p:sp>
      <p:sp>
        <p:nvSpPr>
          <p:cNvPr id="5" name="Marcador de pie de página 4"/>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46</a:t>
            </a:fld>
            <a:endParaRPr lang="es-CO"/>
          </a:p>
        </p:txBody>
      </p:sp>
      <p:sp>
        <p:nvSpPr>
          <p:cNvPr id="7"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9"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2 Rectángulo"/>
          <p:cNvSpPr/>
          <p:nvPr/>
        </p:nvSpPr>
        <p:spPr>
          <a:xfrm>
            <a:off x="539552" y="1556792"/>
            <a:ext cx="8064896" cy="4370427"/>
          </a:xfrm>
          <a:prstGeom prst="rect">
            <a:avLst/>
          </a:prstGeom>
        </p:spPr>
        <p:txBody>
          <a:bodyPr wrap="square">
            <a:spAutoFit/>
          </a:bodyPr>
          <a:lstStyle/>
          <a:p>
            <a:pPr algn="just"/>
            <a:endParaRPr lang="es-CO" dirty="0"/>
          </a:p>
          <a:p>
            <a:pPr algn="just"/>
            <a:r>
              <a:rPr lang="es-CO" sz="2000" dirty="0">
                <a:solidFill>
                  <a:schemeClr val="accent3"/>
                </a:solidFill>
              </a:rPr>
              <a:t>A</a:t>
            </a:r>
            <a:r>
              <a:rPr lang="es-CO" sz="2000" dirty="0" smtClean="0">
                <a:solidFill>
                  <a:schemeClr val="accent3"/>
                </a:solidFill>
              </a:rPr>
              <a:t>un </a:t>
            </a:r>
            <a:r>
              <a:rPr lang="es-CO" sz="2000" dirty="0">
                <a:solidFill>
                  <a:schemeClr val="accent3"/>
                </a:solidFill>
              </a:rPr>
              <a:t>cuando no haya de por medio tributos aduaneros en juego ocasionados por el ingreso o la salida de mercancías, </a:t>
            </a:r>
            <a:endParaRPr lang="es-CO" sz="2000" dirty="0" smtClean="0">
              <a:solidFill>
                <a:schemeClr val="accent3"/>
              </a:solidFill>
            </a:endParaRPr>
          </a:p>
          <a:p>
            <a:pPr algn="just"/>
            <a:r>
              <a:rPr lang="es-CO" sz="2000" dirty="0" smtClean="0">
                <a:solidFill>
                  <a:schemeClr val="accent3"/>
                </a:solidFill>
              </a:rPr>
              <a:t>las </a:t>
            </a:r>
            <a:r>
              <a:rPr lang="es-CO" sz="2000" dirty="0">
                <a:solidFill>
                  <a:schemeClr val="accent3"/>
                </a:solidFill>
              </a:rPr>
              <a:t>aduanas </a:t>
            </a:r>
            <a:r>
              <a:rPr lang="es-CO" sz="2000" dirty="0" smtClean="0">
                <a:solidFill>
                  <a:schemeClr val="accent3"/>
                </a:solidFill>
              </a:rPr>
              <a:t>tienen </a:t>
            </a:r>
            <a:r>
              <a:rPr lang="es-CO" sz="2000" dirty="0">
                <a:solidFill>
                  <a:schemeClr val="accent3"/>
                </a:solidFill>
              </a:rPr>
              <a:t>una gran capacidad de actuación ejerciendo su función de control, </a:t>
            </a:r>
            <a:endParaRPr lang="es-CO" sz="2000" dirty="0" smtClean="0">
              <a:solidFill>
                <a:schemeClr val="accent3"/>
              </a:solidFill>
            </a:endParaRPr>
          </a:p>
          <a:p>
            <a:pPr algn="just"/>
            <a:r>
              <a:rPr lang="es-CO" sz="2000" dirty="0" smtClean="0">
                <a:solidFill>
                  <a:schemeClr val="accent3"/>
                </a:solidFill>
              </a:rPr>
              <a:t>definitivamente </a:t>
            </a:r>
            <a:r>
              <a:rPr lang="es-CO" sz="2000" dirty="0">
                <a:solidFill>
                  <a:schemeClr val="accent3"/>
                </a:solidFill>
              </a:rPr>
              <a:t>privilegiada sobre su actividad tributaria; </a:t>
            </a:r>
            <a:endParaRPr lang="es-CO" sz="2000" dirty="0" smtClean="0">
              <a:solidFill>
                <a:schemeClr val="accent3"/>
              </a:solidFill>
            </a:endParaRPr>
          </a:p>
          <a:p>
            <a:pPr algn="just"/>
            <a:r>
              <a:rPr lang="es-CO" sz="2000" dirty="0" smtClean="0">
                <a:solidFill>
                  <a:schemeClr val="accent3"/>
                </a:solidFill>
              </a:rPr>
              <a:t>control </a:t>
            </a:r>
            <a:r>
              <a:rPr lang="es-CO" sz="2000" dirty="0">
                <a:solidFill>
                  <a:schemeClr val="accent3"/>
                </a:solidFill>
              </a:rPr>
              <a:t>que, </a:t>
            </a:r>
            <a:r>
              <a:rPr lang="es-CO" sz="2000" dirty="0" smtClean="0">
                <a:solidFill>
                  <a:schemeClr val="accent3"/>
                </a:solidFill>
              </a:rPr>
              <a:t>presenta </a:t>
            </a:r>
            <a:r>
              <a:rPr lang="es-CO" sz="2000" dirty="0">
                <a:solidFill>
                  <a:schemeClr val="accent3"/>
                </a:solidFill>
              </a:rPr>
              <a:t>diferentes matices, relacionados con el ingreso o salida de mercancías, </a:t>
            </a:r>
            <a:endParaRPr lang="es-CO" sz="2000" dirty="0" smtClean="0">
              <a:solidFill>
                <a:schemeClr val="accent3"/>
              </a:solidFill>
            </a:endParaRPr>
          </a:p>
          <a:p>
            <a:pPr algn="just"/>
            <a:r>
              <a:rPr lang="es-CO" sz="2000" dirty="0" smtClean="0">
                <a:solidFill>
                  <a:schemeClr val="accent3"/>
                </a:solidFill>
              </a:rPr>
              <a:t>la </a:t>
            </a:r>
            <a:r>
              <a:rPr lang="es-CO" sz="2000" dirty="0">
                <a:solidFill>
                  <a:schemeClr val="accent3"/>
                </a:solidFill>
              </a:rPr>
              <a:t>protección de bienes jurídicos de la mayor importancia para la vida de los Estados, </a:t>
            </a:r>
            <a:endParaRPr lang="es-CO" sz="2000" dirty="0" smtClean="0">
              <a:solidFill>
                <a:schemeClr val="accent3"/>
              </a:solidFill>
            </a:endParaRPr>
          </a:p>
          <a:p>
            <a:pPr algn="just"/>
            <a:r>
              <a:rPr lang="es-CO" sz="2000" dirty="0" smtClean="0">
                <a:solidFill>
                  <a:schemeClr val="accent3"/>
                </a:solidFill>
              </a:rPr>
              <a:t>y </a:t>
            </a:r>
            <a:r>
              <a:rPr lang="es-CO" sz="2000" dirty="0">
                <a:solidFill>
                  <a:schemeClr val="accent3"/>
                </a:solidFill>
              </a:rPr>
              <a:t>entre ellos la caza del terrorismo, como lo dirían  los profesores MARTÍNEZ y CABALLERO, quienes también aducen que para cada país, Estado o comunidad supranacional, </a:t>
            </a:r>
            <a:endParaRPr lang="es-CO" sz="2000" dirty="0" smtClean="0">
              <a:solidFill>
                <a:schemeClr val="accent3"/>
              </a:solidFill>
            </a:endParaRPr>
          </a:p>
          <a:p>
            <a:pPr algn="just"/>
            <a:r>
              <a:rPr lang="es-CO" sz="2000" dirty="0" smtClean="0">
                <a:solidFill>
                  <a:schemeClr val="accent3"/>
                </a:solidFill>
              </a:rPr>
              <a:t>los </a:t>
            </a:r>
            <a:r>
              <a:rPr lang="es-CO" sz="2000" dirty="0">
                <a:solidFill>
                  <a:schemeClr val="accent3"/>
                </a:solidFill>
              </a:rPr>
              <a:t>matices del control son peculiares o </a:t>
            </a:r>
            <a:r>
              <a:rPr lang="es-CO" sz="2000" dirty="0" smtClean="0">
                <a:solidFill>
                  <a:schemeClr val="accent3"/>
                </a:solidFill>
              </a:rPr>
              <a:t>diferentes</a:t>
            </a:r>
            <a:r>
              <a:rPr lang="es-ES_tradnl" sz="2000" dirty="0" smtClean="0">
                <a:solidFill>
                  <a:schemeClr val="accent3"/>
                </a:solidFill>
              </a:rPr>
              <a:t>.</a:t>
            </a:r>
            <a:endParaRPr lang="es-CO" sz="2000" dirty="0">
              <a:solidFill>
                <a:schemeClr val="accent3"/>
              </a:solidFill>
            </a:endParaRPr>
          </a:p>
        </p:txBody>
      </p:sp>
      <p:sp>
        <p:nvSpPr>
          <p:cNvPr id="5" name="Marcador de pie de página 4"/>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47</a:t>
            </a:fld>
            <a:endParaRPr lang="es-CO"/>
          </a:p>
        </p:txBody>
      </p:sp>
      <p:sp>
        <p:nvSpPr>
          <p:cNvPr id="7"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9"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2556149072"/>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2 Rectángulo"/>
          <p:cNvSpPr/>
          <p:nvPr/>
        </p:nvSpPr>
        <p:spPr>
          <a:xfrm>
            <a:off x="5652120" y="1772816"/>
            <a:ext cx="2664296" cy="4093428"/>
          </a:xfrm>
          <a:prstGeom prst="rect">
            <a:avLst/>
          </a:prstGeom>
        </p:spPr>
        <p:txBody>
          <a:bodyPr wrap="square">
            <a:spAutoFit/>
          </a:bodyPr>
          <a:lstStyle/>
          <a:p>
            <a:pPr algn="just"/>
            <a:r>
              <a:rPr lang="es-CO" sz="2000" dirty="0" smtClean="0">
                <a:solidFill>
                  <a:schemeClr val="accent3"/>
                </a:solidFill>
              </a:rPr>
              <a:t>Caracterizada </a:t>
            </a:r>
            <a:r>
              <a:rPr lang="es-CO" sz="2000" dirty="0">
                <a:solidFill>
                  <a:schemeClr val="accent3"/>
                </a:solidFill>
              </a:rPr>
              <a:t>así la </a:t>
            </a:r>
            <a:r>
              <a:rPr lang="es-CO" sz="2000" dirty="0" smtClean="0">
                <a:solidFill>
                  <a:schemeClr val="accent3"/>
                </a:solidFill>
              </a:rPr>
              <a:t>aduana </a:t>
            </a:r>
            <a:r>
              <a:rPr lang="es-CO" sz="2000" dirty="0">
                <a:solidFill>
                  <a:schemeClr val="accent3"/>
                </a:solidFill>
              </a:rPr>
              <a:t>y su necesaria relación con los operadores del comercio exterior, desde el punto de vista </a:t>
            </a:r>
            <a:r>
              <a:rPr lang="es-CO" sz="2000" dirty="0" smtClean="0">
                <a:solidFill>
                  <a:schemeClr val="accent3"/>
                </a:solidFill>
              </a:rPr>
              <a:t>jurídico </a:t>
            </a:r>
            <a:r>
              <a:rPr lang="es-CO" sz="2000" dirty="0">
                <a:solidFill>
                  <a:schemeClr val="accent3"/>
                </a:solidFill>
              </a:rPr>
              <a:t>se establece una </a:t>
            </a:r>
            <a:r>
              <a:rPr lang="es-CO" sz="2000" dirty="0" smtClean="0">
                <a:solidFill>
                  <a:schemeClr val="accent3"/>
                </a:solidFill>
              </a:rPr>
              <a:t>o varios relaciones juridicos obligacionales </a:t>
            </a:r>
            <a:r>
              <a:rPr lang="es-CO" sz="2000" dirty="0">
                <a:solidFill>
                  <a:schemeClr val="accent3"/>
                </a:solidFill>
              </a:rPr>
              <a:t>de derecho público entre </a:t>
            </a:r>
            <a:r>
              <a:rPr lang="es-CO" sz="2000" dirty="0" smtClean="0">
                <a:solidFill>
                  <a:schemeClr val="accent3"/>
                </a:solidFill>
              </a:rPr>
              <a:t>aduana y </a:t>
            </a:r>
            <a:r>
              <a:rPr lang="es-CO" sz="2000" dirty="0">
                <a:solidFill>
                  <a:schemeClr val="accent3"/>
                </a:solidFill>
              </a:rPr>
              <a:t>los operadores.</a:t>
            </a:r>
          </a:p>
        </p:txBody>
      </p:sp>
      <p:pic>
        <p:nvPicPr>
          <p:cNvPr id="35842" name="Picture 2" descr="http://www.cadenadesuministro.es/wp-content/uploads/2012/01/screen-capture2.jpg"/>
          <p:cNvPicPr>
            <a:picLocks noChangeAspect="1" noChangeArrowheads="1"/>
          </p:cNvPicPr>
          <p:nvPr/>
        </p:nvPicPr>
        <p:blipFill>
          <a:blip r:embed="rId2" cstate="print"/>
          <a:srcRect/>
          <a:stretch>
            <a:fillRect/>
          </a:stretch>
        </p:blipFill>
        <p:spPr bwMode="auto">
          <a:xfrm>
            <a:off x="755576" y="1700808"/>
            <a:ext cx="4245317" cy="3816424"/>
          </a:xfrm>
          <a:prstGeom prst="rect">
            <a:avLst/>
          </a:prstGeom>
          <a:noFill/>
        </p:spPr>
      </p:pic>
      <p:sp>
        <p:nvSpPr>
          <p:cNvPr id="7" name="6 CuadroTexto"/>
          <p:cNvSpPr txBox="1"/>
          <p:nvPr/>
        </p:nvSpPr>
        <p:spPr>
          <a:xfrm>
            <a:off x="755576" y="5517232"/>
            <a:ext cx="4320480" cy="338554"/>
          </a:xfrm>
          <a:prstGeom prst="rect">
            <a:avLst/>
          </a:prstGeom>
          <a:noFill/>
        </p:spPr>
        <p:txBody>
          <a:bodyPr wrap="square" rtlCol="0">
            <a:spAutoFit/>
          </a:bodyPr>
          <a:lstStyle/>
          <a:p>
            <a:r>
              <a:rPr lang="es-CO" sz="800" dirty="0" smtClean="0"/>
              <a:t>Tomada de: </a:t>
            </a:r>
            <a:r>
              <a:rPr lang="es-CO" sz="800" dirty="0" smtClean="0">
                <a:hlinkClick r:id="rId3"/>
              </a:rPr>
              <a:t>http://www.cadenadesuministro.es/noticias/el-puerto-de-bilbao-implanta-la-tramitacion-electronica-para-la-inspeccion-fitosanitaria/</a:t>
            </a:r>
            <a:endParaRPr lang="es-CO" sz="800"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48</a:t>
            </a:fld>
            <a:endParaRPr lang="es-CO"/>
          </a:p>
        </p:txBody>
      </p:sp>
      <p:sp>
        <p:nvSpPr>
          <p:cNvPr id="8"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10"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2 Rectángulo"/>
          <p:cNvSpPr/>
          <p:nvPr/>
        </p:nvSpPr>
        <p:spPr>
          <a:xfrm>
            <a:off x="467544" y="1412776"/>
            <a:ext cx="8136904" cy="4893647"/>
          </a:xfrm>
          <a:prstGeom prst="rect">
            <a:avLst/>
          </a:prstGeom>
        </p:spPr>
        <p:txBody>
          <a:bodyPr wrap="square">
            <a:spAutoFit/>
          </a:bodyPr>
          <a:lstStyle/>
          <a:p>
            <a:pPr algn="just"/>
            <a:r>
              <a:rPr lang="es-CO" sz="2400" dirty="0" smtClean="0">
                <a:solidFill>
                  <a:schemeClr val="accent3"/>
                </a:solidFill>
              </a:rPr>
              <a:t>Trasladado lo anterior al tema específico del control aduanero, ello se traduce en todas las potestades y funciones con que cuentan las aduanas para, en términos del Convenio de Kyoto, </a:t>
            </a:r>
          </a:p>
          <a:p>
            <a:pPr algn="just"/>
            <a:r>
              <a:rPr lang="es-CO" sz="2400" dirty="0" smtClean="0">
                <a:solidFill>
                  <a:schemeClr val="accent3"/>
                </a:solidFill>
              </a:rPr>
              <a:t>asegurar el cumplimiento de las leyes y reglamentos de cuya aplicación es responsable, </a:t>
            </a:r>
          </a:p>
          <a:p>
            <a:pPr algn="just"/>
            <a:r>
              <a:rPr lang="es-CO" sz="2400" dirty="0" smtClean="0">
                <a:solidFill>
                  <a:schemeClr val="accent3"/>
                </a:solidFill>
              </a:rPr>
              <a:t>lo cual hace que todos los movimientos internacionales declarados </a:t>
            </a:r>
          </a:p>
          <a:p>
            <a:pPr algn="just"/>
            <a:r>
              <a:rPr lang="es-CO" sz="2400" dirty="0" smtClean="0">
                <a:solidFill>
                  <a:schemeClr val="accent3"/>
                </a:solidFill>
              </a:rPr>
              <a:t>sean objeto de un tratamiento aprobado por las aduanas </a:t>
            </a:r>
          </a:p>
          <a:p>
            <a:pPr algn="just"/>
            <a:r>
              <a:rPr lang="es-CO" sz="2400" dirty="0" smtClean="0">
                <a:solidFill>
                  <a:schemeClr val="accent3"/>
                </a:solidFill>
              </a:rPr>
              <a:t>al movimiento internacional de mercancías, </a:t>
            </a:r>
          </a:p>
          <a:p>
            <a:pPr algn="just"/>
            <a:r>
              <a:rPr lang="es-CO" sz="2400" dirty="0" smtClean="0">
                <a:solidFill>
                  <a:schemeClr val="accent3"/>
                </a:solidFill>
              </a:rPr>
              <a:t>medios de transporte </a:t>
            </a:r>
          </a:p>
          <a:p>
            <a:pPr algn="just"/>
            <a:r>
              <a:rPr lang="es-CO" sz="2400" dirty="0" smtClean="0">
                <a:solidFill>
                  <a:schemeClr val="accent3"/>
                </a:solidFill>
              </a:rPr>
              <a:t>y personas </a:t>
            </a:r>
          </a:p>
          <a:p>
            <a:pPr algn="just"/>
            <a:r>
              <a:rPr lang="es-CO" sz="2400" dirty="0" smtClean="0">
                <a:solidFill>
                  <a:schemeClr val="accent3"/>
                </a:solidFill>
              </a:rPr>
              <a:t>(en relación con las mercancías que transportan)</a:t>
            </a:r>
            <a:endParaRPr lang="es-CO" sz="2400" dirty="0">
              <a:solidFill>
                <a:schemeClr val="accent3"/>
              </a:solidFill>
            </a:endParaRPr>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49</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39552" y="1340768"/>
            <a:ext cx="7992888" cy="4801314"/>
          </a:xfrm>
          <a:prstGeom prst="rect">
            <a:avLst/>
          </a:prstGeom>
          <a:noFill/>
        </p:spPr>
        <p:txBody>
          <a:bodyPr wrap="square" rtlCol="0">
            <a:spAutoFit/>
          </a:bodyPr>
          <a:lstStyle/>
          <a:p>
            <a:pPr algn="just"/>
            <a:r>
              <a:rPr lang="es-ES" dirty="0"/>
              <a:t>Aparentemente los Estados persiguen cuatro fines similares: el comercio, la seguridad, la prosperidad y la justicia. Pero fuera de estas generalidades las finalidades son distintas. Por ejemplo, la concepción de seguridad varía según los Estados: para India y África, la seguridad consiste en garantizar el aprovisionamiento agrícola; para Europa, se trata de seguridad sanitaria, fitosanitaria y el medio ambiente; para </a:t>
            </a:r>
            <a:r>
              <a:rPr lang="es-ES" dirty="0" smtClean="0"/>
              <a:t>Estados </a:t>
            </a:r>
            <a:r>
              <a:rPr lang="es-ES" dirty="0"/>
              <a:t>Unidos, la seguridad es, después de las </a:t>
            </a:r>
            <a:r>
              <a:rPr lang="es-ES" dirty="0" smtClean="0"/>
              <a:t>torres </a:t>
            </a:r>
            <a:r>
              <a:rPr lang="es-ES" dirty="0"/>
              <a:t>gemelas, la seguridad de las fronteras.” </a:t>
            </a:r>
            <a:endParaRPr lang="es-ES_tradnl" dirty="0"/>
          </a:p>
          <a:p>
            <a:pPr algn="just"/>
            <a:r>
              <a:rPr lang="es-ES" dirty="0"/>
              <a:t> </a:t>
            </a:r>
            <a:endParaRPr lang="es-ES" dirty="0" smtClean="0"/>
          </a:p>
          <a:p>
            <a:pPr algn="just"/>
            <a:endParaRPr lang="es-ES_tradnl" dirty="0"/>
          </a:p>
          <a:p>
            <a:pPr algn="just"/>
            <a:r>
              <a:rPr lang="es-ES" dirty="0"/>
              <a:t>Y agregan </a:t>
            </a:r>
            <a:r>
              <a:rPr lang="es-ES" i="1" dirty="0"/>
              <a:t>“En la economía mundializada, es necesario garantizar el cumplimiento de cuatro desafíos: alimenticio, sanitario, militar y medioambiental. Sin embargo, la seguridad alimenticia no es la misma para todos. Para África, la seguridad es comer suficiente. Para Europa, es comer elegantemente. En el Sur, la seguridad es la cantidad. En el Norte es la calidad. Para </a:t>
            </a:r>
            <a:r>
              <a:rPr lang="es-ES" i="1" dirty="0" smtClean="0"/>
              <a:t>Estados </a:t>
            </a:r>
            <a:r>
              <a:rPr lang="es-ES" i="1" dirty="0"/>
              <a:t>Unidos, es lo bacteriológicamente correcto. Para Europa, es lo gustativamente </a:t>
            </a:r>
            <a:r>
              <a:rPr lang="es-ES" i="1" dirty="0" smtClean="0"/>
              <a:t>bueno” </a:t>
            </a:r>
            <a:r>
              <a:rPr lang="es-ES_tradnl" dirty="0" smtClean="0"/>
              <a:t>(MARTINEZ</a:t>
            </a:r>
            <a:r>
              <a:rPr lang="es-ES_tradnl" dirty="0"/>
              <a:t>, Jean-Claude, CABALLERO, </a:t>
            </a:r>
            <a:r>
              <a:rPr lang="es-ES_tradnl" dirty="0" smtClean="0"/>
              <a:t>Norma)</a:t>
            </a:r>
            <a:endParaRPr lang="es-CO"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5</a:t>
            </a:fld>
            <a:endParaRPr lang="es-CO"/>
          </a:p>
        </p:txBody>
      </p:sp>
      <p:sp>
        <p:nvSpPr>
          <p:cNvPr id="6"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8"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1209107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340768"/>
            <a:ext cx="8507288" cy="1133872"/>
          </a:xfrm>
        </p:spPr>
        <p:txBody>
          <a:bodyPr>
            <a:normAutofit fontScale="90000"/>
          </a:bodyPr>
          <a:lstStyle/>
          <a:p>
            <a:pPr algn="ctr"/>
            <a:r>
              <a:rPr lang="es-CO" dirty="0" smtClean="0"/>
              <a:t>Los responsables de las obligaciones aduaneras: los operadores de comercio exterior</a:t>
            </a:r>
            <a:endParaRPr lang="es-CO" dirty="0"/>
          </a:p>
        </p:txBody>
      </p:sp>
      <p:sp>
        <p:nvSpPr>
          <p:cNvPr id="5" name="4 Rectángulo"/>
          <p:cNvSpPr/>
          <p:nvPr/>
        </p:nvSpPr>
        <p:spPr>
          <a:xfrm>
            <a:off x="395536" y="3068960"/>
            <a:ext cx="8208912" cy="3170099"/>
          </a:xfrm>
          <a:prstGeom prst="rect">
            <a:avLst/>
          </a:prstGeom>
        </p:spPr>
        <p:txBody>
          <a:bodyPr wrap="square">
            <a:spAutoFit/>
          </a:bodyPr>
          <a:lstStyle/>
          <a:p>
            <a:pPr algn="just"/>
            <a:r>
              <a:rPr lang="es-CO" sz="2000" dirty="0" smtClean="0"/>
              <a:t>Se habla de la responsabilidad por los hechos propios y por la deuda ajena (obligación que se tiene respecto del cumplimiento de cualquier obligación de carácter aduanero cuyo titular sea o debiera ser otro). </a:t>
            </a:r>
          </a:p>
          <a:p>
            <a:pPr algn="just"/>
            <a:endParaRPr lang="es-CO" sz="2000" dirty="0" smtClean="0"/>
          </a:p>
          <a:p>
            <a:pPr algn="just"/>
            <a:endParaRPr lang="es-CO" sz="2000" dirty="0" smtClean="0"/>
          </a:p>
          <a:p>
            <a:pPr algn="just"/>
            <a:r>
              <a:rPr lang="es-CO" sz="2000" dirty="0" smtClean="0"/>
              <a:t>Así, se pueden establecer diversas responsabilidades, con criterios objetivos o subjetivos responsabilidades directas e indirectas, y entre éstas últimas, por ejemplo, las que se tienen en relación con personas jurídicas, responsabilidad por los menores o por otro tipo de dependientes, etcétera.</a:t>
            </a:r>
            <a:endParaRPr lang="es-CO" sz="2000" dirty="0"/>
          </a:p>
        </p:txBody>
      </p:sp>
      <p:sp>
        <p:nvSpPr>
          <p:cNvPr id="3" name="Marcador de pie de página 2"/>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50</a:t>
            </a:fld>
            <a:endParaRPr lang="es-CO"/>
          </a:p>
        </p:txBody>
      </p:sp>
      <p:sp>
        <p:nvSpPr>
          <p:cNvPr id="7"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9"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2 Rectángulo"/>
          <p:cNvSpPr/>
          <p:nvPr/>
        </p:nvSpPr>
        <p:spPr>
          <a:xfrm>
            <a:off x="467544" y="1556793"/>
            <a:ext cx="8208912" cy="4893647"/>
          </a:xfrm>
          <a:prstGeom prst="rect">
            <a:avLst/>
          </a:prstGeom>
        </p:spPr>
        <p:txBody>
          <a:bodyPr wrap="square">
            <a:spAutoFit/>
          </a:bodyPr>
          <a:lstStyle/>
          <a:p>
            <a:pPr algn="just"/>
            <a:r>
              <a:rPr lang="es-CO" sz="2400" dirty="0" smtClean="0">
                <a:solidFill>
                  <a:schemeClr val="accent3"/>
                </a:solidFill>
              </a:rPr>
              <a:t>Las relaciones jurídicas aduaneras que surgen entre el Estado, representado directamente por la aduana, </a:t>
            </a:r>
          </a:p>
          <a:p>
            <a:pPr algn="just"/>
            <a:r>
              <a:rPr lang="es-CO" sz="2400" dirty="0" smtClean="0">
                <a:solidFill>
                  <a:schemeClr val="accent3"/>
                </a:solidFill>
              </a:rPr>
              <a:t>y los particulares que asumen diversas funciones por las cuales deben responder ante la administración, </a:t>
            </a:r>
          </a:p>
          <a:p>
            <a:pPr algn="just"/>
            <a:r>
              <a:rPr lang="es-CO" sz="2400" dirty="0" smtClean="0">
                <a:solidFill>
                  <a:schemeClr val="accent3"/>
                </a:solidFill>
              </a:rPr>
              <a:t>son todas relaciones jurídicas de carácter complejo. </a:t>
            </a:r>
          </a:p>
          <a:p>
            <a:pPr algn="just"/>
            <a:endParaRPr lang="es-CO" sz="2400" dirty="0" smtClean="0">
              <a:solidFill>
                <a:schemeClr val="accent3"/>
              </a:solidFill>
            </a:endParaRPr>
          </a:p>
          <a:p>
            <a:pPr algn="just"/>
            <a:endParaRPr lang="es-CO" sz="2400" dirty="0" smtClean="0">
              <a:solidFill>
                <a:schemeClr val="accent3"/>
              </a:solidFill>
            </a:endParaRPr>
          </a:p>
          <a:p>
            <a:pPr algn="just"/>
            <a:r>
              <a:rPr lang="es-CO" sz="2400" dirty="0" smtClean="0">
                <a:solidFill>
                  <a:schemeClr val="accent3"/>
                </a:solidFill>
              </a:rPr>
              <a:t>Esto hace que los Estados tengan que actuar de una manera muy coordinada y respetando los derechos y garantías que tienen los particulares frente a la actuación  de la aduana, </a:t>
            </a:r>
          </a:p>
          <a:p>
            <a:pPr algn="just"/>
            <a:r>
              <a:rPr lang="es-CO" sz="2400" dirty="0" smtClean="0">
                <a:solidFill>
                  <a:schemeClr val="accent3"/>
                </a:solidFill>
              </a:rPr>
              <a:t>para que su labor no se pierda o resulte inane </a:t>
            </a:r>
          </a:p>
          <a:p>
            <a:pPr algn="just"/>
            <a:r>
              <a:rPr lang="es-CO" sz="2400" dirty="0" smtClean="0">
                <a:solidFill>
                  <a:schemeClr val="accent3"/>
                </a:solidFill>
              </a:rPr>
              <a:t>por el desconocimiento de los derechos de los particulares.</a:t>
            </a:r>
          </a:p>
          <a:p>
            <a:pPr algn="just"/>
            <a:endParaRPr lang="es-CO" sz="2400" dirty="0" smtClean="0">
              <a:solidFill>
                <a:schemeClr val="accent3"/>
              </a:solidFill>
            </a:endParaRPr>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51</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dirty="0" smtClean="0"/>
              <a:t>Derechos y limitaciones de las aduanas y los particulares</a:t>
            </a:r>
            <a:endParaRPr lang="es-CO" dirty="0"/>
          </a:p>
        </p:txBody>
      </p:sp>
      <p:sp>
        <p:nvSpPr>
          <p:cNvPr id="3" name="2 Rectángulo"/>
          <p:cNvSpPr/>
          <p:nvPr/>
        </p:nvSpPr>
        <p:spPr>
          <a:xfrm>
            <a:off x="539552" y="2708920"/>
            <a:ext cx="8208912" cy="3477875"/>
          </a:xfrm>
          <a:prstGeom prst="rect">
            <a:avLst/>
          </a:prstGeom>
        </p:spPr>
        <p:txBody>
          <a:bodyPr wrap="square">
            <a:spAutoFit/>
          </a:bodyPr>
          <a:lstStyle/>
          <a:p>
            <a:pPr algn="just"/>
            <a:r>
              <a:rPr lang="es-CO" sz="2000" dirty="0" smtClean="0"/>
              <a:t>Las facultades de la administración aduanera en materia del control son de gran variedad, </a:t>
            </a:r>
          </a:p>
          <a:p>
            <a:pPr algn="just"/>
            <a:r>
              <a:rPr lang="es-CO" sz="2000" dirty="0" smtClean="0"/>
              <a:t>y  se ejercen mejor dentro de la auditoría o control posterior al levante de la mercancía, </a:t>
            </a:r>
          </a:p>
          <a:p>
            <a:pPr algn="just"/>
            <a:r>
              <a:rPr lang="es-CO" sz="2000" dirty="0" smtClean="0"/>
              <a:t>en la medida en que, </a:t>
            </a:r>
          </a:p>
          <a:p>
            <a:pPr algn="just"/>
            <a:r>
              <a:rPr lang="es-CO" sz="2000" dirty="0" smtClean="0"/>
              <a:t>sin las premuras propias que supone tener la mercancía en zona primaria aduanera, </a:t>
            </a:r>
          </a:p>
          <a:p>
            <a:pPr algn="just"/>
            <a:r>
              <a:rPr lang="es-CO" sz="2000" dirty="0" smtClean="0"/>
              <a:t>las aduanas podrán analizar con mayor holgura, </a:t>
            </a:r>
          </a:p>
          <a:p>
            <a:pPr algn="just"/>
            <a:r>
              <a:rPr lang="es-CO" sz="2000" dirty="0" smtClean="0"/>
              <a:t>dentro de sus oficinas o dentro de las instalaciones del “responsable auditado”, o, incluso de terceros, </a:t>
            </a:r>
          </a:p>
          <a:p>
            <a:pPr algn="just"/>
            <a:r>
              <a:rPr lang="es-CO" sz="2000" dirty="0" smtClean="0"/>
              <a:t>todas las características propias de la operación.</a:t>
            </a:r>
            <a:endParaRPr lang="es-CO" sz="2000" dirty="0"/>
          </a:p>
        </p:txBody>
      </p:sp>
      <p:sp>
        <p:nvSpPr>
          <p:cNvPr id="5" name="Marcador de pie de página 4"/>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52</a:t>
            </a:fld>
            <a:endParaRPr lang="es-CO"/>
          </a:p>
        </p:txBody>
      </p:sp>
      <p:sp>
        <p:nvSpPr>
          <p:cNvPr id="7"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9"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niciativafiscal.com/wp-content/uploads/control-tributario.jpg"/>
          <p:cNvPicPr>
            <a:picLocks noChangeAspect="1" noChangeArrowheads="1"/>
          </p:cNvPicPr>
          <p:nvPr/>
        </p:nvPicPr>
        <p:blipFill>
          <a:blip r:embed="rId2" cstate="print"/>
          <a:srcRect/>
          <a:stretch>
            <a:fillRect/>
          </a:stretch>
        </p:blipFill>
        <p:spPr bwMode="auto">
          <a:xfrm rot="1579349">
            <a:off x="6305977" y="3765532"/>
            <a:ext cx="2175444" cy="2141095"/>
          </a:xfrm>
          <a:prstGeom prst="rect">
            <a:avLst/>
          </a:prstGeom>
          <a:noFill/>
        </p:spPr>
      </p:pic>
      <p:sp>
        <p:nvSpPr>
          <p:cNvPr id="3" name="2 Rectángulo"/>
          <p:cNvSpPr/>
          <p:nvPr/>
        </p:nvSpPr>
        <p:spPr>
          <a:xfrm>
            <a:off x="323528" y="2348880"/>
            <a:ext cx="4104456" cy="3754874"/>
          </a:xfrm>
          <a:prstGeom prst="rect">
            <a:avLst/>
          </a:prstGeom>
        </p:spPr>
        <p:txBody>
          <a:bodyPr wrap="square">
            <a:spAutoFit/>
          </a:bodyPr>
          <a:lstStyle/>
          <a:p>
            <a:pPr algn="just"/>
            <a:r>
              <a:rPr lang="es-CO" sz="2000" dirty="0"/>
              <a:t>E</a:t>
            </a:r>
            <a:r>
              <a:rPr lang="es-CO" sz="2000" dirty="0" smtClean="0"/>
              <a:t>l </a:t>
            </a:r>
            <a:r>
              <a:rPr lang="es-CO" sz="2000" b="1" dirty="0" smtClean="0"/>
              <a:t>control posterior </a:t>
            </a:r>
            <a:r>
              <a:rPr lang="es-CO" sz="2000" dirty="0" smtClean="0"/>
              <a:t>resulta ideal para adelantar una clara estrategia de gestión de riesgo, </a:t>
            </a:r>
          </a:p>
          <a:p>
            <a:pPr algn="just"/>
            <a:r>
              <a:rPr lang="es-CO" sz="2000" dirty="0" smtClean="0"/>
              <a:t>contando con la oportunidad de conseguir y de analizar, </a:t>
            </a:r>
          </a:p>
          <a:p>
            <a:pPr algn="just"/>
            <a:r>
              <a:rPr lang="es-CO" sz="2000" dirty="0" smtClean="0"/>
              <a:t>de manera sistemática y con la extensión que se quiera, </a:t>
            </a:r>
          </a:p>
          <a:p>
            <a:pPr algn="just"/>
            <a:r>
              <a:rPr lang="es-CO" sz="2000" dirty="0" smtClean="0"/>
              <a:t>la información para determinar la frecuencia de los riesgos definidos, </a:t>
            </a:r>
          </a:p>
          <a:p>
            <a:pPr algn="just"/>
            <a:r>
              <a:rPr lang="es-CO" sz="2000" dirty="0" smtClean="0"/>
              <a:t>al igual que la magnitud de sus probables consecuencias.</a:t>
            </a:r>
          </a:p>
          <a:p>
            <a:pPr algn="just"/>
            <a:endParaRPr lang="es-CO" dirty="0" smtClean="0"/>
          </a:p>
        </p:txBody>
      </p:sp>
      <p:sp>
        <p:nvSpPr>
          <p:cNvPr id="7" name="6 CuadroTexto"/>
          <p:cNvSpPr txBox="1"/>
          <p:nvPr/>
        </p:nvSpPr>
        <p:spPr>
          <a:xfrm>
            <a:off x="5580112" y="6165304"/>
            <a:ext cx="3312368" cy="323165"/>
          </a:xfrm>
          <a:prstGeom prst="rect">
            <a:avLst/>
          </a:prstGeom>
          <a:noFill/>
        </p:spPr>
        <p:txBody>
          <a:bodyPr wrap="square" rtlCol="0">
            <a:spAutoFit/>
          </a:bodyPr>
          <a:lstStyle/>
          <a:p>
            <a:r>
              <a:rPr lang="es-CO" sz="500" dirty="0" smtClean="0"/>
              <a:t>Tomado de: </a:t>
            </a:r>
            <a:r>
              <a:rPr lang="es-CO" sz="500" dirty="0" smtClean="0">
                <a:hlinkClick r:id="rId3"/>
              </a:rPr>
              <a:t>http://eleconomista.com.mx/industrias/2013/07/11/mexico-eu-acuerdan-inspeccion-aduanera</a:t>
            </a:r>
            <a:r>
              <a:rPr lang="es-CO" sz="500" dirty="0" smtClean="0"/>
              <a:t> ; </a:t>
            </a:r>
            <a:r>
              <a:rPr lang="es-CO" sz="500" dirty="0" smtClean="0">
                <a:hlinkClick r:id="rId4"/>
              </a:rPr>
              <a:t>http://www.groupschina.com/newsletters/2011_05_boletin_mayo/mail_mayo.html</a:t>
            </a:r>
            <a:r>
              <a:rPr lang="es-CO" sz="500" dirty="0" smtClean="0"/>
              <a:t> ; </a:t>
            </a:r>
            <a:r>
              <a:rPr lang="es-CO" sz="500" dirty="0" smtClean="0">
                <a:hlinkClick r:id="rId5"/>
              </a:rPr>
              <a:t>http://www.iniciativafiscal.com/publicado-el-plan-anual-de-control-tributario-y-aduanero-de-2013.html</a:t>
            </a:r>
            <a:endParaRPr lang="es-CO" sz="500"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8" name="7 Marcador de número de diapositiva"/>
          <p:cNvSpPr>
            <a:spLocks noGrp="1"/>
          </p:cNvSpPr>
          <p:nvPr>
            <p:ph type="sldNum" sz="quarter" idx="12"/>
          </p:nvPr>
        </p:nvSpPr>
        <p:spPr/>
        <p:txBody>
          <a:bodyPr/>
          <a:lstStyle/>
          <a:p>
            <a:fld id="{D77B4EF1-ED7D-46E4-AB7C-CFC46FC45583}" type="slidenum">
              <a:rPr lang="es-CO" smtClean="0"/>
              <a:pPr/>
              <a:t>53</a:t>
            </a:fld>
            <a:endParaRPr lang="es-CO"/>
          </a:p>
        </p:txBody>
      </p:sp>
      <p:pic>
        <p:nvPicPr>
          <p:cNvPr id="23554" name="Picture 2" descr="http://eleconomista.com.mx/files/imagecache/nota_completa/2013-07-05t181043z_25516794.jpg"/>
          <p:cNvPicPr>
            <a:picLocks noChangeAspect="1" noChangeArrowheads="1"/>
          </p:cNvPicPr>
          <p:nvPr/>
        </p:nvPicPr>
        <p:blipFill>
          <a:blip r:embed="rId6" cstate="print"/>
          <a:srcRect/>
          <a:stretch>
            <a:fillRect/>
          </a:stretch>
        </p:blipFill>
        <p:spPr bwMode="auto">
          <a:xfrm rot="20361566">
            <a:off x="4925485" y="1461715"/>
            <a:ext cx="3412954" cy="2265235"/>
          </a:xfrm>
          <a:prstGeom prst="rect">
            <a:avLst/>
          </a:prstGeom>
          <a:noFill/>
        </p:spPr>
      </p:pic>
      <p:sp>
        <p:nvSpPr>
          <p:cNvPr id="9"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11"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niciativafiscal.com/wp-content/uploads/control-tributario.jpg"/>
          <p:cNvPicPr>
            <a:picLocks noChangeAspect="1" noChangeArrowheads="1"/>
          </p:cNvPicPr>
          <p:nvPr/>
        </p:nvPicPr>
        <p:blipFill>
          <a:blip r:embed="rId2" cstate="print"/>
          <a:srcRect/>
          <a:stretch>
            <a:fillRect/>
          </a:stretch>
        </p:blipFill>
        <p:spPr bwMode="auto">
          <a:xfrm rot="20640917">
            <a:off x="6988291" y="1148597"/>
            <a:ext cx="1836049" cy="1836049"/>
          </a:xfrm>
          <a:prstGeom prst="rect">
            <a:avLst/>
          </a:prstGeom>
          <a:noFill/>
        </p:spPr>
      </p:pic>
      <p:sp>
        <p:nvSpPr>
          <p:cNvPr id="3" name="2 Rectángulo"/>
          <p:cNvSpPr/>
          <p:nvPr/>
        </p:nvSpPr>
        <p:spPr>
          <a:xfrm>
            <a:off x="395536" y="1124744"/>
            <a:ext cx="3744416" cy="5324535"/>
          </a:xfrm>
          <a:prstGeom prst="rect">
            <a:avLst/>
          </a:prstGeom>
        </p:spPr>
        <p:txBody>
          <a:bodyPr wrap="square">
            <a:spAutoFit/>
          </a:bodyPr>
          <a:lstStyle/>
          <a:p>
            <a:pPr algn="just"/>
            <a:endParaRPr lang="es-CO" sz="2000" dirty="0" smtClean="0"/>
          </a:p>
          <a:p>
            <a:pPr algn="just"/>
            <a:r>
              <a:rPr lang="es-CO" sz="2000" dirty="0" smtClean="0"/>
              <a:t>Súmese a esto que</a:t>
            </a:r>
          </a:p>
          <a:p>
            <a:pPr algn="just"/>
            <a:r>
              <a:rPr lang="es-CO" sz="2000" dirty="0" smtClean="0"/>
              <a:t> la colaboración entre las diversas aduanas es cada vez mayor, </a:t>
            </a:r>
          </a:p>
          <a:p>
            <a:pPr algn="just"/>
            <a:r>
              <a:rPr lang="es-CO" sz="2000" dirty="0" smtClean="0"/>
              <a:t>sea por voluntad unilateral de los diversos Estados o por la vigencia de Tratados Internacionales en materias de comercio  y tributarias,</a:t>
            </a:r>
          </a:p>
          <a:p>
            <a:pPr algn="just"/>
            <a:r>
              <a:rPr lang="es-CO" sz="2000" dirty="0" smtClean="0"/>
              <a:t> a través de los cuales se obtiene, con mayor facilidad, </a:t>
            </a:r>
          </a:p>
          <a:p>
            <a:pPr algn="just"/>
            <a:r>
              <a:rPr lang="es-CO" sz="2000" dirty="0" smtClean="0"/>
              <a:t>información de operaciones de proveedores </a:t>
            </a:r>
          </a:p>
          <a:p>
            <a:pPr marL="285750" indent="-285750" algn="just"/>
            <a:r>
              <a:rPr lang="es-CO" sz="2000" dirty="0" smtClean="0"/>
              <a:t>posibles participantes </a:t>
            </a:r>
          </a:p>
          <a:p>
            <a:pPr marL="285750" indent="-285750" algn="just"/>
            <a:r>
              <a:rPr lang="es-CO" sz="2000" dirty="0" smtClean="0"/>
              <a:t>en operaciones de comercio internacional.</a:t>
            </a:r>
            <a:endParaRPr lang="es-CO" sz="2000" dirty="0"/>
          </a:p>
        </p:txBody>
      </p:sp>
      <p:sp>
        <p:nvSpPr>
          <p:cNvPr id="7" name="6 CuadroTexto"/>
          <p:cNvSpPr txBox="1"/>
          <p:nvPr/>
        </p:nvSpPr>
        <p:spPr>
          <a:xfrm>
            <a:off x="4644008" y="5877272"/>
            <a:ext cx="4104456" cy="323165"/>
          </a:xfrm>
          <a:prstGeom prst="rect">
            <a:avLst/>
          </a:prstGeom>
          <a:noFill/>
        </p:spPr>
        <p:txBody>
          <a:bodyPr wrap="square" rtlCol="0">
            <a:spAutoFit/>
          </a:bodyPr>
          <a:lstStyle/>
          <a:p>
            <a:r>
              <a:rPr lang="es-CO" sz="500" dirty="0" smtClean="0"/>
              <a:t>Tomado de: </a:t>
            </a:r>
            <a:r>
              <a:rPr lang="es-CO" sz="500" dirty="0" smtClean="0">
                <a:hlinkClick r:id="rId3"/>
              </a:rPr>
              <a:t>http://es.123rf.com/photo_3577107_un-funcionario-de-aduanas-el-control-de-la-descarga-de-los-contenedores-en-un-puerto-comercial-el-ho.html</a:t>
            </a:r>
            <a:r>
              <a:rPr lang="es-CO" sz="500" dirty="0" smtClean="0"/>
              <a:t> ; </a:t>
            </a:r>
            <a:r>
              <a:rPr lang="es-CO" sz="500" dirty="0" smtClean="0">
                <a:hlinkClick r:id="rId4"/>
              </a:rPr>
              <a:t>http://www.groupschina.com/newsletters/2011_05_boletin_mayo/mail_mayo.html</a:t>
            </a:r>
            <a:r>
              <a:rPr lang="es-CO" sz="500" dirty="0" smtClean="0"/>
              <a:t> ; </a:t>
            </a:r>
            <a:r>
              <a:rPr lang="es-CO" sz="500" dirty="0" smtClean="0">
                <a:hlinkClick r:id="rId5"/>
              </a:rPr>
              <a:t>http://www.iniciativafiscal.com/publicado-el-plan-anual-de-control-tributario-y-aduanero-de-2013.html</a:t>
            </a:r>
            <a:endParaRPr lang="es-CO" sz="500" dirty="0"/>
          </a:p>
        </p:txBody>
      </p:sp>
      <p:pic>
        <p:nvPicPr>
          <p:cNvPr id="1028" name="Picture 4" descr="http://www.groupschina.com/newsletters/2011_05_boletin_mayo/imagenes/img.jpg"/>
          <p:cNvPicPr>
            <a:picLocks noChangeAspect="1" noChangeArrowheads="1"/>
          </p:cNvPicPr>
          <p:nvPr/>
        </p:nvPicPr>
        <p:blipFill>
          <a:blip r:embed="rId6" cstate="print"/>
          <a:srcRect/>
          <a:stretch>
            <a:fillRect/>
          </a:stretch>
        </p:blipFill>
        <p:spPr bwMode="auto">
          <a:xfrm>
            <a:off x="4716016" y="2924944"/>
            <a:ext cx="3392684" cy="2880320"/>
          </a:xfrm>
          <a:prstGeom prst="rect">
            <a:avLst/>
          </a:prstGeom>
          <a:noFill/>
        </p:spPr>
      </p:pic>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8" name="7 Marcador de número de diapositiva"/>
          <p:cNvSpPr>
            <a:spLocks noGrp="1"/>
          </p:cNvSpPr>
          <p:nvPr>
            <p:ph type="sldNum" sz="quarter" idx="12"/>
          </p:nvPr>
        </p:nvSpPr>
        <p:spPr/>
        <p:txBody>
          <a:bodyPr/>
          <a:lstStyle/>
          <a:p>
            <a:fld id="{D77B4EF1-ED7D-46E4-AB7C-CFC46FC45583}" type="slidenum">
              <a:rPr lang="es-CO" smtClean="0"/>
              <a:pPr/>
              <a:t>54</a:t>
            </a:fld>
            <a:endParaRPr lang="es-CO"/>
          </a:p>
        </p:txBody>
      </p:sp>
      <p:sp>
        <p:nvSpPr>
          <p:cNvPr id="9"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11"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28612443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67544" y="2132856"/>
            <a:ext cx="8458200" cy="1470025"/>
          </a:xfrm>
        </p:spPr>
        <p:txBody>
          <a:bodyPr>
            <a:normAutofit fontScale="90000"/>
          </a:bodyPr>
          <a:lstStyle/>
          <a:p>
            <a:pPr algn="ct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sz="4000" dirty="0" smtClean="0"/>
              <a:t/>
            </a:r>
            <a:br>
              <a:rPr lang="es-ES" sz="4000" dirty="0" smtClean="0"/>
            </a:br>
            <a:r>
              <a:rPr lang="es-ES" sz="4000"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Principios que deben observarse en la actividad de control</a:t>
            </a:r>
            <a:endParaRPr lang="es-ES" sz="400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4" name="Marcador de pie de página 3"/>
          <p:cNvSpPr>
            <a:spLocks noGrp="1"/>
          </p:cNvSpPr>
          <p:nvPr>
            <p:ph type="ftr" sz="quarter" idx="11"/>
          </p:nvPr>
        </p:nvSpPr>
        <p:spPr/>
        <p:txBody>
          <a:bodyPr/>
          <a:lstStyle/>
          <a:p>
            <a:r>
              <a:rPr lang="es-CO" smtClean="0"/>
              <a:t>Germán Pardo Carrero Ph D. 2013</a:t>
            </a:r>
            <a:endParaRPr lang="es-CO"/>
          </a:p>
        </p:txBody>
      </p:sp>
      <p:sp>
        <p:nvSpPr>
          <p:cNvPr id="5" name="4 Marcador de número de diapositiva"/>
          <p:cNvSpPr>
            <a:spLocks noGrp="1"/>
          </p:cNvSpPr>
          <p:nvPr>
            <p:ph type="sldNum" sz="quarter" idx="12"/>
          </p:nvPr>
        </p:nvSpPr>
        <p:spPr/>
        <p:txBody>
          <a:bodyPr/>
          <a:lstStyle/>
          <a:p>
            <a:fld id="{D77B4EF1-ED7D-46E4-AB7C-CFC46FC45583}" type="slidenum">
              <a:rPr lang="es-CO" smtClean="0"/>
              <a:pPr/>
              <a:t>55</a:t>
            </a:fld>
            <a:endParaRPr lang="es-CO"/>
          </a:p>
        </p:txBody>
      </p:sp>
    </p:spTree>
    <p:extLst>
      <p:ext uri="{BB962C8B-B14F-4D97-AF65-F5344CB8AC3E}">
        <p14:creationId xmlns:p14="http://schemas.microsoft.com/office/powerpoint/2010/main" xmlns="" val="35717404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dirty="0" smtClean="0"/>
              <a:t>Principios de la actuación aduanera</a:t>
            </a:r>
            <a:endParaRPr lang="es-CO" dirty="0"/>
          </a:p>
        </p:txBody>
      </p:sp>
      <p:sp>
        <p:nvSpPr>
          <p:cNvPr id="3" name="2 Rectángulo"/>
          <p:cNvSpPr/>
          <p:nvPr/>
        </p:nvSpPr>
        <p:spPr>
          <a:xfrm>
            <a:off x="467544" y="2564904"/>
            <a:ext cx="8208912" cy="2831544"/>
          </a:xfrm>
          <a:prstGeom prst="rect">
            <a:avLst/>
          </a:prstGeom>
        </p:spPr>
        <p:txBody>
          <a:bodyPr wrap="square">
            <a:spAutoFit/>
          </a:bodyPr>
          <a:lstStyle/>
          <a:p>
            <a:pPr algn="just"/>
            <a:endParaRPr lang="es-CO" dirty="0" smtClean="0"/>
          </a:p>
          <a:p>
            <a:pPr algn="just"/>
            <a:r>
              <a:rPr lang="es-CO" sz="2000" dirty="0" smtClean="0"/>
              <a:t>Si bien las facultades de control son amplias, y especialmente las de control posterior, </a:t>
            </a:r>
          </a:p>
          <a:p>
            <a:pPr algn="just"/>
            <a:r>
              <a:rPr lang="es-CO" sz="2000" dirty="0" smtClean="0"/>
              <a:t>conviene también considerar ciertos límites esenciales para que </a:t>
            </a:r>
          </a:p>
          <a:p>
            <a:pPr algn="just"/>
            <a:r>
              <a:rPr lang="es-CO" sz="2000" dirty="0" smtClean="0"/>
              <a:t>la actuación de la aduana no termine siendo fallida </a:t>
            </a:r>
          </a:p>
          <a:p>
            <a:pPr algn="just"/>
            <a:r>
              <a:rPr lang="es-CO" sz="2000" dirty="0" smtClean="0"/>
              <a:t>Por  desconocer los principios o bases de todo ordenamiento, </a:t>
            </a:r>
          </a:p>
          <a:p>
            <a:pPr algn="just"/>
            <a:r>
              <a:rPr lang="es-CO" sz="2000" dirty="0" smtClean="0"/>
              <a:t>propios de los actuales Estados de Derecho y Estados Sociales de Derecho,</a:t>
            </a:r>
          </a:p>
          <a:p>
            <a:pPr algn="just"/>
            <a:r>
              <a:rPr lang="es-CO" sz="2000" dirty="0" smtClean="0"/>
              <a:t>y que se reconocen u  otorgan a los particulares.</a:t>
            </a:r>
            <a:endParaRPr lang="es-CO" sz="2000" dirty="0"/>
          </a:p>
        </p:txBody>
      </p:sp>
      <p:sp>
        <p:nvSpPr>
          <p:cNvPr id="5" name="Marcador de pie de página 4"/>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56</a:t>
            </a:fld>
            <a:endParaRPr lang="es-CO"/>
          </a:p>
        </p:txBody>
      </p:sp>
      <p:sp>
        <p:nvSpPr>
          <p:cNvPr id="7"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9"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67544" y="1700808"/>
            <a:ext cx="8208912" cy="4247317"/>
          </a:xfrm>
          <a:prstGeom prst="rect">
            <a:avLst/>
          </a:prstGeom>
        </p:spPr>
        <p:txBody>
          <a:bodyPr wrap="square">
            <a:spAutoFit/>
          </a:bodyPr>
          <a:lstStyle/>
          <a:p>
            <a:pPr algn="just"/>
            <a:r>
              <a:rPr lang="es-CO" sz="2800" dirty="0" smtClean="0"/>
              <a:t>La administración no solo puede investigar ampliamente sino que debe tratar de llegar a la verdad, </a:t>
            </a:r>
          </a:p>
          <a:p>
            <a:pPr algn="just"/>
            <a:r>
              <a:rPr lang="es-CO" sz="2800" dirty="0" smtClean="0"/>
              <a:t>sin desconocer los hechos que favorecen al obligado aduanero, </a:t>
            </a:r>
          </a:p>
          <a:p>
            <a:pPr algn="just"/>
            <a:r>
              <a:rPr lang="es-CO" sz="2800" dirty="0" smtClean="0"/>
              <a:t>en este caso, cualquier operador de comercio exterior, </a:t>
            </a:r>
          </a:p>
          <a:p>
            <a:pPr algn="just"/>
            <a:r>
              <a:rPr lang="es-CO" sz="2800" dirty="0" smtClean="0"/>
              <a:t>recordando que el mayor interés que puede defender es el de la justicia.</a:t>
            </a:r>
          </a:p>
          <a:p>
            <a:pPr algn="just"/>
            <a:endParaRPr lang="es-CO" dirty="0" smtClean="0"/>
          </a:p>
        </p:txBody>
      </p:sp>
      <p:sp>
        <p:nvSpPr>
          <p:cNvPr id="5" name="Marcador de pie de página 4"/>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57</a:t>
            </a:fld>
            <a:endParaRPr lang="es-CO"/>
          </a:p>
        </p:txBody>
      </p:sp>
      <p:sp>
        <p:nvSpPr>
          <p:cNvPr id="7"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9"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265304214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1096933"/>
            <a:ext cx="8568952" cy="5262979"/>
          </a:xfrm>
          <a:prstGeom prst="rect">
            <a:avLst/>
          </a:prstGeom>
          <a:noFill/>
        </p:spPr>
        <p:txBody>
          <a:bodyPr wrap="square" rtlCol="0">
            <a:spAutoFit/>
          </a:bodyPr>
          <a:lstStyle/>
          <a:p>
            <a:pPr algn="just">
              <a:spcBef>
                <a:spcPct val="0"/>
              </a:spcBef>
            </a:pPr>
            <a:r>
              <a:rPr lang="es-CO" sz="2400" dirty="0" smtClean="0">
                <a:solidFill>
                  <a:schemeClr val="accent3"/>
                </a:solidFill>
              </a:rPr>
              <a:t>Con el ánimo de establecer de manera general lo que se considera deben ser los límites observados por las aduanas y los particulares en su actuación, </a:t>
            </a:r>
          </a:p>
          <a:p>
            <a:pPr algn="just">
              <a:spcBef>
                <a:spcPct val="0"/>
              </a:spcBef>
            </a:pPr>
            <a:r>
              <a:rPr lang="es-CO" sz="2400" dirty="0" smtClean="0">
                <a:solidFill>
                  <a:schemeClr val="accent3"/>
                </a:solidFill>
              </a:rPr>
              <a:t>se enuncian a continuación  unos principios que si bien son generales al Derecho, </a:t>
            </a:r>
          </a:p>
          <a:p>
            <a:pPr algn="just">
              <a:spcBef>
                <a:spcPct val="0"/>
              </a:spcBef>
            </a:pPr>
            <a:r>
              <a:rPr lang="es-CO" sz="2400" dirty="0" smtClean="0">
                <a:solidFill>
                  <a:schemeClr val="accent3"/>
                </a:solidFill>
              </a:rPr>
              <a:t>podrían ser expresamente recogidos por la OMA o considerados para proponerlos a todos los miembros de la comunidad internacional </a:t>
            </a:r>
          </a:p>
          <a:p>
            <a:pPr algn="just">
              <a:spcBef>
                <a:spcPct val="0"/>
              </a:spcBef>
            </a:pPr>
            <a:r>
              <a:rPr lang="es-CO" sz="2400" dirty="0" smtClean="0">
                <a:solidFill>
                  <a:schemeClr val="accent3"/>
                </a:solidFill>
              </a:rPr>
              <a:t>como principios de las codificaciones aduaneras. </a:t>
            </a:r>
          </a:p>
          <a:p>
            <a:pPr algn="just">
              <a:spcBef>
                <a:spcPct val="0"/>
              </a:spcBef>
            </a:pPr>
            <a:r>
              <a:rPr lang="es-CO" sz="2400" dirty="0" smtClean="0">
                <a:solidFill>
                  <a:schemeClr val="accent3"/>
                </a:solidFill>
              </a:rPr>
              <a:t>Esto es verdaderamente importante no solo por su reiteración en lo aduanero </a:t>
            </a:r>
          </a:p>
          <a:p>
            <a:pPr algn="just">
              <a:spcBef>
                <a:spcPct val="0"/>
              </a:spcBef>
            </a:pPr>
            <a:r>
              <a:rPr lang="es-CO" sz="2400" dirty="0" smtClean="0"/>
              <a:t>Sino porque muchos de los intervinientes en las operaciones (funcionarios y operadores) no cuentan con formación jurídica. </a:t>
            </a:r>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5" name="4 Marcador de número de diapositiva"/>
          <p:cNvSpPr>
            <a:spLocks noGrp="1"/>
          </p:cNvSpPr>
          <p:nvPr>
            <p:ph type="sldNum" sz="quarter" idx="12"/>
          </p:nvPr>
        </p:nvSpPr>
        <p:spPr/>
        <p:txBody>
          <a:bodyPr/>
          <a:lstStyle/>
          <a:p>
            <a:fld id="{D77B4EF1-ED7D-46E4-AB7C-CFC46FC45583}" type="slidenum">
              <a:rPr lang="es-CO" smtClean="0"/>
              <a:pPr/>
              <a:t>58</a:t>
            </a:fld>
            <a:endParaRPr lang="es-CO"/>
          </a:p>
        </p:txBody>
      </p:sp>
      <p:sp>
        <p:nvSpPr>
          <p:cNvPr id="6"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8"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36712"/>
            <a:ext cx="8229600" cy="1069848"/>
          </a:xfrm>
        </p:spPr>
        <p:txBody>
          <a:bodyPr/>
          <a:lstStyle/>
          <a:p>
            <a:pPr algn="ctr"/>
            <a:r>
              <a:rPr lang="es-CO" dirty="0" smtClean="0"/>
              <a:t>Transparencia </a:t>
            </a:r>
            <a:endParaRPr lang="es-CO" dirty="0"/>
          </a:p>
        </p:txBody>
      </p:sp>
      <p:sp>
        <p:nvSpPr>
          <p:cNvPr id="5" name="4 CuadroTexto"/>
          <p:cNvSpPr txBox="1"/>
          <p:nvPr/>
        </p:nvSpPr>
        <p:spPr>
          <a:xfrm>
            <a:off x="395536" y="2348880"/>
            <a:ext cx="5544616" cy="3754874"/>
          </a:xfrm>
          <a:prstGeom prst="rect">
            <a:avLst/>
          </a:prstGeom>
          <a:noFill/>
        </p:spPr>
        <p:txBody>
          <a:bodyPr wrap="square" rtlCol="0">
            <a:spAutoFit/>
          </a:bodyPr>
          <a:lstStyle/>
          <a:p>
            <a:pPr algn="just"/>
            <a:r>
              <a:rPr lang="es-CO" sz="2000" dirty="0" smtClean="0"/>
              <a:t>Conforme al Artículo X del GATT de 1947, toda la legislación aduanera y de comercio exterior, debe ser debidamente publicada en medios de amplia circulación para que la misma pueda ser conocida por todos aquellos que pudieren resultar interesados o afectados por una legislación en particular.</a:t>
            </a:r>
          </a:p>
          <a:p>
            <a:pPr algn="just"/>
            <a:r>
              <a:rPr lang="es-CO" sz="2000" dirty="0" smtClean="0"/>
              <a:t> </a:t>
            </a:r>
          </a:p>
          <a:p>
            <a:pPr algn="just"/>
            <a:r>
              <a:rPr lang="es-CO" sz="2000" dirty="0" smtClean="0"/>
              <a:t>Los países deben permitir la participación de los particulares en la elaboración de las normas que después van a regir sus actuaciones. </a:t>
            </a:r>
          </a:p>
          <a:p>
            <a:pPr algn="just"/>
            <a:endParaRPr lang="es-CO" dirty="0"/>
          </a:p>
        </p:txBody>
      </p:sp>
      <p:pic>
        <p:nvPicPr>
          <p:cNvPr id="47107" name="Picture 3" descr="http://t3.gstatic.com/images?q=tbn:ANd9GcTcqYfyESrli_2xh-PnkJwNgDDqc1mvXBM6MsdfGrdGFT2o3EBV"/>
          <p:cNvPicPr>
            <a:picLocks noChangeAspect="1" noChangeArrowheads="1"/>
          </p:cNvPicPr>
          <p:nvPr/>
        </p:nvPicPr>
        <p:blipFill>
          <a:blip r:embed="rId2" cstate="print"/>
          <a:srcRect/>
          <a:stretch>
            <a:fillRect/>
          </a:stretch>
        </p:blipFill>
        <p:spPr bwMode="auto">
          <a:xfrm>
            <a:off x="6156176" y="2636912"/>
            <a:ext cx="2450454" cy="1910196"/>
          </a:xfrm>
          <a:prstGeom prst="rect">
            <a:avLst/>
          </a:prstGeom>
          <a:noFill/>
        </p:spPr>
      </p:pic>
      <p:sp>
        <p:nvSpPr>
          <p:cNvPr id="7" name="6 CuadroTexto"/>
          <p:cNvSpPr txBox="1"/>
          <p:nvPr/>
        </p:nvSpPr>
        <p:spPr>
          <a:xfrm>
            <a:off x="6228184" y="4581128"/>
            <a:ext cx="2592288" cy="461665"/>
          </a:xfrm>
          <a:prstGeom prst="rect">
            <a:avLst/>
          </a:prstGeom>
          <a:noFill/>
        </p:spPr>
        <p:txBody>
          <a:bodyPr wrap="square" rtlCol="0">
            <a:spAutoFit/>
          </a:bodyPr>
          <a:lstStyle/>
          <a:p>
            <a:r>
              <a:rPr lang="es-CO" sz="800" dirty="0" smtClean="0"/>
              <a:t>Tomado de: </a:t>
            </a:r>
            <a:r>
              <a:rPr lang="es-CO" sz="800" dirty="0" smtClean="0">
                <a:hlinkClick r:id="rId3"/>
              </a:rPr>
              <a:t>http://demosaber.blogspot.com/2012/11/gobernanza-y-transparencia.html</a:t>
            </a:r>
            <a:endParaRPr lang="es-CO" sz="800" dirty="0"/>
          </a:p>
        </p:txBody>
      </p:sp>
      <p:sp>
        <p:nvSpPr>
          <p:cNvPr id="4" name="Marcador de pie de página 3"/>
          <p:cNvSpPr>
            <a:spLocks noGrp="1"/>
          </p:cNvSpPr>
          <p:nvPr>
            <p:ph type="ftr" sz="quarter" idx="11"/>
          </p:nvPr>
        </p:nvSpPr>
        <p:spPr/>
        <p:txBody>
          <a:bodyPr/>
          <a:lstStyle/>
          <a:p>
            <a:r>
              <a:rPr lang="es-CO" smtClean="0"/>
              <a:t>Germán Pardo Carrero Ph D. 2013</a:t>
            </a:r>
            <a:endParaRPr lang="es-CO"/>
          </a:p>
        </p:txBody>
      </p:sp>
      <p:sp>
        <p:nvSpPr>
          <p:cNvPr id="8" name="7 Marcador de número de diapositiva"/>
          <p:cNvSpPr>
            <a:spLocks noGrp="1"/>
          </p:cNvSpPr>
          <p:nvPr>
            <p:ph type="sldNum" sz="quarter" idx="12"/>
          </p:nvPr>
        </p:nvSpPr>
        <p:spPr/>
        <p:txBody>
          <a:bodyPr/>
          <a:lstStyle/>
          <a:p>
            <a:fld id="{D77B4EF1-ED7D-46E4-AB7C-CFC46FC45583}" type="slidenum">
              <a:rPr lang="es-CO" smtClean="0"/>
              <a:pPr/>
              <a:t>59</a:t>
            </a:fld>
            <a:endParaRPr lang="es-CO"/>
          </a:p>
        </p:txBody>
      </p:sp>
      <p:sp>
        <p:nvSpPr>
          <p:cNvPr id="9"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11"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39552" y="1556792"/>
            <a:ext cx="7992888" cy="4154983"/>
          </a:xfrm>
          <a:prstGeom prst="rect">
            <a:avLst/>
          </a:prstGeom>
          <a:noFill/>
        </p:spPr>
        <p:txBody>
          <a:bodyPr wrap="square" rtlCol="0">
            <a:spAutoFit/>
          </a:bodyPr>
          <a:lstStyle/>
          <a:p>
            <a:pPr algn="just"/>
            <a:r>
              <a:rPr lang="es-CO" sz="2400" dirty="0"/>
              <a:t> </a:t>
            </a:r>
          </a:p>
          <a:p>
            <a:pPr algn="just"/>
            <a:r>
              <a:rPr lang="es-CO" sz="2400" b="1" dirty="0">
                <a:solidFill>
                  <a:srgbClr val="0000FF"/>
                </a:solidFill>
              </a:rPr>
              <a:t>Con este trabajo </a:t>
            </a:r>
            <a:r>
              <a:rPr lang="es-CO" sz="2400" b="1" dirty="0" smtClean="0">
                <a:solidFill>
                  <a:srgbClr val="0000FF"/>
                </a:solidFill>
              </a:rPr>
              <a:t>se </a:t>
            </a:r>
            <a:r>
              <a:rPr lang="es-CO" sz="2400" b="1" dirty="0">
                <a:solidFill>
                  <a:srgbClr val="0000FF"/>
                </a:solidFill>
              </a:rPr>
              <a:t>pretende </a:t>
            </a:r>
            <a:r>
              <a:rPr lang="es-CO" sz="2400" dirty="0"/>
              <a:t>poner de presente ciertos elementos </a:t>
            </a:r>
            <a:endParaRPr lang="es-CO" sz="2400" dirty="0" smtClean="0"/>
          </a:p>
          <a:p>
            <a:pPr algn="just"/>
            <a:endParaRPr lang="es-CO" sz="2400" dirty="0"/>
          </a:p>
          <a:p>
            <a:pPr algn="just"/>
            <a:r>
              <a:rPr lang="es-CO" sz="2400" dirty="0" smtClean="0"/>
              <a:t>que </a:t>
            </a:r>
            <a:r>
              <a:rPr lang="es-CO" sz="2400" dirty="0"/>
              <a:t>pueden seguir siendo desarrollados y armonizados </a:t>
            </a:r>
            <a:endParaRPr lang="es-CO" sz="2400" dirty="0" smtClean="0"/>
          </a:p>
          <a:p>
            <a:pPr algn="just"/>
            <a:endParaRPr lang="es-CO" sz="2400" dirty="0"/>
          </a:p>
          <a:p>
            <a:pPr algn="just"/>
            <a:r>
              <a:rPr lang="es-CO" sz="2400" dirty="0" smtClean="0"/>
              <a:t>para </a:t>
            </a:r>
            <a:r>
              <a:rPr lang="es-CO" sz="2400" dirty="0"/>
              <a:t>que el control </a:t>
            </a:r>
            <a:r>
              <a:rPr lang="es-CO" sz="2400" dirty="0" smtClean="0"/>
              <a:t>aduanero</a:t>
            </a:r>
            <a:r>
              <a:rPr lang="es-CO" sz="2400" dirty="0"/>
              <a:t>, y específicamente el control post-aduana, </a:t>
            </a:r>
            <a:endParaRPr lang="es-CO" sz="2400" dirty="0" smtClean="0"/>
          </a:p>
          <a:p>
            <a:pPr algn="just"/>
            <a:endParaRPr lang="es-CO" sz="2400" dirty="0"/>
          </a:p>
          <a:p>
            <a:pPr algn="just"/>
            <a:r>
              <a:rPr lang="es-CO" sz="2400" dirty="0" smtClean="0"/>
              <a:t>sea </a:t>
            </a:r>
            <a:r>
              <a:rPr lang="es-CO" sz="2400" dirty="0"/>
              <a:t>cada vez más eficiente y responda a las necesidades del mundo actual.</a:t>
            </a:r>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6</a:t>
            </a:fld>
            <a:endParaRPr lang="es-CO"/>
          </a:p>
        </p:txBody>
      </p:sp>
      <p:sp>
        <p:nvSpPr>
          <p:cNvPr id="6"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8"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31263948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20688"/>
            <a:ext cx="8229600" cy="1069848"/>
          </a:xfrm>
        </p:spPr>
        <p:txBody>
          <a:bodyPr>
            <a:normAutofit/>
          </a:bodyPr>
          <a:lstStyle/>
          <a:p>
            <a:pPr algn="ctr"/>
            <a:r>
              <a:rPr lang="es-CO" dirty="0" smtClean="0"/>
              <a:t>Legalidad  </a:t>
            </a:r>
            <a:endParaRPr lang="es-CO" dirty="0"/>
          </a:p>
        </p:txBody>
      </p:sp>
      <p:sp>
        <p:nvSpPr>
          <p:cNvPr id="5" name="4 CuadroTexto"/>
          <p:cNvSpPr txBox="1"/>
          <p:nvPr/>
        </p:nvSpPr>
        <p:spPr>
          <a:xfrm>
            <a:off x="395536" y="1844824"/>
            <a:ext cx="4680520" cy="4524316"/>
          </a:xfrm>
          <a:prstGeom prst="rect">
            <a:avLst/>
          </a:prstGeom>
          <a:noFill/>
        </p:spPr>
        <p:txBody>
          <a:bodyPr wrap="square" rtlCol="0">
            <a:spAutoFit/>
          </a:bodyPr>
          <a:lstStyle/>
          <a:p>
            <a:pPr algn="just"/>
            <a:r>
              <a:rPr lang="es-CO" dirty="0" smtClean="0"/>
              <a:t>Las obligaciones y deberes de las que son </a:t>
            </a:r>
            <a:r>
              <a:rPr lang="es-CO" dirty="0"/>
              <a:t>objeto los </a:t>
            </a:r>
            <a:r>
              <a:rPr lang="es-CO" dirty="0" smtClean="0"/>
              <a:t>particulares, en razón del cumplimiento de las normas aduaneras, deben tener su fuente directamente en la ley o norma emanada de los órganos de representación popular, o en todo caso, en la norma habilitada en cada Estado para imponer obligaciones de carácter público. </a:t>
            </a:r>
          </a:p>
          <a:p>
            <a:pPr algn="just"/>
            <a:r>
              <a:rPr lang="es-CO" dirty="0" smtClean="0"/>
              <a:t> </a:t>
            </a:r>
          </a:p>
          <a:p>
            <a:pPr algn="just"/>
            <a:r>
              <a:rPr lang="es-CO" dirty="0" smtClean="0"/>
              <a:t>Además, la norma debe establecer la obligación </a:t>
            </a:r>
          </a:p>
          <a:p>
            <a:pPr algn="just"/>
            <a:r>
              <a:rPr lang="es-CO" dirty="0" smtClean="0"/>
              <a:t>y también las consecuencias del no cumplimiento de la misma, </a:t>
            </a:r>
          </a:p>
          <a:p>
            <a:pPr algn="just"/>
            <a:r>
              <a:rPr lang="es-CO" dirty="0" smtClean="0"/>
              <a:t>lo cual conlleva al establecimiento tanto de la infracción como de su efecto jurídico. </a:t>
            </a:r>
          </a:p>
          <a:p>
            <a:pPr algn="just"/>
            <a:endParaRPr lang="es-CO" dirty="0"/>
          </a:p>
        </p:txBody>
      </p:sp>
      <p:pic>
        <p:nvPicPr>
          <p:cNvPr id="46084" name="Picture 4" descr="http://t1.gstatic.com/images?q=tbn:ANd9GcSaMF0S9jpVq7AeqxGrMHhTbB3FmAB7h0cBPOy_gF-vK_NIKjeJDQ"/>
          <p:cNvPicPr>
            <a:picLocks noChangeAspect="1" noChangeArrowheads="1"/>
          </p:cNvPicPr>
          <p:nvPr/>
        </p:nvPicPr>
        <p:blipFill>
          <a:blip r:embed="rId2" cstate="print"/>
          <a:srcRect/>
          <a:stretch>
            <a:fillRect/>
          </a:stretch>
        </p:blipFill>
        <p:spPr bwMode="auto">
          <a:xfrm>
            <a:off x="5508104" y="2348880"/>
            <a:ext cx="3211093" cy="2232248"/>
          </a:xfrm>
          <a:prstGeom prst="rect">
            <a:avLst/>
          </a:prstGeom>
          <a:noFill/>
        </p:spPr>
      </p:pic>
      <p:sp>
        <p:nvSpPr>
          <p:cNvPr id="8" name="7 CuadroTexto"/>
          <p:cNvSpPr txBox="1"/>
          <p:nvPr/>
        </p:nvSpPr>
        <p:spPr>
          <a:xfrm>
            <a:off x="5436096" y="4581128"/>
            <a:ext cx="3240360" cy="461665"/>
          </a:xfrm>
          <a:prstGeom prst="rect">
            <a:avLst/>
          </a:prstGeom>
          <a:noFill/>
        </p:spPr>
        <p:txBody>
          <a:bodyPr wrap="square" rtlCol="0">
            <a:spAutoFit/>
          </a:bodyPr>
          <a:lstStyle/>
          <a:p>
            <a:r>
              <a:rPr lang="es-CO" sz="800" dirty="0" smtClean="0"/>
              <a:t>Tomado de: </a:t>
            </a:r>
            <a:r>
              <a:rPr lang="es-CO" sz="800" dirty="0" smtClean="0">
                <a:hlinkClick r:id="rId3"/>
              </a:rPr>
              <a:t>http://ao2011actividadesdeeducarte.blogspot.com/2011/11/principios-de-legalidad-y-de-reserva-de.html</a:t>
            </a:r>
            <a:endParaRPr lang="es-CO" sz="800" dirty="0"/>
          </a:p>
        </p:txBody>
      </p:sp>
      <p:sp>
        <p:nvSpPr>
          <p:cNvPr id="4" name="Marcador de pie de página 3"/>
          <p:cNvSpPr>
            <a:spLocks noGrp="1"/>
          </p:cNvSpPr>
          <p:nvPr>
            <p:ph type="ftr" sz="quarter" idx="11"/>
          </p:nvPr>
        </p:nvSpPr>
        <p:spPr/>
        <p:txBody>
          <a:bodyPr/>
          <a:lstStyle/>
          <a:p>
            <a:r>
              <a:rPr lang="es-CO" smtClean="0"/>
              <a:t>Germán Pardo Carrero Ph D. 2013</a:t>
            </a:r>
            <a:endParaRPr lang="es-CO"/>
          </a:p>
        </p:txBody>
      </p:sp>
      <p:sp>
        <p:nvSpPr>
          <p:cNvPr id="7" name="6 Marcador de número de diapositiva"/>
          <p:cNvSpPr>
            <a:spLocks noGrp="1"/>
          </p:cNvSpPr>
          <p:nvPr>
            <p:ph type="sldNum" sz="quarter" idx="12"/>
          </p:nvPr>
        </p:nvSpPr>
        <p:spPr/>
        <p:txBody>
          <a:bodyPr/>
          <a:lstStyle/>
          <a:p>
            <a:fld id="{D77B4EF1-ED7D-46E4-AB7C-CFC46FC45583}" type="slidenum">
              <a:rPr lang="es-CO" smtClean="0"/>
              <a:pPr/>
              <a:t>60</a:t>
            </a:fld>
            <a:endParaRPr lang="es-CO"/>
          </a:p>
        </p:txBody>
      </p:sp>
      <p:sp>
        <p:nvSpPr>
          <p:cNvPr id="9"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11"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069848"/>
          </a:xfrm>
        </p:spPr>
        <p:txBody>
          <a:bodyPr/>
          <a:lstStyle/>
          <a:p>
            <a:pPr algn="ctr"/>
            <a:r>
              <a:rPr lang="es-CO" dirty="0" smtClean="0"/>
              <a:t>Igualdad </a:t>
            </a:r>
            <a:endParaRPr lang="es-CO" dirty="0"/>
          </a:p>
        </p:txBody>
      </p:sp>
      <p:sp>
        <p:nvSpPr>
          <p:cNvPr id="4" name="3 CuadroTexto"/>
          <p:cNvSpPr txBox="1"/>
          <p:nvPr/>
        </p:nvSpPr>
        <p:spPr>
          <a:xfrm>
            <a:off x="323528" y="1628800"/>
            <a:ext cx="8352928" cy="1754326"/>
          </a:xfrm>
          <a:prstGeom prst="rect">
            <a:avLst/>
          </a:prstGeom>
          <a:noFill/>
        </p:spPr>
        <p:txBody>
          <a:bodyPr wrap="square" rtlCol="0">
            <a:spAutoFit/>
          </a:bodyPr>
          <a:lstStyle/>
          <a:p>
            <a:pPr lvl="0" algn="just"/>
            <a:r>
              <a:rPr lang="es-CO" dirty="0" smtClean="0"/>
              <a:t>Significa que las normas aduaneras sean las mismas para todos aquellos que se encuentren dentro de la misma situación de hecho. En otros términos, debe existir igualdad de todos ante la ley.</a:t>
            </a:r>
          </a:p>
          <a:p>
            <a:pPr lvl="0" algn="just"/>
            <a:endParaRPr lang="es-CO" dirty="0" smtClean="0"/>
          </a:p>
          <a:p>
            <a:pPr algn="just"/>
            <a:r>
              <a:rPr lang="es-CO" dirty="0" smtClean="0"/>
              <a:t>Esa igualdad debe irrigarse a todos los aplicadores del Derecho tanto por las autoridades administrativas como por los jueces. </a:t>
            </a:r>
          </a:p>
        </p:txBody>
      </p:sp>
      <p:sp>
        <p:nvSpPr>
          <p:cNvPr id="5" name="4 Rectángulo"/>
          <p:cNvSpPr/>
          <p:nvPr/>
        </p:nvSpPr>
        <p:spPr>
          <a:xfrm>
            <a:off x="323528" y="3645024"/>
            <a:ext cx="3456384" cy="2308324"/>
          </a:xfrm>
          <a:prstGeom prst="rect">
            <a:avLst/>
          </a:prstGeom>
        </p:spPr>
        <p:txBody>
          <a:bodyPr wrap="square">
            <a:spAutoFit/>
          </a:bodyPr>
          <a:lstStyle/>
          <a:p>
            <a:pPr algn="just"/>
            <a:r>
              <a:rPr lang="es-CO" dirty="0" smtClean="0"/>
              <a:t>Si se quiere privilegiar la atención de colaboradores de la aduana (p. Ej OEA), </a:t>
            </a:r>
          </a:p>
          <a:p>
            <a:pPr algn="just"/>
            <a:r>
              <a:rPr lang="es-CO" b="1" dirty="0" smtClean="0">
                <a:solidFill>
                  <a:srgbClr val="0000FF"/>
                </a:solidFill>
              </a:rPr>
              <a:t>debe quedar muy claro ante todos</a:t>
            </a:r>
          </a:p>
          <a:p>
            <a:pPr algn="just"/>
            <a:r>
              <a:rPr lang="es-CO" dirty="0" smtClean="0"/>
              <a:t> </a:t>
            </a:r>
            <a:r>
              <a:rPr lang="es-CO" dirty="0" smtClean="0">
                <a:solidFill>
                  <a:srgbClr val="FF0000"/>
                </a:solidFill>
              </a:rPr>
              <a:t>el porqué se permite que se presente este tipo de distinciones.</a:t>
            </a:r>
          </a:p>
        </p:txBody>
      </p:sp>
      <p:pic>
        <p:nvPicPr>
          <p:cNvPr id="45058" name="Picture 2" descr="http://t3.gstatic.com/images?q=tbn:ANd9GcSY8A-QI2f-X1pVmJzQt4n9OV3BmE8ABxuZKvGTIl2pLYgtJuYt"/>
          <p:cNvPicPr>
            <a:picLocks noChangeAspect="1" noChangeArrowheads="1"/>
          </p:cNvPicPr>
          <p:nvPr/>
        </p:nvPicPr>
        <p:blipFill>
          <a:blip r:embed="rId2" cstate="print"/>
          <a:srcRect/>
          <a:stretch>
            <a:fillRect/>
          </a:stretch>
        </p:blipFill>
        <p:spPr bwMode="auto">
          <a:xfrm>
            <a:off x="4860032" y="3645024"/>
            <a:ext cx="3024336" cy="1987111"/>
          </a:xfrm>
          <a:prstGeom prst="rect">
            <a:avLst/>
          </a:prstGeom>
          <a:noFill/>
        </p:spPr>
      </p:pic>
      <p:sp>
        <p:nvSpPr>
          <p:cNvPr id="7" name="6 CuadroTexto"/>
          <p:cNvSpPr txBox="1"/>
          <p:nvPr/>
        </p:nvSpPr>
        <p:spPr>
          <a:xfrm>
            <a:off x="4211960" y="5589240"/>
            <a:ext cx="4464496" cy="338554"/>
          </a:xfrm>
          <a:prstGeom prst="rect">
            <a:avLst/>
          </a:prstGeom>
          <a:noFill/>
        </p:spPr>
        <p:txBody>
          <a:bodyPr wrap="square" rtlCol="0">
            <a:spAutoFit/>
          </a:bodyPr>
          <a:lstStyle/>
          <a:p>
            <a:r>
              <a:rPr lang="es-CO" sz="800" dirty="0" smtClean="0"/>
              <a:t>Tomado de: </a:t>
            </a:r>
            <a:r>
              <a:rPr lang="es-CO" sz="800" dirty="0" smtClean="0">
                <a:hlinkClick r:id="rId3"/>
              </a:rPr>
              <a:t>http://www.sondeoeconomico.com/2011/06/16/ley-de-igualdad-y-su-impacto-en-empresas/</a:t>
            </a:r>
            <a:endParaRPr lang="es-CO" sz="800" dirty="0"/>
          </a:p>
        </p:txBody>
      </p:sp>
      <p:sp>
        <p:nvSpPr>
          <p:cNvPr id="6" name="Marcador de pie de página 5"/>
          <p:cNvSpPr>
            <a:spLocks noGrp="1"/>
          </p:cNvSpPr>
          <p:nvPr>
            <p:ph type="ftr" sz="quarter" idx="11"/>
          </p:nvPr>
        </p:nvSpPr>
        <p:spPr/>
        <p:txBody>
          <a:bodyPr/>
          <a:lstStyle/>
          <a:p>
            <a:r>
              <a:rPr lang="es-CO" smtClean="0"/>
              <a:t>Germán Pardo Carrero Ph D. 2013</a:t>
            </a:r>
            <a:endParaRPr lang="es-CO"/>
          </a:p>
        </p:txBody>
      </p:sp>
      <p:sp>
        <p:nvSpPr>
          <p:cNvPr id="9" name="8 Marcador de número de diapositiva"/>
          <p:cNvSpPr>
            <a:spLocks noGrp="1"/>
          </p:cNvSpPr>
          <p:nvPr>
            <p:ph type="sldNum" sz="quarter" idx="12"/>
          </p:nvPr>
        </p:nvSpPr>
        <p:spPr/>
        <p:txBody>
          <a:bodyPr/>
          <a:lstStyle/>
          <a:p>
            <a:fld id="{D77B4EF1-ED7D-46E4-AB7C-CFC46FC45583}" type="slidenum">
              <a:rPr lang="es-CO" smtClean="0"/>
              <a:pPr/>
              <a:t>61</a:t>
            </a:fld>
            <a:endParaRPr lang="es-CO"/>
          </a:p>
        </p:txBody>
      </p:sp>
      <p:sp>
        <p:nvSpPr>
          <p:cNvPr id="10"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12"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692696"/>
            <a:ext cx="8229600" cy="1069848"/>
          </a:xfrm>
        </p:spPr>
        <p:txBody>
          <a:bodyPr/>
          <a:lstStyle/>
          <a:p>
            <a:pPr algn="ctr"/>
            <a:r>
              <a:rPr lang="es-CO" dirty="0" smtClean="0"/>
              <a:t>Debido proceso</a:t>
            </a:r>
            <a:endParaRPr lang="es-CO" dirty="0"/>
          </a:p>
        </p:txBody>
      </p:sp>
      <p:sp>
        <p:nvSpPr>
          <p:cNvPr id="6" name="5 CuadroTexto"/>
          <p:cNvSpPr txBox="1"/>
          <p:nvPr/>
        </p:nvSpPr>
        <p:spPr>
          <a:xfrm>
            <a:off x="251520" y="1772816"/>
            <a:ext cx="5400600" cy="4524316"/>
          </a:xfrm>
          <a:prstGeom prst="rect">
            <a:avLst/>
          </a:prstGeom>
          <a:noFill/>
        </p:spPr>
        <p:txBody>
          <a:bodyPr wrap="square" rtlCol="0">
            <a:spAutoFit/>
          </a:bodyPr>
          <a:lstStyle/>
          <a:p>
            <a:pPr lvl="0" algn="just"/>
            <a:r>
              <a:rPr lang="es-CO" dirty="0" smtClean="0"/>
              <a:t>Tanto las autoridades administrativas como los juzgadores deben garantizar a los particulares que en sus actuaciones éstos tendrán la posibilidad de brindar respuestas que serán tenidas en cuenta, </a:t>
            </a:r>
          </a:p>
          <a:p>
            <a:pPr lvl="0" algn="just"/>
            <a:r>
              <a:rPr lang="es-CO" dirty="0" smtClean="0"/>
              <a:t>al igual que controvertir, explicar, presentar pruebas y, </a:t>
            </a:r>
          </a:p>
          <a:p>
            <a:pPr lvl="0" algn="just"/>
            <a:r>
              <a:rPr lang="es-CO" dirty="0" smtClean="0"/>
              <a:t>en todo caso, de obtener un fallo o un pronunciamiento en relación con su actuación, basado en pruebas </a:t>
            </a:r>
          </a:p>
          <a:p>
            <a:pPr lvl="0" algn="just"/>
            <a:r>
              <a:rPr lang="es-CO" dirty="0" smtClean="0"/>
              <a:t>y cumpliéndose con los términos y oportunidades que se establezcan a través de los procesos administrativos y de los procesos judiciales. </a:t>
            </a:r>
          </a:p>
          <a:p>
            <a:pPr lvl="0" algn="just"/>
            <a:endParaRPr lang="es-CO" dirty="0" smtClean="0"/>
          </a:p>
          <a:p>
            <a:pPr algn="just"/>
            <a:r>
              <a:rPr lang="es-CO" dirty="0" smtClean="0">
                <a:solidFill>
                  <a:schemeClr val="accent3"/>
                </a:solidFill>
              </a:rPr>
              <a:t>En materia administrativa, deberá además observarse la falta de alteridad que es propia de los procedimientos en vía gubernativa.</a:t>
            </a:r>
            <a:endParaRPr lang="es-CO" dirty="0">
              <a:solidFill>
                <a:schemeClr val="accent3"/>
              </a:solidFill>
            </a:endParaRPr>
          </a:p>
        </p:txBody>
      </p:sp>
      <p:pic>
        <p:nvPicPr>
          <p:cNvPr id="44036" name="Picture 4" descr="http://4.bp.blogspot.com/-R__R3ylLRSU/T2NTTI4sTQI/AAAAAAAABIc/nz-eAa13Vlc/s1600/LEGISPRUDENCIA_sentencias-300x222.jpg"/>
          <p:cNvPicPr>
            <a:picLocks noChangeAspect="1" noChangeArrowheads="1"/>
          </p:cNvPicPr>
          <p:nvPr/>
        </p:nvPicPr>
        <p:blipFill>
          <a:blip r:embed="rId2" cstate="print"/>
          <a:srcRect/>
          <a:stretch>
            <a:fillRect/>
          </a:stretch>
        </p:blipFill>
        <p:spPr bwMode="auto">
          <a:xfrm>
            <a:off x="6156176" y="2564904"/>
            <a:ext cx="2641476" cy="1954692"/>
          </a:xfrm>
          <a:prstGeom prst="rect">
            <a:avLst/>
          </a:prstGeom>
          <a:noFill/>
        </p:spPr>
      </p:pic>
      <p:sp>
        <p:nvSpPr>
          <p:cNvPr id="8" name="7 CuadroTexto"/>
          <p:cNvSpPr txBox="1"/>
          <p:nvPr/>
        </p:nvSpPr>
        <p:spPr>
          <a:xfrm>
            <a:off x="5940152" y="4509120"/>
            <a:ext cx="3024336" cy="461665"/>
          </a:xfrm>
          <a:prstGeom prst="rect">
            <a:avLst/>
          </a:prstGeom>
          <a:noFill/>
        </p:spPr>
        <p:txBody>
          <a:bodyPr wrap="square" rtlCol="0">
            <a:spAutoFit/>
          </a:bodyPr>
          <a:lstStyle/>
          <a:p>
            <a:r>
              <a:rPr lang="es-CO" sz="800" dirty="0" smtClean="0"/>
              <a:t>Tomado de: </a:t>
            </a:r>
            <a:r>
              <a:rPr lang="es-CO" sz="800" dirty="0" smtClean="0">
                <a:hlinkClick r:id="rId3"/>
              </a:rPr>
              <a:t>http://elmundosegunyorch.blogspot.com/2012/03/el-debido-proceso.html</a:t>
            </a:r>
            <a:endParaRPr lang="es-CO" sz="800" dirty="0"/>
          </a:p>
        </p:txBody>
      </p:sp>
      <p:sp>
        <p:nvSpPr>
          <p:cNvPr id="4" name="Marcador de pie de página 3"/>
          <p:cNvSpPr>
            <a:spLocks noGrp="1"/>
          </p:cNvSpPr>
          <p:nvPr>
            <p:ph type="ftr" sz="quarter" idx="11"/>
          </p:nvPr>
        </p:nvSpPr>
        <p:spPr/>
        <p:txBody>
          <a:bodyPr/>
          <a:lstStyle/>
          <a:p>
            <a:r>
              <a:rPr lang="es-CO" smtClean="0"/>
              <a:t>Germán Pardo Carrero Ph D. 2013</a:t>
            </a:r>
            <a:endParaRPr lang="es-CO"/>
          </a:p>
        </p:txBody>
      </p:sp>
      <p:sp>
        <p:nvSpPr>
          <p:cNvPr id="7" name="6 Marcador de número de diapositiva"/>
          <p:cNvSpPr>
            <a:spLocks noGrp="1"/>
          </p:cNvSpPr>
          <p:nvPr>
            <p:ph type="sldNum" sz="quarter" idx="12"/>
          </p:nvPr>
        </p:nvSpPr>
        <p:spPr/>
        <p:txBody>
          <a:bodyPr/>
          <a:lstStyle/>
          <a:p>
            <a:fld id="{D77B4EF1-ED7D-46E4-AB7C-CFC46FC45583}" type="slidenum">
              <a:rPr lang="es-CO" smtClean="0"/>
              <a:pPr/>
              <a:t>62</a:t>
            </a:fld>
            <a:endParaRPr lang="es-CO"/>
          </a:p>
        </p:txBody>
      </p:sp>
      <p:sp>
        <p:nvSpPr>
          <p:cNvPr id="9"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11"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20688"/>
            <a:ext cx="8229600" cy="1069848"/>
          </a:xfrm>
        </p:spPr>
        <p:txBody>
          <a:bodyPr/>
          <a:lstStyle/>
          <a:p>
            <a:pPr algn="ctr"/>
            <a:r>
              <a:rPr lang="es-CO" dirty="0" smtClean="0"/>
              <a:t>Justicia </a:t>
            </a:r>
            <a:endParaRPr lang="es-CO" dirty="0"/>
          </a:p>
        </p:txBody>
      </p:sp>
      <p:sp>
        <p:nvSpPr>
          <p:cNvPr id="4" name="3 CuadroTexto"/>
          <p:cNvSpPr txBox="1"/>
          <p:nvPr/>
        </p:nvSpPr>
        <p:spPr>
          <a:xfrm>
            <a:off x="395536" y="1916832"/>
            <a:ext cx="8424936" cy="1200329"/>
          </a:xfrm>
          <a:prstGeom prst="rect">
            <a:avLst/>
          </a:prstGeom>
          <a:noFill/>
        </p:spPr>
        <p:txBody>
          <a:bodyPr wrap="square" rtlCol="0">
            <a:spAutoFit/>
          </a:bodyPr>
          <a:lstStyle/>
          <a:p>
            <a:pPr lvl="0" algn="just"/>
            <a:r>
              <a:rPr lang="es-CO" dirty="0" smtClean="0"/>
              <a:t>En la actuación de los funcionarios de la administración aduanera,</a:t>
            </a:r>
          </a:p>
          <a:p>
            <a:pPr lvl="0" algn="just"/>
            <a:r>
              <a:rPr lang="es-CO" dirty="0" smtClean="0"/>
              <a:t> siempre se debe tener por norma</a:t>
            </a:r>
          </a:p>
          <a:p>
            <a:pPr lvl="0" algn="just"/>
            <a:r>
              <a:rPr lang="es-CO" dirty="0" smtClean="0"/>
              <a:t> que del particular no se puede exigir más que aquello que la misma ley </a:t>
            </a:r>
          </a:p>
          <a:p>
            <a:pPr lvl="0" algn="just"/>
            <a:r>
              <a:rPr lang="es-CO" dirty="0" smtClean="0"/>
              <a:t>le haya establecido como obligatorio. </a:t>
            </a:r>
          </a:p>
        </p:txBody>
      </p:sp>
      <p:sp>
        <p:nvSpPr>
          <p:cNvPr id="5" name="4 Rectángulo"/>
          <p:cNvSpPr/>
          <p:nvPr/>
        </p:nvSpPr>
        <p:spPr>
          <a:xfrm>
            <a:off x="323528" y="3068960"/>
            <a:ext cx="8496944" cy="3139321"/>
          </a:xfrm>
          <a:prstGeom prst="rect">
            <a:avLst/>
          </a:prstGeom>
        </p:spPr>
        <p:txBody>
          <a:bodyPr wrap="square">
            <a:spAutoFit/>
          </a:bodyPr>
          <a:lstStyle/>
          <a:p>
            <a:pPr algn="just"/>
            <a:endParaRPr lang="es-CO" dirty="0" smtClean="0"/>
          </a:p>
          <a:p>
            <a:pPr algn="just"/>
            <a:r>
              <a:rPr lang="es-CO" dirty="0" smtClean="0"/>
              <a:t>La aduana no detenta, como regla general, una bandera propia, sino la bandera del Estado o de la comunidad supranacional, </a:t>
            </a:r>
          </a:p>
          <a:p>
            <a:pPr algn="just"/>
            <a:r>
              <a:rPr lang="es-CO" dirty="0" smtClean="0"/>
              <a:t>con lo cual el funcionario al servicio de la administración tiene que recordar que al Estado, más que una recaudación fiscal o el decomiso de una mercancía u otra cosa por el estilo, </a:t>
            </a:r>
          </a:p>
          <a:p>
            <a:pPr algn="just"/>
            <a:r>
              <a:rPr lang="es-CO" dirty="0" smtClean="0"/>
              <a:t>le interesa que la comunidad y cada uno de sus miembros, </a:t>
            </a:r>
          </a:p>
          <a:p>
            <a:pPr algn="just"/>
            <a:r>
              <a:rPr lang="es-CO" dirty="0" smtClean="0"/>
              <a:t>cuando se vean exigidos al cumplimiento de obligaciones públicas, </a:t>
            </a:r>
          </a:p>
          <a:p>
            <a:pPr algn="just"/>
            <a:r>
              <a:rPr lang="es-CO" dirty="0" smtClean="0"/>
              <a:t>sientan, que lo que se les está pidiendo, sería lo mismo que se le exigiría a cualquier otra persona en su situación y, </a:t>
            </a:r>
          </a:p>
          <a:p>
            <a:pPr algn="just"/>
            <a:r>
              <a:rPr lang="es-CO" dirty="0" smtClean="0"/>
              <a:t>que puede confiar completamente en la actuación de la autoridad administrativa.</a:t>
            </a:r>
            <a:endParaRPr lang="es-CO" dirty="0"/>
          </a:p>
        </p:txBody>
      </p:sp>
      <p:sp>
        <p:nvSpPr>
          <p:cNvPr id="6" name="Marcador de pie de página 5"/>
          <p:cNvSpPr>
            <a:spLocks noGrp="1"/>
          </p:cNvSpPr>
          <p:nvPr>
            <p:ph type="ftr" sz="quarter" idx="11"/>
          </p:nvPr>
        </p:nvSpPr>
        <p:spPr/>
        <p:txBody>
          <a:bodyPr/>
          <a:lstStyle/>
          <a:p>
            <a:r>
              <a:rPr lang="es-CO" smtClean="0"/>
              <a:t>Germán Pardo Carrero Ph D. 2013</a:t>
            </a:r>
            <a:endParaRPr lang="es-CO"/>
          </a:p>
        </p:txBody>
      </p:sp>
      <p:sp>
        <p:nvSpPr>
          <p:cNvPr id="7" name="6 Marcador de número de diapositiva"/>
          <p:cNvSpPr>
            <a:spLocks noGrp="1"/>
          </p:cNvSpPr>
          <p:nvPr>
            <p:ph type="sldNum" sz="quarter" idx="12"/>
          </p:nvPr>
        </p:nvSpPr>
        <p:spPr/>
        <p:txBody>
          <a:bodyPr/>
          <a:lstStyle/>
          <a:p>
            <a:fld id="{D77B4EF1-ED7D-46E4-AB7C-CFC46FC45583}" type="slidenum">
              <a:rPr lang="es-CO" smtClean="0"/>
              <a:pPr/>
              <a:t>63</a:t>
            </a:fld>
            <a:endParaRPr lang="es-CO"/>
          </a:p>
        </p:txBody>
      </p:sp>
      <p:sp>
        <p:nvSpPr>
          <p:cNvPr id="8"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10"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95536" y="1844824"/>
            <a:ext cx="8458200" cy="1470025"/>
          </a:xfrm>
        </p:spPr>
        <p:txBody>
          <a:bodyPr>
            <a:normAutofit/>
          </a:bodyPr>
          <a:lstStyle/>
          <a:p>
            <a:pPr algn="ctr"/>
            <a:r>
              <a:rPr lang="es-ES" sz="5400"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Conclusiones</a:t>
            </a:r>
            <a:endParaRPr lang="es-ES" sz="540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4" name="Marcador de pie de página 3"/>
          <p:cNvSpPr>
            <a:spLocks noGrp="1"/>
          </p:cNvSpPr>
          <p:nvPr>
            <p:ph type="ftr" sz="quarter" idx="11"/>
          </p:nvPr>
        </p:nvSpPr>
        <p:spPr/>
        <p:txBody>
          <a:bodyPr/>
          <a:lstStyle/>
          <a:p>
            <a:r>
              <a:rPr lang="es-CO" smtClean="0"/>
              <a:t>Germán Pardo Carrero Ph D. 2013</a:t>
            </a:r>
            <a:endParaRPr lang="es-CO"/>
          </a:p>
        </p:txBody>
      </p:sp>
      <p:sp>
        <p:nvSpPr>
          <p:cNvPr id="5" name="4 Marcador de número de diapositiva"/>
          <p:cNvSpPr>
            <a:spLocks noGrp="1"/>
          </p:cNvSpPr>
          <p:nvPr>
            <p:ph type="sldNum" sz="quarter" idx="12"/>
          </p:nvPr>
        </p:nvSpPr>
        <p:spPr/>
        <p:txBody>
          <a:bodyPr/>
          <a:lstStyle/>
          <a:p>
            <a:fld id="{D77B4EF1-ED7D-46E4-AB7C-CFC46FC45583}" type="slidenum">
              <a:rPr lang="es-CO" smtClean="0"/>
              <a:pPr/>
              <a:t>64</a:t>
            </a:fld>
            <a:endParaRPr lang="es-CO"/>
          </a:p>
        </p:txBody>
      </p:sp>
    </p:spTree>
    <p:extLst>
      <p:ext uri="{BB962C8B-B14F-4D97-AF65-F5344CB8AC3E}">
        <p14:creationId xmlns:p14="http://schemas.microsoft.com/office/powerpoint/2010/main" xmlns="" val="291439860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2204864"/>
            <a:ext cx="8352928" cy="4031873"/>
          </a:xfrm>
          <a:prstGeom prst="rect">
            <a:avLst/>
          </a:prstGeom>
          <a:noFill/>
        </p:spPr>
        <p:txBody>
          <a:bodyPr wrap="square" rtlCol="0">
            <a:spAutoFit/>
          </a:bodyPr>
          <a:lstStyle/>
          <a:p>
            <a:pPr marL="457200" indent="-457200" algn="just">
              <a:buFont typeface="+mj-lt"/>
              <a:buAutoNum type="arabicPeriod"/>
            </a:pPr>
            <a:r>
              <a:rPr lang="es-CO" sz="3200" dirty="0" smtClean="0"/>
              <a:t>La Organización Mundial de Aduanas </a:t>
            </a:r>
          </a:p>
          <a:p>
            <a:pPr algn="just"/>
            <a:r>
              <a:rPr lang="es-CO" sz="3200" dirty="0" smtClean="0"/>
              <a:t>tiene dentro de su normativa una serie de herramientas </a:t>
            </a:r>
          </a:p>
          <a:p>
            <a:pPr algn="just"/>
            <a:r>
              <a:rPr lang="es-CO" sz="3200" dirty="0" smtClean="0"/>
              <a:t>que tratan el tema del control aduanero </a:t>
            </a:r>
          </a:p>
          <a:p>
            <a:pPr algn="just"/>
            <a:r>
              <a:rPr lang="es-CO" sz="3200" dirty="0" smtClean="0"/>
              <a:t>y coadyuvan  a la armonización de la materia a nivel mundial, </a:t>
            </a:r>
          </a:p>
          <a:p>
            <a:pPr algn="just"/>
            <a:r>
              <a:rPr lang="es-CO" sz="3200" dirty="0" smtClean="0"/>
              <a:t>dada su influencia y presencia mundial. </a:t>
            </a:r>
          </a:p>
          <a:p>
            <a:pPr marL="400050" indent="-400050" algn="just">
              <a:buFont typeface="+mj-lt"/>
              <a:buAutoNum type="romanLcPeriod"/>
            </a:pPr>
            <a:endParaRPr lang="es-CO" sz="3200" dirty="0" smtClean="0"/>
          </a:p>
        </p:txBody>
      </p:sp>
      <p:sp>
        <p:nvSpPr>
          <p:cNvPr id="5" name="Marcador de pie de página 4"/>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65</a:t>
            </a:fld>
            <a:endParaRPr lang="es-CO"/>
          </a:p>
        </p:txBody>
      </p:sp>
      <p:sp>
        <p:nvSpPr>
          <p:cNvPr id="7"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9"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79512" y="1556792"/>
            <a:ext cx="8712968" cy="4524315"/>
          </a:xfrm>
          <a:prstGeom prst="rect">
            <a:avLst/>
          </a:prstGeom>
          <a:noFill/>
        </p:spPr>
        <p:txBody>
          <a:bodyPr wrap="square" rtlCol="0">
            <a:spAutoFit/>
          </a:bodyPr>
          <a:lstStyle/>
          <a:p>
            <a:pPr marL="514350" indent="-514350" algn="just"/>
            <a:r>
              <a:rPr lang="es-CO" sz="2400" dirty="0" smtClean="0"/>
              <a:t>2.  La normativa de la OMA debe ser conocida, además de las administraciones aduaneras, por todos los usuarios del comercio exterior, sobre todo en este momento que se busca no solo </a:t>
            </a:r>
          </a:p>
          <a:p>
            <a:pPr algn="just"/>
            <a:r>
              <a:rPr lang="es-CO" sz="2400" dirty="0" smtClean="0"/>
              <a:t>	-la colaboración entre las aduanas </a:t>
            </a:r>
          </a:p>
          <a:p>
            <a:pPr algn="just"/>
            <a:r>
              <a:rPr lang="es-CO" sz="2400" dirty="0" smtClean="0"/>
              <a:t>	- sino la colaboración aduanas - empresas. </a:t>
            </a:r>
          </a:p>
          <a:p>
            <a:pPr algn="just"/>
            <a:endParaRPr lang="es-CO" sz="2400" dirty="0"/>
          </a:p>
          <a:p>
            <a:pPr algn="just"/>
            <a:r>
              <a:rPr lang="es-CO" sz="2400" dirty="0" smtClean="0"/>
              <a:t>Esto se lograría más fácilmente si el portal de la OMA se encontrara disponible en varios idiomas, además de los oficiales, </a:t>
            </a:r>
          </a:p>
          <a:p>
            <a:pPr algn="just"/>
            <a:r>
              <a:rPr lang="es-CO" sz="2400" dirty="0" smtClean="0"/>
              <a:t>y adicionalmente si la información se obtiene sin mayor dificultad y costo.</a:t>
            </a:r>
            <a:endParaRPr lang="es-CO" sz="2400" dirty="0"/>
          </a:p>
        </p:txBody>
      </p:sp>
      <p:sp>
        <p:nvSpPr>
          <p:cNvPr id="5" name="Marcador de pie de página 4"/>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66</a:t>
            </a:fld>
            <a:endParaRPr lang="es-CO"/>
          </a:p>
        </p:txBody>
      </p:sp>
      <p:sp>
        <p:nvSpPr>
          <p:cNvPr id="7"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9"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379892746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1628800"/>
            <a:ext cx="8352928" cy="5016758"/>
          </a:xfrm>
          <a:prstGeom prst="rect">
            <a:avLst/>
          </a:prstGeom>
          <a:noFill/>
        </p:spPr>
        <p:txBody>
          <a:bodyPr wrap="square" rtlCol="0">
            <a:spAutoFit/>
          </a:bodyPr>
          <a:lstStyle/>
          <a:p>
            <a:pPr marL="400050" indent="-400050" algn="just"/>
            <a:r>
              <a:rPr lang="es-CO" sz="2600" dirty="0" smtClean="0"/>
              <a:t>3.  Es indudable la relación entre el control aduanero y las necesidades de cada País. </a:t>
            </a:r>
          </a:p>
          <a:p>
            <a:pPr marL="400050" indent="-400050" algn="just"/>
            <a:endParaRPr lang="es-CO" sz="2600" dirty="0" smtClean="0"/>
          </a:p>
          <a:p>
            <a:pPr marL="400050" indent="-400050" algn="just"/>
            <a:r>
              <a:rPr lang="es-CO" sz="2600" dirty="0" smtClean="0"/>
              <a:t>Sin embargo, representa un inconveniente el hecho de que no existan definiciones unificadas respecto de las palabras o vocablos utilizados en éste ámbito,</a:t>
            </a:r>
          </a:p>
          <a:p>
            <a:pPr marL="400050" indent="-400050" algn="just"/>
            <a:r>
              <a:rPr lang="es-CO" sz="2600" dirty="0" smtClean="0"/>
              <a:t> puesto que las mismas palabras usadas,  </a:t>
            </a:r>
          </a:p>
          <a:p>
            <a:pPr marL="400050" indent="-400050" algn="just"/>
            <a:r>
              <a:rPr lang="es-CO" sz="2600" dirty="0" smtClean="0"/>
              <a:t>como por ejemplo la de “seguridad”, no necesariamente supone la misma acepción para todos los países del mundo.</a:t>
            </a:r>
          </a:p>
          <a:p>
            <a:pPr marL="400050" indent="-400050" algn="just"/>
            <a:endParaRPr lang="es-CO" sz="2000" dirty="0" smtClean="0"/>
          </a:p>
          <a:p>
            <a:pPr marL="400050" indent="-400050" algn="just">
              <a:buFont typeface="+mj-lt"/>
              <a:buAutoNum type="romanLcPeriod"/>
            </a:pPr>
            <a:endParaRPr lang="es-CO" sz="2000" dirty="0" smtClean="0"/>
          </a:p>
          <a:p>
            <a:pPr marL="400050" indent="-400050" algn="just">
              <a:buFont typeface="+mj-lt"/>
              <a:buAutoNum type="romanLcPeriod"/>
            </a:pPr>
            <a:endParaRPr lang="es-CO" sz="2000"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67</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67544" y="1196752"/>
            <a:ext cx="8208912" cy="4893647"/>
          </a:xfrm>
          <a:prstGeom prst="rect">
            <a:avLst/>
          </a:prstGeom>
          <a:noFill/>
        </p:spPr>
        <p:txBody>
          <a:bodyPr wrap="square" rtlCol="0">
            <a:spAutoFit/>
          </a:bodyPr>
          <a:lstStyle/>
          <a:p>
            <a:pPr marL="400050" indent="-400050" algn="just"/>
            <a:endParaRPr lang="es-CO" sz="2600" dirty="0" smtClean="0"/>
          </a:p>
          <a:p>
            <a:pPr marL="400050" indent="-400050" algn="just">
              <a:buFont typeface="+mj-lt"/>
              <a:buAutoNum type="romanLcPeriod"/>
            </a:pPr>
            <a:endParaRPr lang="es-CO" sz="2600" dirty="0" smtClean="0"/>
          </a:p>
          <a:p>
            <a:pPr marL="400050" indent="-400050" algn="just"/>
            <a:r>
              <a:rPr lang="es-CO" sz="2600" dirty="0" smtClean="0"/>
              <a:t>4.  Es ciertamente importante reconocer la gran diferencia que persiste entre los países desarrollados y aquellos en vía de desarrollo. </a:t>
            </a:r>
          </a:p>
          <a:p>
            <a:pPr marL="400050" indent="-400050" algn="just"/>
            <a:endParaRPr lang="es-CO" sz="2600" dirty="0"/>
          </a:p>
          <a:p>
            <a:pPr marL="400050" indent="-400050" algn="just"/>
            <a:r>
              <a:rPr lang="es-CO" sz="2600" dirty="0" smtClean="0"/>
              <a:t>Debe incrementarse la colaboración entre todos los países para que, progresivamente, </a:t>
            </a:r>
          </a:p>
          <a:p>
            <a:pPr marL="400050" indent="-400050" algn="just"/>
            <a:r>
              <a:rPr lang="es-CO" sz="2600" dirty="0" smtClean="0"/>
              <a:t>puedan implementarse herramientas y tecnologías </a:t>
            </a:r>
          </a:p>
          <a:p>
            <a:pPr marL="400050" indent="-400050" algn="just"/>
            <a:r>
              <a:rPr lang="es-CO" sz="2600" dirty="0" smtClean="0"/>
              <a:t>que coadyuven al control en las aduanas menos desarrolladas.</a:t>
            </a:r>
          </a:p>
          <a:p>
            <a:pPr marL="400050" indent="-400050" algn="just">
              <a:buFont typeface="+mj-lt"/>
              <a:buAutoNum type="romanLcPeriod"/>
            </a:pPr>
            <a:endParaRPr lang="es-CO" sz="2600"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68</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368706127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23528" y="1556792"/>
            <a:ext cx="8568952" cy="4708981"/>
          </a:xfrm>
          <a:prstGeom prst="rect">
            <a:avLst/>
          </a:prstGeom>
          <a:noFill/>
        </p:spPr>
        <p:txBody>
          <a:bodyPr wrap="square" rtlCol="0">
            <a:spAutoFit/>
          </a:bodyPr>
          <a:lstStyle/>
          <a:p>
            <a:pPr marL="400050" indent="-400050" algn="just"/>
            <a:r>
              <a:rPr lang="es-CO" sz="2400" dirty="0" smtClean="0"/>
              <a:t>5.  Conviene revisar el uso de instituciones como el “operador económico autorizado” u otros similares, </a:t>
            </a:r>
          </a:p>
          <a:p>
            <a:pPr algn="just"/>
            <a:endParaRPr lang="es-CO" sz="2400" dirty="0"/>
          </a:p>
          <a:p>
            <a:pPr algn="just"/>
            <a:r>
              <a:rPr lang="es-CO" sz="2400" dirty="0" smtClean="0"/>
              <a:t>puesto que si bien se presentan como ideales, </a:t>
            </a:r>
          </a:p>
          <a:p>
            <a:pPr algn="just"/>
            <a:r>
              <a:rPr lang="es-CO" sz="2400" dirty="0" smtClean="0"/>
              <a:t>no es fácil que esta figura se pueda implementar de manera masificada en todos los países del mundo, </a:t>
            </a:r>
          </a:p>
          <a:p>
            <a:pPr algn="just"/>
            <a:r>
              <a:rPr lang="es-CO" sz="2400" dirty="0" smtClean="0"/>
              <a:t>dado que en muchos de ellos, </a:t>
            </a:r>
          </a:p>
          <a:p>
            <a:pPr algn="just"/>
            <a:r>
              <a:rPr lang="es-CO" sz="2400" dirty="0" smtClean="0"/>
              <a:t>por problemas como un protuberante nivel de corrupción, </a:t>
            </a:r>
          </a:p>
          <a:p>
            <a:pPr algn="just"/>
            <a:r>
              <a:rPr lang="es-CO" sz="2400" dirty="0" smtClean="0"/>
              <a:t>ocasionan que el empresario no quiera suministrar información </a:t>
            </a:r>
          </a:p>
          <a:p>
            <a:pPr algn="just"/>
            <a:r>
              <a:rPr lang="es-CO" sz="2400" dirty="0" smtClean="0"/>
              <a:t>o que simplemente no confíe en sus autoridades.</a:t>
            </a:r>
          </a:p>
          <a:p>
            <a:pPr marL="400050" indent="-400050" algn="just">
              <a:buFont typeface="+mj-lt"/>
              <a:buAutoNum type="romanLcPeriod"/>
            </a:pPr>
            <a:endParaRPr lang="es-CO" dirty="0" smtClean="0"/>
          </a:p>
          <a:p>
            <a:pPr algn="just"/>
            <a:endParaRPr lang="es-CO"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69</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Armonizar regulaciones</a:t>
            </a:r>
            <a:endParaRPr lang="es-CO" dirty="0"/>
          </a:p>
        </p:txBody>
      </p:sp>
      <p:sp>
        <p:nvSpPr>
          <p:cNvPr id="3" name="2 Rectángulo"/>
          <p:cNvSpPr/>
          <p:nvPr/>
        </p:nvSpPr>
        <p:spPr>
          <a:xfrm>
            <a:off x="539552" y="2780928"/>
            <a:ext cx="7992888" cy="3416320"/>
          </a:xfrm>
          <a:prstGeom prst="rect">
            <a:avLst/>
          </a:prstGeom>
        </p:spPr>
        <p:txBody>
          <a:bodyPr wrap="square">
            <a:spAutoFit/>
          </a:bodyPr>
          <a:lstStyle/>
          <a:p>
            <a:pPr algn="just"/>
            <a:r>
              <a:rPr lang="es-ES_tradnl" sz="2400" dirty="0"/>
              <a:t>E</a:t>
            </a:r>
            <a:r>
              <a:rPr lang="es-ES_tradnl" sz="2400" dirty="0" smtClean="0"/>
              <a:t>n Derecho, más que un proceso jurídico conceptual, </a:t>
            </a:r>
          </a:p>
          <a:p>
            <a:pPr algn="just"/>
            <a:endParaRPr lang="es-ES_tradnl" sz="2400" dirty="0" smtClean="0"/>
          </a:p>
          <a:p>
            <a:pPr algn="just"/>
            <a:r>
              <a:rPr lang="es-ES_tradnl" sz="2400" i="1" dirty="0" smtClean="0"/>
              <a:t>“es un proceso diplomático de negociación que enfrenta intereses encontrados, </a:t>
            </a:r>
          </a:p>
          <a:p>
            <a:pPr algn="just"/>
            <a:r>
              <a:rPr lang="es-ES_tradnl" sz="2400" i="1" dirty="0" smtClean="0"/>
              <a:t>intereses que hay que negociar, </a:t>
            </a:r>
          </a:p>
          <a:p>
            <a:pPr algn="just"/>
            <a:r>
              <a:rPr lang="es-ES_tradnl" sz="2400" i="1" dirty="0" smtClean="0"/>
              <a:t>que hay que transigir, </a:t>
            </a:r>
          </a:p>
          <a:p>
            <a:pPr algn="just"/>
            <a:r>
              <a:rPr lang="es-ES_tradnl" sz="2400" i="1" dirty="0" smtClean="0"/>
              <a:t>que hay que pactar, </a:t>
            </a:r>
          </a:p>
          <a:p>
            <a:pPr algn="just"/>
            <a:r>
              <a:rPr lang="es-ES_tradnl" sz="2400" i="1" dirty="0" smtClean="0"/>
              <a:t>porque de otra manera los esfuerzos caen en largos tiempos de espera”  (</a:t>
            </a:r>
            <a:r>
              <a:rPr lang="es-ES_tradnl" sz="2400" dirty="0" smtClean="0"/>
              <a:t>ROHDE PONCE)</a:t>
            </a:r>
            <a:endParaRPr lang="es-CO" sz="2400" i="1" dirty="0"/>
          </a:p>
        </p:txBody>
      </p:sp>
      <p:sp>
        <p:nvSpPr>
          <p:cNvPr id="5" name="Marcador de pie de página 4"/>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7</a:t>
            </a:fld>
            <a:endParaRPr lang="es-CO"/>
          </a:p>
        </p:txBody>
      </p:sp>
      <p:sp>
        <p:nvSpPr>
          <p:cNvPr id="7"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9"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79512" y="1484784"/>
            <a:ext cx="8640960" cy="5170646"/>
          </a:xfrm>
          <a:prstGeom prst="rect">
            <a:avLst/>
          </a:prstGeom>
          <a:noFill/>
        </p:spPr>
        <p:txBody>
          <a:bodyPr wrap="square" rtlCol="0">
            <a:spAutoFit/>
          </a:bodyPr>
          <a:lstStyle/>
          <a:p>
            <a:pPr marL="400050" indent="-400050" algn="just"/>
            <a:r>
              <a:rPr lang="es-CO" sz="2400" dirty="0" smtClean="0"/>
              <a:t>6.  Así como el comercio internacional esta globalizado, las aduanas, con el concurso y las directrices de la OMA, deben tender a que el control fiscal sea también globalizado. </a:t>
            </a:r>
          </a:p>
          <a:p>
            <a:pPr algn="just"/>
            <a:endParaRPr lang="es-CO" sz="2400" dirty="0"/>
          </a:p>
          <a:p>
            <a:pPr algn="just"/>
            <a:r>
              <a:rPr lang="es-CO" sz="2400" dirty="0" smtClean="0"/>
              <a:t>Este objetivo es más fácil de lograr dentro del ámbito del control de auditoría post-aduana, </a:t>
            </a:r>
          </a:p>
          <a:p>
            <a:pPr algn="just"/>
            <a:r>
              <a:rPr lang="es-CO" sz="2400" dirty="0" smtClean="0"/>
              <a:t>el que, tanto por el ámbito temporal dentro del cual se puede desarrollar </a:t>
            </a:r>
          </a:p>
          <a:p>
            <a:pPr algn="just"/>
            <a:r>
              <a:rPr lang="es-CO" sz="2400" dirty="0" smtClean="0"/>
              <a:t>como por la posibilidad de utilizar la más variada gama de herramientas </a:t>
            </a:r>
          </a:p>
          <a:p>
            <a:pPr algn="just"/>
            <a:r>
              <a:rPr lang="es-CO" sz="2400" dirty="0" smtClean="0"/>
              <a:t>(inspecciones físicas, inspecciones contables, informaciones de terceros, toda clase de documento y testimonio, etc.) </a:t>
            </a:r>
          </a:p>
          <a:p>
            <a:pPr algn="just"/>
            <a:r>
              <a:rPr lang="es-CO" sz="2400" dirty="0" smtClean="0"/>
              <a:t>puede arrojar mejores resultados.</a:t>
            </a:r>
          </a:p>
          <a:p>
            <a:pPr algn="just"/>
            <a:endParaRPr lang="es-CO"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70</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177455556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1556792"/>
            <a:ext cx="8280920" cy="5078313"/>
          </a:xfrm>
          <a:prstGeom prst="rect">
            <a:avLst/>
          </a:prstGeom>
          <a:noFill/>
        </p:spPr>
        <p:txBody>
          <a:bodyPr wrap="square" rtlCol="0">
            <a:spAutoFit/>
          </a:bodyPr>
          <a:lstStyle/>
          <a:p>
            <a:pPr marL="400050" indent="-400050" algn="just"/>
            <a:r>
              <a:rPr lang="es-CO" sz="2400" dirty="0" smtClean="0"/>
              <a:t>7.  Un buen control posterior requiere no solamente de la colaboración entre aduanas, </a:t>
            </a:r>
          </a:p>
          <a:p>
            <a:pPr marL="400050" indent="-400050" algn="just"/>
            <a:r>
              <a:rPr lang="es-CO" sz="2400" dirty="0" smtClean="0"/>
              <a:t>sino de la cooperación y coordinación con otras autoridades públicas de los países tales como la policía y los organismos investigadores. </a:t>
            </a:r>
          </a:p>
          <a:p>
            <a:pPr marL="400050" indent="-400050" algn="just"/>
            <a:endParaRPr lang="es-CO" sz="2400" dirty="0" smtClean="0"/>
          </a:p>
          <a:p>
            <a:pPr marL="400050" indent="-400050" algn="just"/>
            <a:r>
              <a:rPr lang="es-CO" sz="2400" dirty="0" smtClean="0"/>
              <a:t>Hoy la aduana no solo combate el contrabando tradicional o la falta de pago de tributos ligados con la operación del comercio exterior, </a:t>
            </a:r>
          </a:p>
          <a:p>
            <a:pPr marL="400050" indent="-400050" algn="just"/>
            <a:r>
              <a:rPr lang="es-CO" sz="2400" dirty="0" smtClean="0"/>
              <a:t>sino que dentro de sus funciones está la de ayudar a combatir y controlar las conductas propias del crimen organizado y del terrorismo.</a:t>
            </a:r>
          </a:p>
          <a:p>
            <a:pPr marL="400050" indent="-400050" algn="just">
              <a:buFont typeface="+mj-lt"/>
              <a:buAutoNum type="romanLcPeriod"/>
            </a:pPr>
            <a:endParaRPr lang="es-CO" dirty="0" smtClean="0"/>
          </a:p>
          <a:p>
            <a:pPr marL="400050" indent="-400050" algn="just">
              <a:buFont typeface="+mj-lt"/>
              <a:buAutoNum type="romanLcPeriod"/>
            </a:pPr>
            <a:endParaRPr lang="es-CO"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71</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51520" y="1340768"/>
            <a:ext cx="8712968" cy="4893647"/>
          </a:xfrm>
          <a:prstGeom prst="rect">
            <a:avLst/>
          </a:prstGeom>
          <a:noFill/>
        </p:spPr>
        <p:txBody>
          <a:bodyPr wrap="square" rtlCol="0">
            <a:spAutoFit/>
          </a:bodyPr>
          <a:lstStyle/>
          <a:p>
            <a:pPr marL="400050" indent="-400050" algn="just">
              <a:buFont typeface="+mj-lt"/>
              <a:buAutoNum type="romanLcPeriod"/>
            </a:pPr>
            <a:endParaRPr lang="es-CO" sz="2600" dirty="0" smtClean="0"/>
          </a:p>
          <a:p>
            <a:pPr marL="400050" indent="-400050" algn="just"/>
            <a:r>
              <a:rPr lang="es-CO" sz="2600" dirty="0" smtClean="0"/>
              <a:t>8.  Si bien en el siglo XXI es claro que la función esencial de las aduanas es el control para lograr finalidades </a:t>
            </a:r>
          </a:p>
          <a:p>
            <a:pPr marL="400050" indent="-400050" algn="just"/>
            <a:r>
              <a:rPr lang="es-CO" sz="2600" dirty="0" smtClean="0"/>
              <a:t>tales como la seguridad de los países, la protección del medio ambiente, la vida y la salud humana, vegetal y animal, el comercio legitimo, </a:t>
            </a:r>
          </a:p>
          <a:p>
            <a:pPr marL="400050" indent="-400050" algn="just"/>
            <a:r>
              <a:rPr lang="es-CO" sz="2600" dirty="0" smtClean="0"/>
              <a:t>la lucha contra el crimen organizado y terrorismo, etc., </a:t>
            </a:r>
          </a:p>
          <a:p>
            <a:pPr marL="400050" indent="-400050" algn="just"/>
            <a:r>
              <a:rPr lang="es-CO" sz="2600" dirty="0" smtClean="0"/>
              <a:t>no es menos cierto que en muchos países buena parte de las actividades delictivas que se cometen, atentando contra la aduana, </a:t>
            </a:r>
          </a:p>
          <a:p>
            <a:pPr marL="400050" indent="-400050" algn="just"/>
            <a:r>
              <a:rPr lang="es-CO" sz="2600" dirty="0" smtClean="0"/>
              <a:t>se hacen buscando provecho indebido de carácter fiscal.</a:t>
            </a:r>
          </a:p>
          <a:p>
            <a:pPr marL="400050" indent="-400050" algn="just">
              <a:buFont typeface="+mj-lt"/>
              <a:buAutoNum type="romanLcPeriod"/>
            </a:pPr>
            <a:endParaRPr lang="es-CO" sz="2600" dirty="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72</a:t>
            </a:fld>
            <a:endParaRPr lang="es-CO"/>
          </a:p>
        </p:txBody>
      </p:sp>
      <p:sp>
        <p:nvSpPr>
          <p:cNvPr id="5"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7"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375716954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1196752"/>
            <a:ext cx="8496944" cy="5262979"/>
          </a:xfrm>
          <a:prstGeom prst="rect">
            <a:avLst/>
          </a:prstGeom>
          <a:noFill/>
        </p:spPr>
        <p:txBody>
          <a:bodyPr wrap="square" rtlCol="0">
            <a:spAutoFit/>
          </a:bodyPr>
          <a:lstStyle/>
          <a:p>
            <a:pPr marL="457200" indent="-457200" algn="just">
              <a:buAutoNum type="arabicPeriod" startAt="9"/>
            </a:pPr>
            <a:r>
              <a:rPr lang="es-CO" sz="2000" dirty="0" smtClean="0"/>
              <a:t>Entre la aduana y la multiplicidad de operadores del comercio exterior se establece una o varias relaciones jurídicas de Derecho Público, de las que devienen una serie de obligaciones a cargo de los operadores del comercio exterior y que tienen como acreedor o sujeto activo a la aduana. </a:t>
            </a:r>
          </a:p>
          <a:p>
            <a:pPr marL="457200" indent="-457200" algn="just"/>
            <a:endParaRPr lang="es-CO" sz="2000" dirty="0" smtClean="0"/>
          </a:p>
          <a:p>
            <a:pPr algn="just"/>
            <a:r>
              <a:rPr lang="es-CO" sz="2000" dirty="0" smtClean="0"/>
              <a:t>Ambos (sujeto activo y pasivo) deben tener muy claramente establecidas sus potestades o facultades. </a:t>
            </a:r>
          </a:p>
          <a:p>
            <a:pPr algn="just"/>
            <a:endParaRPr lang="es-CO" sz="2000" dirty="0" smtClean="0"/>
          </a:p>
          <a:p>
            <a:pPr marL="400050" indent="-400050" algn="just"/>
            <a:endParaRPr lang="es-CO" sz="2000" dirty="0" smtClean="0"/>
          </a:p>
          <a:p>
            <a:pPr marL="400050" indent="-400050" algn="just"/>
            <a:r>
              <a:rPr lang="es-CO" sz="2000" dirty="0" smtClean="0"/>
              <a:t>10.  Las aduanas en su actuación, y específicamente en lo que atañe al ejercicio del control posterior, </a:t>
            </a:r>
          </a:p>
          <a:p>
            <a:pPr algn="just"/>
            <a:r>
              <a:rPr lang="es-CO" sz="2000" dirty="0" smtClean="0"/>
              <a:t>deben tener como premisa que de los empresarios o particulares (operadores de comercio exterior) </a:t>
            </a:r>
          </a:p>
          <a:p>
            <a:pPr algn="just"/>
            <a:r>
              <a:rPr lang="es-CO" sz="2000" dirty="0" smtClean="0"/>
              <a:t>no se puede exigir u obtener más de lo que la misma ley les ha impuesto como obligación. </a:t>
            </a:r>
          </a:p>
          <a:p>
            <a:pPr marL="400050" indent="-400050" algn="just">
              <a:buFont typeface="+mj-lt"/>
              <a:buAutoNum type="romanLcPeriod" startAt="10"/>
            </a:pPr>
            <a:endParaRPr lang="es-CO" sz="1600" dirty="0" smtClean="0"/>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5" name="4 Marcador de número de diapositiva"/>
          <p:cNvSpPr>
            <a:spLocks noGrp="1"/>
          </p:cNvSpPr>
          <p:nvPr>
            <p:ph type="sldNum" sz="quarter" idx="12"/>
          </p:nvPr>
        </p:nvSpPr>
        <p:spPr/>
        <p:txBody>
          <a:bodyPr/>
          <a:lstStyle/>
          <a:p>
            <a:fld id="{D77B4EF1-ED7D-46E4-AB7C-CFC46FC45583}" type="slidenum">
              <a:rPr lang="es-CO" smtClean="0"/>
              <a:pPr/>
              <a:t>73</a:t>
            </a:fld>
            <a:endParaRPr lang="es-CO"/>
          </a:p>
        </p:txBody>
      </p:sp>
      <p:sp>
        <p:nvSpPr>
          <p:cNvPr id="6"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8"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1628800"/>
            <a:ext cx="8640960" cy="4185761"/>
          </a:xfrm>
          <a:prstGeom prst="rect">
            <a:avLst/>
          </a:prstGeom>
          <a:noFill/>
        </p:spPr>
        <p:txBody>
          <a:bodyPr wrap="square" rtlCol="0">
            <a:spAutoFit/>
          </a:bodyPr>
          <a:lstStyle/>
          <a:p>
            <a:pPr algn="just"/>
            <a:endParaRPr lang="es-CO" sz="2400" dirty="0" smtClean="0"/>
          </a:p>
          <a:p>
            <a:pPr marL="400050" indent="-400050" algn="just"/>
            <a:r>
              <a:rPr lang="es-CO" sz="2200" dirty="0" smtClean="0"/>
              <a:t>11.  Para evitar una indebida actuación de las aduanas </a:t>
            </a:r>
          </a:p>
          <a:p>
            <a:pPr algn="just"/>
            <a:endParaRPr lang="es-CO" sz="2200" dirty="0"/>
          </a:p>
          <a:p>
            <a:pPr algn="just"/>
            <a:r>
              <a:rPr lang="es-CO" sz="2200" dirty="0" smtClean="0"/>
              <a:t>(que incluso cause la impunidad del infractor aduanero y de los operadores del crimen organizado y del terrorismo), </a:t>
            </a:r>
          </a:p>
          <a:p>
            <a:pPr algn="just"/>
            <a:r>
              <a:rPr lang="es-CO" sz="2200" dirty="0" smtClean="0"/>
              <a:t>es de la mayor importancia que la OMA acoja ciertos principios (con superioridad jerárquica sobre el resto de las normas) </a:t>
            </a:r>
          </a:p>
          <a:p>
            <a:pPr algn="just"/>
            <a:r>
              <a:rPr lang="es-CO" sz="2200" dirty="0" smtClean="0"/>
              <a:t>y los proponga expresamente  dentro de las codificacies aduaneras.</a:t>
            </a:r>
          </a:p>
          <a:p>
            <a:pPr algn="just"/>
            <a:endParaRPr lang="es-CO" sz="2200" dirty="0" smtClean="0"/>
          </a:p>
          <a:p>
            <a:pPr algn="just"/>
            <a:r>
              <a:rPr lang="es-CO" sz="2200" dirty="0" smtClean="0"/>
              <a:t> Dicha iniciativa resulta beneficiosa si se recuerda que alrededor del mundo los funcionarios de aduana y los operadores de comercio exterior en muchos casos no tienen formación jurídica.</a:t>
            </a:r>
          </a:p>
        </p:txBody>
      </p:sp>
      <p:sp>
        <p:nvSpPr>
          <p:cNvPr id="2" name="Marcador de pie de página 1"/>
          <p:cNvSpPr>
            <a:spLocks noGrp="1"/>
          </p:cNvSpPr>
          <p:nvPr>
            <p:ph type="ftr" sz="quarter" idx="11"/>
          </p:nvPr>
        </p:nvSpPr>
        <p:spPr/>
        <p:txBody>
          <a:bodyPr/>
          <a:lstStyle/>
          <a:p>
            <a:r>
              <a:rPr lang="es-CO" smtClean="0"/>
              <a:t>Germán Pardo Carrero Ph D. 2013</a:t>
            </a:r>
            <a:endParaRPr lang="es-CO"/>
          </a:p>
        </p:txBody>
      </p:sp>
      <p:sp>
        <p:nvSpPr>
          <p:cNvPr id="5" name="4 Marcador de número de diapositiva"/>
          <p:cNvSpPr>
            <a:spLocks noGrp="1"/>
          </p:cNvSpPr>
          <p:nvPr>
            <p:ph type="sldNum" sz="quarter" idx="12"/>
          </p:nvPr>
        </p:nvSpPr>
        <p:spPr/>
        <p:txBody>
          <a:bodyPr/>
          <a:lstStyle/>
          <a:p>
            <a:fld id="{D77B4EF1-ED7D-46E4-AB7C-CFC46FC45583}" type="slidenum">
              <a:rPr lang="es-CO" smtClean="0"/>
              <a:pPr/>
              <a:t>74</a:t>
            </a:fld>
            <a:endParaRPr lang="es-CO"/>
          </a:p>
        </p:txBody>
      </p:sp>
      <p:sp>
        <p:nvSpPr>
          <p:cNvPr id="6"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8"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extLst>
      <p:ext uri="{BB962C8B-B14F-4D97-AF65-F5344CB8AC3E}">
        <p14:creationId xmlns:p14="http://schemas.microsoft.com/office/powerpoint/2010/main" xmlns="" val="307993926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395536" y="2708920"/>
            <a:ext cx="8229600" cy="1069848"/>
          </a:xfrm>
        </p:spPr>
        <p:txBody>
          <a:bodyPr>
            <a:normAutofit/>
          </a:bodyPr>
          <a:lstStyle/>
          <a:p>
            <a:pPr algn="ctr"/>
            <a:r>
              <a:rPr lang="es-CO" sz="6000" dirty="0" smtClean="0"/>
              <a:t>Muchas gracias</a:t>
            </a:r>
            <a:endParaRPr lang="es-CO" sz="6000" dirty="0"/>
          </a:p>
        </p:txBody>
      </p:sp>
      <p:sp>
        <p:nvSpPr>
          <p:cNvPr id="3" name="2 Marcador de pie de página"/>
          <p:cNvSpPr>
            <a:spLocks noGrp="1"/>
          </p:cNvSpPr>
          <p:nvPr>
            <p:ph type="ftr" sz="quarter" idx="11"/>
          </p:nvPr>
        </p:nvSpPr>
        <p:spPr/>
        <p:txBody>
          <a:bodyPr/>
          <a:lstStyle/>
          <a:p>
            <a:r>
              <a:rPr lang="es-CO" smtClean="0"/>
              <a:t>Germán Pardo Carrero Ph D. 2013</a:t>
            </a:r>
            <a:endParaRPr lang="es-CO"/>
          </a:p>
        </p:txBody>
      </p:sp>
      <p:sp>
        <p:nvSpPr>
          <p:cNvPr id="4" name="3 Marcador de número de diapositiva"/>
          <p:cNvSpPr>
            <a:spLocks noGrp="1"/>
          </p:cNvSpPr>
          <p:nvPr>
            <p:ph type="sldNum" sz="quarter" idx="12"/>
          </p:nvPr>
        </p:nvSpPr>
        <p:spPr/>
        <p:txBody>
          <a:bodyPr/>
          <a:lstStyle/>
          <a:p>
            <a:fld id="{D77B4EF1-ED7D-46E4-AB7C-CFC46FC45583}" type="slidenum">
              <a:rPr lang="es-CO" smtClean="0"/>
              <a:pPr/>
              <a:t>75</a:t>
            </a:fld>
            <a:endParaRPr lang="es-CO"/>
          </a:p>
        </p:txBody>
      </p:sp>
      <p:sp>
        <p:nvSpPr>
          <p:cNvPr id="6"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8"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08720"/>
            <a:ext cx="8229600" cy="1069848"/>
          </a:xfrm>
        </p:spPr>
        <p:txBody>
          <a:bodyPr/>
          <a:lstStyle/>
          <a:p>
            <a:r>
              <a:rPr lang="es-CO" dirty="0" smtClean="0"/>
              <a:t>Planos de la armonización jurídica</a:t>
            </a:r>
            <a:endParaRPr lang="es-CO" dirty="0"/>
          </a:p>
        </p:txBody>
      </p:sp>
      <p:sp>
        <p:nvSpPr>
          <p:cNvPr id="3" name="2 Rectángulo"/>
          <p:cNvSpPr/>
          <p:nvPr/>
        </p:nvSpPr>
        <p:spPr>
          <a:xfrm>
            <a:off x="323528" y="2132856"/>
            <a:ext cx="8568952" cy="4247317"/>
          </a:xfrm>
          <a:prstGeom prst="rect">
            <a:avLst/>
          </a:prstGeom>
        </p:spPr>
        <p:txBody>
          <a:bodyPr wrap="square">
            <a:spAutoFit/>
          </a:bodyPr>
          <a:lstStyle/>
          <a:p>
            <a:pPr algn="just"/>
            <a:r>
              <a:rPr lang="es-CO" dirty="0" smtClean="0"/>
              <a:t>Como lo indica ROHDE PONCE:</a:t>
            </a:r>
          </a:p>
          <a:p>
            <a:pPr algn="just"/>
            <a:endParaRPr lang="es-CO" dirty="0" smtClean="0"/>
          </a:p>
          <a:p>
            <a:pPr algn="just"/>
            <a:endParaRPr lang="es-CO" dirty="0" smtClean="0"/>
          </a:p>
          <a:p>
            <a:pPr algn="just"/>
            <a:r>
              <a:rPr lang="es-CO" sz="2400" dirty="0" smtClean="0"/>
              <a:t>“</a:t>
            </a:r>
            <a:r>
              <a:rPr lang="es-CO" sz="2400" i="1" dirty="0" smtClean="0"/>
              <a:t>la armonización jurídica tiene cuatro planos distintos: </a:t>
            </a:r>
          </a:p>
          <a:p>
            <a:pPr marL="342900" indent="-342900" algn="just">
              <a:buAutoNum type="arabicParenR"/>
            </a:pPr>
            <a:r>
              <a:rPr lang="es-CO" sz="2400" i="1" dirty="0" smtClean="0"/>
              <a:t>“</a:t>
            </a:r>
            <a:r>
              <a:rPr lang="es-CO" sz="2400" i="1" dirty="0" smtClean="0">
                <a:solidFill>
                  <a:srgbClr val="0000FF"/>
                </a:solidFill>
              </a:rPr>
              <a:t>quien” la hace</a:t>
            </a:r>
            <a:r>
              <a:rPr lang="es-CO" sz="2400" i="1" dirty="0" smtClean="0"/>
              <a:t>, para luego </a:t>
            </a:r>
          </a:p>
          <a:p>
            <a:pPr marL="342900" indent="-342900" algn="just">
              <a:buAutoNum type="arabicParenR"/>
            </a:pPr>
            <a:r>
              <a:rPr lang="es-CO" sz="2400" i="1" dirty="0" smtClean="0"/>
              <a:t> </a:t>
            </a:r>
            <a:r>
              <a:rPr lang="es-CO" sz="2400" i="1" dirty="0" smtClean="0">
                <a:solidFill>
                  <a:srgbClr val="FF0000"/>
                </a:solidFill>
              </a:rPr>
              <a:t>“quien” la aplica, </a:t>
            </a:r>
            <a:r>
              <a:rPr lang="es-CO" sz="2400" i="1" dirty="0" smtClean="0"/>
              <a:t>porque una vez lograda la norma uniformada, la norma armonizada, tendríamos un problema: quién aplica esa norma armonizada, porque quizás con la aplicación deje de estar armonizada.</a:t>
            </a:r>
          </a:p>
          <a:p>
            <a:pPr marL="342900" indent="-342900" algn="just">
              <a:buAutoNum type="arabicParenR"/>
            </a:pPr>
            <a:r>
              <a:rPr lang="es-CO" sz="2400" i="1" dirty="0" smtClean="0">
                <a:solidFill>
                  <a:srgbClr val="0000FF"/>
                </a:solidFill>
              </a:rPr>
              <a:t> “Quien” la interpreta </a:t>
            </a:r>
            <a:r>
              <a:rPr lang="es-CO" sz="2400" i="1" dirty="0" smtClean="0"/>
              <a:t>y algo que siempre sale a colación […], es </a:t>
            </a:r>
          </a:p>
          <a:p>
            <a:pPr marL="342900" indent="-342900" algn="just">
              <a:buAutoNum type="arabicParenR"/>
            </a:pPr>
            <a:r>
              <a:rPr lang="es-CO" sz="2400" i="1" dirty="0" smtClean="0"/>
              <a:t>“</a:t>
            </a:r>
            <a:r>
              <a:rPr lang="es-CO" sz="2400" i="1" dirty="0" smtClean="0">
                <a:solidFill>
                  <a:srgbClr val="FF0000"/>
                </a:solidFill>
              </a:rPr>
              <a:t>quien” integra </a:t>
            </a:r>
            <a:r>
              <a:rPr lang="es-CO" sz="2400" i="1" dirty="0" smtClean="0"/>
              <a:t>la norma armonizada</a:t>
            </a:r>
            <a:r>
              <a:rPr lang="es-CO" sz="2400" dirty="0" smtClean="0"/>
              <a:t>”</a:t>
            </a:r>
            <a:endParaRPr lang="es-CO" sz="2400" dirty="0"/>
          </a:p>
        </p:txBody>
      </p:sp>
      <p:sp>
        <p:nvSpPr>
          <p:cNvPr id="5" name="Marcador de pie de página 4"/>
          <p:cNvSpPr>
            <a:spLocks noGrp="1"/>
          </p:cNvSpPr>
          <p:nvPr>
            <p:ph type="ftr" sz="quarter" idx="11"/>
          </p:nvPr>
        </p:nvSpPr>
        <p:spPr/>
        <p:txBody>
          <a:bodyPr/>
          <a:lstStyle/>
          <a:p>
            <a:r>
              <a:rPr lang="es-CO" smtClean="0"/>
              <a:t>Germán Pardo Carrero Ph D. 2013</a:t>
            </a:r>
            <a:endParaRPr lang="es-CO"/>
          </a:p>
        </p:txBody>
      </p:sp>
      <p:sp>
        <p:nvSpPr>
          <p:cNvPr id="6" name="5 Marcador de número de diapositiva"/>
          <p:cNvSpPr>
            <a:spLocks noGrp="1"/>
          </p:cNvSpPr>
          <p:nvPr>
            <p:ph type="sldNum" sz="quarter" idx="12"/>
          </p:nvPr>
        </p:nvSpPr>
        <p:spPr/>
        <p:txBody>
          <a:bodyPr/>
          <a:lstStyle/>
          <a:p>
            <a:fld id="{D77B4EF1-ED7D-46E4-AB7C-CFC46FC45583}" type="slidenum">
              <a:rPr lang="es-CO" smtClean="0"/>
              <a:pPr/>
              <a:t>8</a:t>
            </a:fld>
            <a:endParaRPr lang="es-CO"/>
          </a:p>
        </p:txBody>
      </p:sp>
      <p:sp>
        <p:nvSpPr>
          <p:cNvPr id="7" name="1 Rectángulo"/>
          <p:cNvSpPr/>
          <p:nvPr/>
        </p:nvSpPr>
        <p:spPr>
          <a:xfrm>
            <a:off x="-15875" y="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6"/>
          <p:cNvSpPr>
            <a:spLocks noChangeArrowheads="1"/>
          </p:cNvSpPr>
          <p:nvPr/>
        </p:nvSpPr>
        <p:spPr bwMode="auto">
          <a:xfrm>
            <a:off x="179388" y="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9" name="Rectangle 6"/>
          <p:cNvSpPr>
            <a:spLocks noChangeArrowheads="1"/>
          </p:cNvSpPr>
          <p:nvPr/>
        </p:nvSpPr>
        <p:spPr bwMode="auto">
          <a:xfrm>
            <a:off x="4535488" y="-14288"/>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
        <p:nvSpPr>
          <p:cNvPr id="10" name="1 Rectángulo"/>
          <p:cNvSpPr/>
          <p:nvPr/>
        </p:nvSpPr>
        <p:spPr>
          <a:xfrm>
            <a:off x="136525" y="152400"/>
            <a:ext cx="9175750" cy="602376"/>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6"/>
          <p:cNvSpPr>
            <a:spLocks noChangeArrowheads="1"/>
          </p:cNvSpPr>
          <p:nvPr/>
        </p:nvSpPr>
        <p:spPr bwMode="auto">
          <a:xfrm>
            <a:off x="331788" y="152400"/>
            <a:ext cx="3816350" cy="43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200" b="1">
                <a:solidFill>
                  <a:schemeClr val="bg1"/>
                </a:solidFill>
                <a:latin typeface="Bodoni MT" panose="02070603080606020203" pitchFamily="18" charset="0"/>
              </a:rPr>
              <a:t>WORLD MEETING OF CUSTOMS LAW BRUSSELS 2013</a:t>
            </a:r>
            <a:endParaRPr lang="en-US" sz="1200" b="1">
              <a:solidFill>
                <a:schemeClr val="bg1"/>
              </a:solidFill>
            </a:endParaRPr>
          </a:p>
          <a:p>
            <a:pPr algn="ctr"/>
            <a:r>
              <a:rPr lang="en-US" sz="1000">
                <a:solidFill>
                  <a:schemeClr val="bg1"/>
                </a:solidFill>
                <a:latin typeface="Bodoni MT" panose="02070603080606020203" pitchFamily="18" charset="0"/>
              </a:rPr>
              <a:t>4, 5 - 6  September</a:t>
            </a:r>
            <a:endParaRPr lang="en-US" sz="1000">
              <a:solidFill>
                <a:schemeClr val="bg1"/>
              </a:solidFill>
            </a:endParaRPr>
          </a:p>
        </p:txBody>
      </p:sp>
      <p:sp>
        <p:nvSpPr>
          <p:cNvPr id="12" name="Rectangle 6"/>
          <p:cNvSpPr>
            <a:spLocks noChangeArrowheads="1"/>
          </p:cNvSpPr>
          <p:nvPr/>
        </p:nvSpPr>
        <p:spPr bwMode="auto">
          <a:xfrm>
            <a:off x="4687888" y="138112"/>
            <a:ext cx="4608512" cy="431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100" b="1">
                <a:solidFill>
                  <a:schemeClr val="bg1"/>
                </a:solidFill>
                <a:latin typeface="Calibri" panose="020F0502020204030204" pitchFamily="34" charset="0"/>
              </a:rPr>
              <a:t>“</a:t>
            </a:r>
            <a:r>
              <a:rPr lang="en-US" sz="1100" b="1">
                <a:solidFill>
                  <a:schemeClr val="bg1"/>
                </a:solidFill>
              </a:rPr>
              <a:t>Studies on Harmonization of Customs Law and Contributions of the Academy for updating and improving the WCO Instruments</a:t>
            </a:r>
            <a:r>
              <a:rPr lang="en-US" sz="1100" b="1">
                <a:solidFill>
                  <a:schemeClr val="bg1"/>
                </a:solidFill>
                <a:latin typeface="Calibri" panose="020F0502020204030204" pitchFamily="34" charset="0"/>
              </a:rPr>
              <a:t>”</a:t>
            </a:r>
            <a:r>
              <a:rPr lang="en-US" sz="1100" b="1">
                <a:solidFill>
                  <a:schemeClr val="bg1"/>
                </a:solidFill>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67544" y="2132856"/>
            <a:ext cx="8458200" cy="1470025"/>
          </a:xfrm>
        </p:spPr>
        <p:txBody>
          <a:bodyPr/>
          <a:lstStyle/>
          <a:p>
            <a:pPr algn="ctr"/>
            <a:r>
              <a:rPr lang="es-ES" dirty="0" smtClean="0">
                <a:ln w="18000">
                  <a:solidFill>
                    <a:schemeClr val="accent2">
                      <a:satMod val="140000"/>
                    </a:schemeClr>
                  </a:solidFill>
                  <a:prstDash val="solid"/>
                  <a:miter lim="800000"/>
                </a:ln>
                <a:effectLst>
                  <a:outerShdw blurRad="25500" dist="23000" dir="7020000" algn="tl">
                    <a:srgbClr val="000000">
                      <a:alpha val="50000"/>
                    </a:srgbClr>
                  </a:outerShdw>
                </a:effectLst>
              </a:rPr>
              <a:t>Armonización en materia aduanera</a:t>
            </a:r>
            <a:endParaRPr lang="es-ES" dirty="0">
              <a:ln w="18000">
                <a:solidFill>
                  <a:schemeClr val="accent2">
                    <a:satMod val="140000"/>
                  </a:schemeClr>
                </a:solidFill>
                <a:prstDash val="solid"/>
                <a:miter lim="800000"/>
              </a:ln>
              <a:effectLst>
                <a:outerShdw blurRad="25500" dist="23000" dir="7020000" algn="tl">
                  <a:srgbClr val="000000">
                    <a:alpha val="50000"/>
                  </a:srgbClr>
                </a:outerShdw>
              </a:effectLst>
            </a:endParaRPr>
          </a:p>
        </p:txBody>
      </p:sp>
      <p:sp>
        <p:nvSpPr>
          <p:cNvPr id="3" name="Marcador de texto 2"/>
          <p:cNvSpPr>
            <a:spLocks noGrp="1"/>
          </p:cNvSpPr>
          <p:nvPr>
            <p:ph type="subTitle" idx="1"/>
          </p:nvPr>
        </p:nvSpPr>
        <p:spPr>
          <a:xfrm>
            <a:off x="395536" y="4653136"/>
            <a:ext cx="8280920" cy="1752600"/>
          </a:xfrm>
        </p:spPr>
        <p:txBody>
          <a:bodyPr>
            <a:normAutofit fontScale="92500" lnSpcReduction="10000"/>
          </a:bodyPr>
          <a:lstStyle/>
          <a:p>
            <a:pPr algn="just"/>
            <a:endParaRPr lang="es-ES" dirty="0" smtClean="0"/>
          </a:p>
          <a:p>
            <a:pPr algn="just"/>
            <a:r>
              <a:rPr lang="es-ES" dirty="0" smtClean="0">
                <a:solidFill>
                  <a:srgbClr val="0000FF"/>
                </a:solidFill>
              </a:rPr>
              <a:t>¿Sobre qué se aplica el control y específicamente el control post aduana?</a:t>
            </a:r>
          </a:p>
          <a:p>
            <a:pPr algn="just"/>
            <a:endParaRPr lang="es-ES" dirty="0">
              <a:solidFill>
                <a:srgbClr val="0000FF"/>
              </a:solidFill>
            </a:endParaRPr>
          </a:p>
          <a:p>
            <a:pPr algn="just"/>
            <a:r>
              <a:rPr lang="es-ES" dirty="0" smtClean="0">
                <a:solidFill>
                  <a:srgbClr val="008000"/>
                </a:solidFill>
              </a:rPr>
              <a:t>LAS FUNCIONES DE LAS ADUANAS</a:t>
            </a:r>
            <a:endParaRPr lang="es-ES" dirty="0">
              <a:solidFill>
                <a:srgbClr val="008000"/>
              </a:solidFill>
            </a:endParaRPr>
          </a:p>
        </p:txBody>
      </p:sp>
      <p:sp>
        <p:nvSpPr>
          <p:cNvPr id="4" name="Marcador de pie de página 3"/>
          <p:cNvSpPr>
            <a:spLocks noGrp="1"/>
          </p:cNvSpPr>
          <p:nvPr>
            <p:ph type="ftr" sz="quarter" idx="11"/>
          </p:nvPr>
        </p:nvSpPr>
        <p:spPr/>
        <p:txBody>
          <a:bodyPr/>
          <a:lstStyle/>
          <a:p>
            <a:r>
              <a:rPr lang="es-CO" smtClean="0"/>
              <a:t>Germán Pardo Carrero Ph D. 2013</a:t>
            </a:r>
            <a:endParaRPr lang="es-CO"/>
          </a:p>
        </p:txBody>
      </p:sp>
      <p:sp>
        <p:nvSpPr>
          <p:cNvPr id="5" name="4 Marcador de número de diapositiva"/>
          <p:cNvSpPr>
            <a:spLocks noGrp="1"/>
          </p:cNvSpPr>
          <p:nvPr>
            <p:ph type="sldNum" sz="quarter" idx="12"/>
          </p:nvPr>
        </p:nvSpPr>
        <p:spPr/>
        <p:txBody>
          <a:bodyPr/>
          <a:lstStyle/>
          <a:p>
            <a:fld id="{D77B4EF1-ED7D-46E4-AB7C-CFC46FC45583}" type="slidenum">
              <a:rPr lang="es-CO" smtClean="0"/>
              <a:pPr/>
              <a:t>9</a:t>
            </a:fld>
            <a:endParaRPr lang="es-CO"/>
          </a:p>
        </p:txBody>
      </p:sp>
    </p:spTree>
    <p:extLst>
      <p:ext uri="{BB962C8B-B14F-4D97-AF65-F5344CB8AC3E}">
        <p14:creationId xmlns:p14="http://schemas.microsoft.com/office/powerpoint/2010/main" xmlns="" val="18830707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emplate>
  <TotalTime>8532</TotalTime>
  <Words>9216</Words>
  <Application>Microsoft Office PowerPoint</Application>
  <PresentationFormat>On-screen Show (4:3)</PresentationFormat>
  <Paragraphs>877</Paragraphs>
  <Slides>75</Slides>
  <Notes>0</Notes>
  <HiddenSlides>14</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Urbano</vt:lpstr>
      <vt:lpstr>La armonización de la regulación;  alcances y límites de la auditoría post aduana.  Los derechos y limitaciones de la aduana y de los particulares</vt:lpstr>
      <vt:lpstr>La armonización de la regulación</vt:lpstr>
      <vt:lpstr>Slide 3</vt:lpstr>
      <vt:lpstr>Slide 4</vt:lpstr>
      <vt:lpstr>Slide 5</vt:lpstr>
      <vt:lpstr>Slide 6</vt:lpstr>
      <vt:lpstr>Armonizar regulaciones</vt:lpstr>
      <vt:lpstr>Planos de la armonización jurídica</vt:lpstr>
      <vt:lpstr>Armonización en materia aduanera</vt:lpstr>
      <vt:lpstr>Slide 10</vt:lpstr>
      <vt:lpstr>La Función de las Aduanas a través del tiempo</vt:lpstr>
      <vt:lpstr>Las funciones de las aduanas</vt:lpstr>
      <vt:lpstr>Las funciones tradicionales de las aduanas</vt:lpstr>
      <vt:lpstr>Slide 14</vt:lpstr>
      <vt:lpstr>Slide 15</vt:lpstr>
      <vt:lpstr>Slide 16</vt:lpstr>
      <vt:lpstr>Slide 17</vt:lpstr>
      <vt:lpstr>Las funciones actuales</vt:lpstr>
      <vt:lpstr>Slide 19</vt:lpstr>
      <vt:lpstr>Slide 20</vt:lpstr>
      <vt:lpstr>1. Seguridad contra el terrorismo y el crimen organizado- Marco SAFE</vt:lpstr>
      <vt:lpstr>Slide 22</vt:lpstr>
      <vt:lpstr>Slide 23</vt:lpstr>
      <vt:lpstr>Slide 24</vt:lpstr>
      <vt:lpstr>Colaboración Aduana- Aduana</vt:lpstr>
      <vt:lpstr>Colaboración Aduana- Empresa</vt:lpstr>
      <vt:lpstr>2. Protección de la propiedad intelectual</vt:lpstr>
      <vt:lpstr>Slide 28</vt:lpstr>
      <vt:lpstr>3. Protección del medio ambiente</vt:lpstr>
      <vt:lpstr>Slide 30</vt:lpstr>
      <vt:lpstr>Slide 31</vt:lpstr>
      <vt:lpstr>Slide 32</vt:lpstr>
      <vt:lpstr>Las facultades de fiscalización y el control posterior</vt:lpstr>
      <vt:lpstr>Slide 34</vt:lpstr>
      <vt:lpstr>Slide 35</vt:lpstr>
      <vt:lpstr>Control ex post</vt:lpstr>
      <vt:lpstr>Slide 37</vt:lpstr>
      <vt:lpstr>Slide 38</vt:lpstr>
      <vt:lpstr>Slide 39</vt:lpstr>
      <vt:lpstr>Slide 40</vt:lpstr>
      <vt:lpstr>Slide 41</vt:lpstr>
      <vt:lpstr>Slide 42</vt:lpstr>
      <vt:lpstr>Slide 43</vt:lpstr>
      <vt:lpstr>Las relaciones entre la aduana y los responsables por las operaciones de comercio exterior</vt:lpstr>
      <vt:lpstr>Slide 45</vt:lpstr>
      <vt:lpstr>El sujeto activo: la aduana</vt:lpstr>
      <vt:lpstr>Slide 47</vt:lpstr>
      <vt:lpstr>Slide 48</vt:lpstr>
      <vt:lpstr>Slide 49</vt:lpstr>
      <vt:lpstr>Los responsables de las obligaciones aduaneras: los operadores de comercio exterior</vt:lpstr>
      <vt:lpstr>Slide 51</vt:lpstr>
      <vt:lpstr>Derechos y limitaciones de las aduanas y los particulares</vt:lpstr>
      <vt:lpstr>Slide 53</vt:lpstr>
      <vt:lpstr>Slide 54</vt:lpstr>
      <vt:lpstr>     Principios que deben observarse en la actividad de control</vt:lpstr>
      <vt:lpstr>Principios de la actuación aduanera</vt:lpstr>
      <vt:lpstr>Slide 57</vt:lpstr>
      <vt:lpstr>Slide 58</vt:lpstr>
      <vt:lpstr>Transparencia </vt:lpstr>
      <vt:lpstr>Legalidad  </vt:lpstr>
      <vt:lpstr>Igualdad </vt:lpstr>
      <vt:lpstr>Debido proceso</vt:lpstr>
      <vt:lpstr>Justicia </vt:lpstr>
      <vt:lpstr>Conclusiones</vt:lpstr>
      <vt:lpstr>Slide 65</vt:lpstr>
      <vt:lpstr>Slide 66</vt:lpstr>
      <vt:lpstr>Slide 67</vt:lpstr>
      <vt:lpstr>Slide 68</vt:lpstr>
      <vt:lpstr>Slide 69</vt:lpstr>
      <vt:lpstr>Slide 70</vt:lpstr>
      <vt:lpstr>Slide 71</vt:lpstr>
      <vt:lpstr>Slide 72</vt:lpstr>
      <vt:lpstr>Slide 73</vt:lpstr>
      <vt:lpstr>Slide 74</vt:lpstr>
      <vt:lpstr>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armonización de la regulación;  alcances y límites de la auditoría post Aduana.  Los derechos y limitaciones de la Aduana y de los particulares</dc:title>
  <dc:creator>GERMAN PARDO</dc:creator>
  <cp:lastModifiedBy>meeting</cp:lastModifiedBy>
  <cp:revision>233</cp:revision>
  <dcterms:created xsi:type="dcterms:W3CDTF">2013-08-06T14:42:46Z</dcterms:created>
  <dcterms:modified xsi:type="dcterms:W3CDTF">2013-09-04T09:52:56Z</dcterms:modified>
</cp:coreProperties>
</file>