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1" r:id="rId4"/>
    <p:sldId id="260" r:id="rId5"/>
    <p:sldId id="262" r:id="rId6"/>
    <p:sldId id="265" r:id="rId7"/>
    <p:sldId id="270" r:id="rId8"/>
    <p:sldId id="271" r:id="rId9"/>
    <p:sldId id="268" r:id="rId10"/>
    <p:sldId id="267" r:id="rId11"/>
  </p:sldIdLst>
  <p:sldSz cx="9144000" cy="6858000" type="screen4x3"/>
  <p:notesSz cx="6858000" cy="9713913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26EB5-F455-4018-8877-5DA2F601FC60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14109"/>
            <a:ext cx="5486400" cy="4371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9261C-A1AE-483D-9A5A-E0F3F58EE3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10F52B-7AAA-4593-8FBF-08B5EB18A2C0}" type="slidenum">
              <a:rPr lang="es-PY" smtClean="0">
                <a:ea typeface="ＭＳ Ｐゴシック" pitchFamily="34" charset="-128"/>
              </a:rPr>
              <a:pPr/>
              <a:t>1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985FB2-C05F-4277-8AC1-DD4B69FCB55C}" type="slidenum">
              <a:rPr lang="es-PY" smtClean="0">
                <a:ea typeface="ＭＳ Ｐゴシック" pitchFamily="34" charset="-128"/>
              </a:rPr>
              <a:pPr/>
              <a:t>10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69FBBD-AA0B-4D53-B7C8-2A884E175D21}" type="slidenum">
              <a:rPr lang="es-PY" smtClean="0">
                <a:ea typeface="ＭＳ Ｐゴシック" pitchFamily="34" charset="-128"/>
              </a:rPr>
              <a:pPr/>
              <a:t>2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50E3A-7BE0-4615-A0B9-BDF31FBA3750}" type="slidenum">
              <a:rPr lang="es-PY" smtClean="0">
                <a:ea typeface="ＭＳ Ｐゴシック" pitchFamily="34" charset="-128"/>
              </a:rPr>
              <a:pPr/>
              <a:t>3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3E2290-1557-4521-A7DB-805DEB29280F}" type="slidenum">
              <a:rPr lang="es-PY" smtClean="0">
                <a:ea typeface="ＭＳ Ｐゴシック" pitchFamily="34" charset="-128"/>
              </a:rPr>
              <a:pPr/>
              <a:t>4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38B70C-29E4-4D42-9BC9-2A73038CDAE6}" type="slidenum">
              <a:rPr lang="es-PY" smtClean="0">
                <a:ea typeface="ＭＳ Ｐゴシック" pitchFamily="34" charset="-128"/>
              </a:rPr>
              <a:pPr/>
              <a:t>5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7E1FFE-5408-4121-A643-EAE94267CEC2}" type="slidenum">
              <a:rPr lang="es-PY" smtClean="0">
                <a:ea typeface="ＭＳ Ｐゴシック" pitchFamily="34" charset="-128"/>
              </a:rPr>
              <a:pPr/>
              <a:t>6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AE979D-0D2C-4098-87DD-BB68FD7E8AFA}" type="slidenum">
              <a:rPr lang="es-PY" smtClean="0">
                <a:ea typeface="ＭＳ Ｐゴシック" pitchFamily="34" charset="-128"/>
              </a:rPr>
              <a:pPr/>
              <a:t>7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EC098B-7BE8-4780-9679-F321557C9B4B}" type="slidenum">
              <a:rPr lang="es-PY" smtClean="0">
                <a:ea typeface="ＭＳ Ｐゴシック" pitchFamily="34" charset="-128"/>
              </a:rPr>
              <a:pPr/>
              <a:t>8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5B180-B578-4F3C-8BF7-BA9A2A987412}" type="slidenum">
              <a:rPr lang="es-PY" smtClean="0">
                <a:ea typeface="ＭＳ Ｐゴシック" pitchFamily="34" charset="-128"/>
              </a:rPr>
              <a:pPr/>
              <a:t>9</a:t>
            </a:fld>
            <a:endParaRPr lang="es-PY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444B-7F78-45BA-BEED-1F3DE687E18F}" type="datetimeFigureOut">
              <a:rPr lang="es-PY" smtClean="0"/>
              <a:pPr/>
              <a:t>04/09/2013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7448-1C92-465B-BF38-F0E1FC48F81C}" type="slidenum">
              <a:rPr lang="es-PY" smtClean="0"/>
              <a:pPr/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hyperlink" Target="http://www.aduana.gov.p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n 2" descr="tapa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 txBox="1">
            <a:spLocks/>
          </p:cNvSpPr>
          <p:nvPr/>
        </p:nvSpPr>
        <p:spPr bwMode="auto">
          <a:xfrm>
            <a:off x="1041400" y="2738438"/>
            <a:ext cx="7112000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s-ES_tradnl" sz="2900" b="1">
                <a:solidFill>
                  <a:srgbClr val="AC1221"/>
                </a:solidFill>
                <a:latin typeface="Calibri" pitchFamily="34" charset="0"/>
              </a:rPr>
              <a:t>Gracias por su atención</a:t>
            </a:r>
          </a:p>
          <a:p>
            <a:pPr algn="ctr">
              <a:lnSpc>
                <a:spcPct val="80000"/>
              </a:lnSpc>
            </a:pPr>
            <a:endParaRPr lang="es-ES_tradnl" sz="2900" b="1">
              <a:solidFill>
                <a:srgbClr val="AC122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es-ES_tradnl" sz="2900" b="1">
              <a:solidFill>
                <a:srgbClr val="AC1221"/>
              </a:solidFill>
              <a:latin typeface="Calibri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6084888"/>
            <a:ext cx="9144000" cy="773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18437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456613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pic>
        <p:nvPicPr>
          <p:cNvPr id="18441" name="5 Imagen" descr="vu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0950" y="1060450"/>
            <a:ext cx="1427163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nuevo rumb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6084888"/>
            <a:ext cx="9144000" cy="773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4100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n 7" descr="dos logos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675" y="6281738"/>
            <a:ext cx="12096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Imagen 8" descr="pie de logos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59413" y="6183313"/>
            <a:ext cx="29908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8456613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pic>
        <p:nvPicPr>
          <p:cNvPr id="4106" name="Imagen 14" descr="nombre VUI.psd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46288" y="6413500"/>
            <a:ext cx="2295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Título 1"/>
          <p:cNvSpPr>
            <a:spLocks noGrp="1"/>
          </p:cNvSpPr>
          <p:nvPr>
            <p:ph type="ctrTitle"/>
          </p:nvPr>
        </p:nvSpPr>
        <p:spPr>
          <a:xfrm>
            <a:off x="698500" y="571480"/>
            <a:ext cx="7759700" cy="879475"/>
          </a:xfrm>
        </p:spPr>
        <p:txBody>
          <a:bodyPr/>
          <a:lstStyle/>
          <a:p>
            <a:pPr eaLnBrk="1" hangingPunct="1"/>
            <a:r>
              <a:rPr lang="es-ES_tradnl" sz="2900" b="1" dirty="0" smtClean="0">
                <a:solidFill>
                  <a:srgbClr val="AC1221"/>
                </a:solidFill>
                <a:ea typeface="ＭＳ Ｐゴシック" pitchFamily="34" charset="-128"/>
              </a:rPr>
              <a:t> I Definición </a:t>
            </a:r>
          </a:p>
        </p:txBody>
      </p:sp>
      <p:sp>
        <p:nvSpPr>
          <p:cNvPr id="4108" name="16 Rectángulo"/>
          <p:cNvSpPr>
            <a:spLocks noChangeArrowheads="1"/>
          </p:cNvSpPr>
          <p:nvPr/>
        </p:nvSpPr>
        <p:spPr bwMode="auto">
          <a:xfrm>
            <a:off x="714348" y="1572174"/>
            <a:ext cx="76644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PY" sz="2400" dirty="0" smtClean="0"/>
              <a:t>La Ventanilla Única Electrónica moderna es una integración virtual (portal único) de información electrónica, con múltiples accesos, y </a:t>
            </a:r>
            <a:r>
              <a:rPr lang="es-PY" sz="2400" b="1" dirty="0" smtClean="0"/>
              <a:t>carente de infraestructuras físicas para tramitaciones presenciales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Constituye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/>
              <a:t>facilidad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permite</a:t>
            </a:r>
            <a:r>
              <a:rPr lang="en-US" sz="2400" dirty="0"/>
              <a:t> a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partes</a:t>
            </a:r>
            <a:r>
              <a:rPr lang="en-US" sz="2400" dirty="0"/>
              <a:t> </a:t>
            </a:r>
            <a:r>
              <a:rPr lang="en-US" sz="2400" dirty="0" err="1"/>
              <a:t>involucradas</a:t>
            </a:r>
            <a:r>
              <a:rPr lang="en-US" sz="2400" dirty="0"/>
              <a:t> en el </a:t>
            </a:r>
            <a:r>
              <a:rPr lang="en-US" sz="2400" dirty="0" err="1"/>
              <a:t>comercio</a:t>
            </a:r>
            <a:r>
              <a:rPr lang="en-US" sz="2400" dirty="0"/>
              <a:t>, </a:t>
            </a:r>
            <a:r>
              <a:rPr lang="en-US" sz="2400" dirty="0" err="1"/>
              <a:t>presentar</a:t>
            </a:r>
            <a:r>
              <a:rPr lang="en-US" sz="2400" dirty="0"/>
              <a:t> </a:t>
            </a:r>
            <a:r>
              <a:rPr lang="en-US" sz="2400" dirty="0" err="1"/>
              <a:t>información</a:t>
            </a:r>
            <a:r>
              <a:rPr lang="en-US" sz="2400" dirty="0"/>
              <a:t> y </a:t>
            </a:r>
            <a:r>
              <a:rPr lang="en-US" sz="2400" dirty="0" err="1"/>
              <a:t>documentación</a:t>
            </a:r>
            <a:r>
              <a:rPr lang="en-US" sz="2400" dirty="0"/>
              <a:t> </a:t>
            </a:r>
            <a:r>
              <a:rPr lang="en-US" sz="2400" dirty="0" err="1"/>
              <a:t>estandarizada</a:t>
            </a:r>
            <a:r>
              <a:rPr lang="en-US" sz="2400" dirty="0"/>
              <a:t>  con un solo </a:t>
            </a:r>
            <a:r>
              <a:rPr lang="en-US" sz="2400" dirty="0" err="1"/>
              <a:t>punto</a:t>
            </a:r>
            <a:r>
              <a:rPr lang="en-US" sz="2400" dirty="0"/>
              <a:t> de </a:t>
            </a:r>
            <a:r>
              <a:rPr lang="en-US" sz="2400" dirty="0" err="1"/>
              <a:t>entrada</a:t>
            </a:r>
            <a:r>
              <a:rPr lang="en-US" sz="2400" dirty="0"/>
              <a:t>,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cumplir</a:t>
            </a:r>
            <a:r>
              <a:rPr lang="en-US" sz="2400" dirty="0"/>
              <a:t> con </a:t>
            </a:r>
            <a:r>
              <a:rPr lang="en-US" sz="2400" dirty="0" err="1"/>
              <a:t>todos</a:t>
            </a:r>
            <a:r>
              <a:rPr lang="en-US" sz="2400" dirty="0"/>
              <a:t> los </a:t>
            </a:r>
            <a:r>
              <a:rPr lang="en-US" sz="2400" dirty="0" err="1"/>
              <a:t>requerimientos</a:t>
            </a:r>
            <a:r>
              <a:rPr lang="en-US" sz="2400" dirty="0"/>
              <a:t> </a:t>
            </a:r>
            <a:r>
              <a:rPr lang="en-US" sz="2400" dirty="0" err="1"/>
              <a:t>regulatorios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importaciones</a:t>
            </a:r>
            <a:r>
              <a:rPr lang="en-US" sz="2400" dirty="0"/>
              <a:t>.</a:t>
            </a:r>
          </a:p>
        </p:txBody>
      </p:sp>
      <p:pic>
        <p:nvPicPr>
          <p:cNvPr id="1026" name="Picture 2" descr="nuevo rumb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6084888"/>
            <a:ext cx="9144000" cy="773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9220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n 7" descr="dos logos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675" y="6281738"/>
            <a:ext cx="12096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Imagen 8" descr="pie de logos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59413" y="6183313"/>
            <a:ext cx="29908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8456613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pic>
        <p:nvPicPr>
          <p:cNvPr id="9226" name="Imagen 14" descr="nombre VUI.psd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46288" y="6413500"/>
            <a:ext cx="2295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ítulo 1"/>
          <p:cNvSpPr>
            <a:spLocks noGrp="1"/>
          </p:cNvSpPr>
          <p:nvPr>
            <p:ph type="ctrTitle"/>
          </p:nvPr>
        </p:nvSpPr>
        <p:spPr>
          <a:xfrm>
            <a:off x="698500" y="962025"/>
            <a:ext cx="7759700" cy="879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2900" b="1" smtClean="0">
                <a:solidFill>
                  <a:srgbClr val="AC1221"/>
                </a:solidFill>
                <a:ea typeface="ＭＳ Ｐゴシック" pitchFamily="-112" charset="-128"/>
              </a:rPr>
              <a:t>Aspectos relevantes de la Ventanilla Única del Importador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09613" y="2012950"/>
            <a:ext cx="7688262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indent="-457200" algn="just">
              <a:buFont typeface="Arial" pitchFamily="34" charset="0"/>
              <a:buChar char="•"/>
              <a:defRPr/>
            </a:pPr>
            <a:r>
              <a:rPr lang="es-PY" sz="2000" dirty="0">
                <a:latin typeface="+mn-lt"/>
                <a:ea typeface="ＭＳ Ｐゴシック" pitchFamily="-112" charset="-128"/>
              </a:rPr>
              <a:t>El VUI permite a las instituciones intervinientes en el proceso de importación, interactuar en forma coordinada con la DNA, en la gestión de los permisos, autorizaciones y certificaciones -en tiempo real- a través de un Sistema de “Gestión Electrónica” basado en Internet. </a:t>
            </a:r>
          </a:p>
          <a:p>
            <a:pPr lvl="1" indent="-457200" algn="just">
              <a:buFont typeface="Arial" pitchFamily="34" charset="0"/>
              <a:buChar char="•"/>
              <a:defRPr/>
            </a:pPr>
            <a:r>
              <a:rPr lang="es-PY" sz="2000" dirty="0">
                <a:latin typeface="+mn-lt"/>
                <a:ea typeface="ＭＳ Ｐゴシック" pitchFamily="-112" charset="-128"/>
              </a:rPr>
              <a:t>VUI es un sistema que  opera a través del sitio web de la institución </a:t>
            </a:r>
            <a:r>
              <a:rPr lang="es-PY" sz="2000" dirty="0">
                <a:latin typeface="+mn-lt"/>
                <a:ea typeface="ＭＳ Ｐゴシック" pitchFamily="-112" charset="-128"/>
                <a:hlinkClick r:id="rId7"/>
              </a:rPr>
              <a:t>www.aduana.gov.py</a:t>
            </a:r>
            <a:r>
              <a:rPr lang="es-PY" sz="2000" dirty="0">
                <a:latin typeface="+mn-lt"/>
                <a:ea typeface="ＭＳ Ｐゴシック" pitchFamily="-112" charset="-128"/>
              </a:rPr>
              <a:t> para que los importadores gestionen sus autorizaciones a través de Internet.</a:t>
            </a:r>
          </a:p>
          <a:p>
            <a:pPr lvl="1" indent="-457200" algn="just">
              <a:buFont typeface="Arial" pitchFamily="34" charset="0"/>
              <a:buChar char="•"/>
              <a:defRPr/>
            </a:pPr>
            <a:r>
              <a:rPr lang="es-PY" sz="2000" dirty="0">
                <a:latin typeface="+mn-lt"/>
                <a:ea typeface="ＭＳ Ｐゴシック" pitchFamily="-112" charset="-128"/>
              </a:rPr>
              <a:t>Este sistema está dirigido exclusivamente a las importaciones de mercancías que precisen autorizaciones extra aduaneras, simplificando y automatizando los trámites integrados al Sistema SOFIA.</a:t>
            </a:r>
          </a:p>
        </p:txBody>
      </p:sp>
      <p:pic>
        <p:nvPicPr>
          <p:cNvPr id="15" name="Picture 2" descr="nuevo rumb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6084888"/>
            <a:ext cx="9144000" cy="773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8196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Imagen 7" descr="dos logos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675" y="6281738"/>
            <a:ext cx="12096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Imagen 8" descr="pie de logos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59413" y="6183313"/>
            <a:ext cx="29908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8456613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pic>
        <p:nvPicPr>
          <p:cNvPr id="8202" name="Imagen 14" descr="nombre VUI.psd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46288" y="6413500"/>
            <a:ext cx="2295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Título 1"/>
          <p:cNvSpPr>
            <a:spLocks noGrp="1"/>
          </p:cNvSpPr>
          <p:nvPr>
            <p:ph type="ctrTitle"/>
          </p:nvPr>
        </p:nvSpPr>
        <p:spPr>
          <a:xfrm>
            <a:off x="698500" y="962025"/>
            <a:ext cx="7759700" cy="879475"/>
          </a:xfrm>
        </p:spPr>
        <p:txBody>
          <a:bodyPr/>
          <a:lstStyle/>
          <a:p>
            <a:pPr eaLnBrk="1" hangingPunct="1"/>
            <a:r>
              <a:rPr lang="es-ES_tradnl" sz="2900" b="1" smtClean="0">
                <a:solidFill>
                  <a:srgbClr val="AC1221"/>
                </a:solidFill>
                <a:ea typeface="ＭＳ Ｐゴシック" pitchFamily="34" charset="-128"/>
              </a:rPr>
              <a:t>Internet</a:t>
            </a:r>
          </a:p>
        </p:txBody>
      </p:sp>
      <p:sp>
        <p:nvSpPr>
          <p:cNvPr id="8204" name="14 Rectángulo"/>
          <p:cNvSpPr>
            <a:spLocks noChangeArrowheads="1"/>
          </p:cNvSpPr>
          <p:nvPr/>
        </p:nvSpPr>
        <p:spPr bwMode="auto">
          <a:xfrm>
            <a:off x="820738" y="1812925"/>
            <a:ext cx="7416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PY" sz="2400" b="1"/>
              <a:t>Internet en Paraguay y su disponibilidad para las instituciones.</a:t>
            </a:r>
          </a:p>
          <a:p>
            <a:pPr algn="just">
              <a:buFont typeface="Arial" charset="0"/>
              <a:buChar char="•"/>
            </a:pPr>
            <a:endParaRPr lang="es-PY" sz="2400" b="1"/>
          </a:p>
          <a:p>
            <a:pPr algn="just">
              <a:buFont typeface="Arial" charset="0"/>
              <a:buChar char="•"/>
            </a:pPr>
            <a:r>
              <a:rPr lang="es-PY" sz="2400" b="1"/>
              <a:t>INTEGRADO AL SISTEMA ADUANERO – SOFIA</a:t>
            </a:r>
          </a:p>
          <a:p>
            <a:pPr algn="just">
              <a:buFont typeface="Arial" charset="0"/>
              <a:buChar char="•"/>
            </a:pPr>
            <a:endParaRPr lang="es-PY" sz="2400" b="1"/>
          </a:p>
          <a:p>
            <a:pPr algn="just">
              <a:buFont typeface="Arial" charset="0"/>
              <a:buChar char="•"/>
            </a:pPr>
            <a:r>
              <a:rPr lang="es-PY" sz="2400" b="1"/>
              <a:t>Adquiere/hereda funcionalidades de PAGO BANCARIO.</a:t>
            </a:r>
          </a:p>
          <a:p>
            <a:pPr algn="just"/>
            <a:endParaRPr lang="es-PY" sz="2400"/>
          </a:p>
          <a:p>
            <a:pPr algn="just"/>
            <a:endParaRPr lang="es-PY" sz="2400"/>
          </a:p>
          <a:p>
            <a:pPr algn="just"/>
            <a:endParaRPr lang="es-PY" sz="2400"/>
          </a:p>
        </p:txBody>
      </p:sp>
      <p:pic>
        <p:nvPicPr>
          <p:cNvPr id="15" name="Picture 2" descr="nuevo rumb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11267" name="Título 1"/>
          <p:cNvSpPr>
            <a:spLocks noGrp="1"/>
          </p:cNvSpPr>
          <p:nvPr>
            <p:ph type="ctrTitle"/>
          </p:nvPr>
        </p:nvSpPr>
        <p:spPr>
          <a:xfrm>
            <a:off x="698500" y="769939"/>
            <a:ext cx="7731152" cy="587360"/>
          </a:xfrm>
        </p:spPr>
        <p:txBody>
          <a:bodyPr/>
          <a:lstStyle/>
          <a:p>
            <a:pPr eaLnBrk="1" hangingPunct="1"/>
            <a:r>
              <a:rPr lang="es-ES_tradnl" sz="2900" b="1" dirty="0" smtClean="0">
                <a:solidFill>
                  <a:srgbClr val="AC1221"/>
                </a:solidFill>
                <a:ea typeface="ＭＳ Ｐゴシック" pitchFamily="34" charset="-128"/>
              </a:rPr>
              <a:t>Principales Beneficios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0" y="6084888"/>
            <a:ext cx="9144000" cy="773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11269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Imagen 7" descr="dos logos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675" y="6281738"/>
            <a:ext cx="12096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Imagen 8" descr="pie de logos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59413" y="6183313"/>
            <a:ext cx="29908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8456613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pic>
        <p:nvPicPr>
          <p:cNvPr id="11275" name="Imagen 14" descr="nombre VUI.psd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46288" y="6413500"/>
            <a:ext cx="2295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14 Rectángulo"/>
          <p:cNvSpPr>
            <a:spLocks noChangeArrowheads="1"/>
          </p:cNvSpPr>
          <p:nvPr/>
        </p:nvSpPr>
        <p:spPr bwMode="auto">
          <a:xfrm>
            <a:off x="785786" y="1285860"/>
            <a:ext cx="764386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363" indent="-360363" algn="just">
              <a:buFont typeface="Arial" charset="0"/>
              <a:buChar char="•"/>
            </a:pPr>
            <a:r>
              <a:rPr lang="es-PY" sz="2200" b="1" dirty="0">
                <a:latin typeface="Calibri" pitchFamily="34" charset="0"/>
              </a:rPr>
              <a:t>Previsible: </a:t>
            </a:r>
            <a:r>
              <a:rPr lang="es-PY" sz="2200" dirty="0">
                <a:latin typeface="Calibri" pitchFamily="34" charset="0"/>
              </a:rPr>
              <a:t>Permite el seguimiento de la gestión, de los tiempos en el proceso de autorización e identificación de todos los actores, estatales y privados.</a:t>
            </a:r>
          </a:p>
          <a:p>
            <a:pPr marL="360363" indent="-360363" algn="just">
              <a:buFont typeface="Arial" charset="0"/>
              <a:buChar char="•"/>
            </a:pPr>
            <a:r>
              <a:rPr lang="es-PY" sz="2200" b="1" dirty="0">
                <a:latin typeface="Calibri" pitchFamily="34" charset="0"/>
              </a:rPr>
              <a:t>Gestión más eficiente: </a:t>
            </a:r>
            <a:r>
              <a:rPr lang="es-PY" sz="2200" dirty="0">
                <a:latin typeface="Calibri" pitchFamily="34" charset="0"/>
              </a:rPr>
              <a:t>Una gestión Pública moderna, controlable y previsible.</a:t>
            </a:r>
          </a:p>
          <a:p>
            <a:pPr marL="360363" indent="-360363" algn="just">
              <a:buFont typeface="Arial" charset="0"/>
              <a:buChar char="•"/>
            </a:pPr>
            <a:r>
              <a:rPr lang="es-PY" sz="2200" b="1" dirty="0">
                <a:latin typeface="Calibri" pitchFamily="34" charset="0"/>
              </a:rPr>
              <a:t>Información </a:t>
            </a:r>
            <a:r>
              <a:rPr lang="es-PY" sz="2200" b="1" dirty="0" err="1">
                <a:latin typeface="Calibri" pitchFamily="34" charset="0"/>
              </a:rPr>
              <a:t>on</a:t>
            </a:r>
            <a:r>
              <a:rPr lang="es-PY" sz="2200" b="1" dirty="0">
                <a:latin typeface="Calibri" pitchFamily="34" charset="0"/>
              </a:rPr>
              <a:t> line:</a:t>
            </a:r>
            <a:r>
              <a:rPr lang="es-PY" sz="2200" dirty="0">
                <a:latin typeface="Calibri" pitchFamily="34" charset="0"/>
              </a:rPr>
              <a:t> Con información en línea y en tiempo real.</a:t>
            </a:r>
          </a:p>
          <a:p>
            <a:pPr marL="360363" indent="-360363" algn="just">
              <a:buFont typeface="Arial" charset="0"/>
              <a:buChar char="•"/>
            </a:pPr>
            <a:r>
              <a:rPr lang="es-PY" sz="2200" b="1" dirty="0">
                <a:latin typeface="Calibri" pitchFamily="34" charset="0"/>
              </a:rPr>
              <a:t>Transparencia:</a:t>
            </a:r>
            <a:r>
              <a:rPr lang="es-PY" sz="2200" dirty="0">
                <a:latin typeface="Calibri" pitchFamily="34" charset="0"/>
              </a:rPr>
              <a:t> Control efectivo de los trámites de importación y los operadores involucrados en base a trámites reales.</a:t>
            </a:r>
          </a:p>
          <a:p>
            <a:pPr marL="360363" indent="-360363" algn="just">
              <a:buFont typeface="Arial" charset="0"/>
              <a:buChar char="•"/>
            </a:pPr>
            <a:r>
              <a:rPr lang="es-PY" sz="2200" b="1" dirty="0">
                <a:latin typeface="Calibri" pitchFamily="34" charset="0"/>
              </a:rPr>
              <a:t>Modernización: </a:t>
            </a:r>
            <a:r>
              <a:rPr lang="es-PY" sz="2200" dirty="0">
                <a:latin typeface="Calibri" pitchFamily="34" charset="0"/>
              </a:rPr>
              <a:t>Pasar de la cultura del papel y los trámites burocráticos a la cultura digital.</a:t>
            </a:r>
          </a:p>
          <a:p>
            <a:pPr marL="360363" indent="-360363" algn="just">
              <a:buFont typeface="Arial" charset="0"/>
              <a:buChar char="•"/>
            </a:pPr>
            <a:r>
              <a:rPr lang="es-PY" sz="2200" b="1" dirty="0"/>
              <a:t>Calidad de Datos</a:t>
            </a:r>
            <a:r>
              <a:rPr lang="es-PY" sz="2200" dirty="0"/>
              <a:t>, unificados entre instituciones , disponible en línea. </a:t>
            </a:r>
          </a:p>
          <a:p>
            <a:pPr marL="360363" indent="-360363" algn="just"/>
            <a:r>
              <a:rPr lang="es-PY" sz="2200" dirty="0"/>
              <a:t/>
            </a:r>
            <a:br>
              <a:rPr lang="es-PY" sz="2200" dirty="0"/>
            </a:br>
            <a:endParaRPr lang="es-PY" sz="2200" dirty="0"/>
          </a:p>
        </p:txBody>
      </p:sp>
      <p:pic>
        <p:nvPicPr>
          <p:cNvPr id="15" name="Picture 2" descr="nuevo rumb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6237288"/>
            <a:ext cx="9144000" cy="773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13316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Imagen 7" descr="dos logos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6308725"/>
            <a:ext cx="12096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908050"/>
            <a:ext cx="692150" cy="54737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8743950" y="769938"/>
            <a:ext cx="395288" cy="553878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pic>
        <p:nvPicPr>
          <p:cNvPr id="13321" name="Imagen 14" descr="nombre VUI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46288" y="6413500"/>
            <a:ext cx="2295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6" name="Título 1"/>
          <p:cNvSpPr>
            <a:spLocks noGrp="1"/>
          </p:cNvSpPr>
          <p:nvPr>
            <p:ph type="ctrTitle"/>
          </p:nvPr>
        </p:nvSpPr>
        <p:spPr>
          <a:xfrm>
            <a:off x="638175" y="746125"/>
            <a:ext cx="5895975" cy="879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2900" b="1" dirty="0" smtClean="0">
                <a:solidFill>
                  <a:srgbClr val="AC1221"/>
                </a:solidFill>
                <a:ea typeface="ＭＳ Ｐゴシック" pitchFamily="34" charset="-128"/>
              </a:rPr>
              <a:t>Instituciones vinculadas al VUI por Etapas</a:t>
            </a:r>
          </a:p>
        </p:txBody>
      </p:sp>
      <p:grpSp>
        <p:nvGrpSpPr>
          <p:cNvPr id="2" name="19 Grupo"/>
          <p:cNvGrpSpPr>
            <a:grpSpLocks/>
          </p:cNvGrpSpPr>
          <p:nvPr/>
        </p:nvGrpSpPr>
        <p:grpSpPr bwMode="auto">
          <a:xfrm>
            <a:off x="698500" y="1595438"/>
            <a:ext cx="6099175" cy="4456112"/>
            <a:chOff x="1600200" y="1703397"/>
            <a:chExt cx="5871411" cy="4302268"/>
          </a:xfrm>
        </p:grpSpPr>
        <p:pic>
          <p:nvPicPr>
            <p:cNvPr id="13328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l="13158" t="11964" r="14865" b="15184"/>
            <a:stretch>
              <a:fillRect/>
            </a:stretch>
          </p:blipFill>
          <p:spPr bwMode="auto">
            <a:xfrm>
              <a:off x="1600200" y="1703397"/>
              <a:ext cx="5871411" cy="430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20 Rectángulo"/>
            <p:cNvSpPr/>
            <p:nvPr/>
          </p:nvSpPr>
          <p:spPr>
            <a:xfrm>
              <a:off x="1647575" y="1707995"/>
              <a:ext cx="5799584" cy="42961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PY"/>
            </a:p>
          </p:txBody>
        </p:sp>
      </p:grpSp>
      <p:sp>
        <p:nvSpPr>
          <p:cNvPr id="22" name="21 Rectángulo"/>
          <p:cNvSpPr/>
          <p:nvPr/>
        </p:nvSpPr>
        <p:spPr>
          <a:xfrm>
            <a:off x="6797675" y="1268413"/>
            <a:ext cx="1951038" cy="33932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PY" sz="2000" b="1" dirty="0">
                <a:solidFill>
                  <a:srgbClr val="AC1221"/>
                </a:solidFill>
                <a:ea typeface="ＭＳ Ｐゴシック" pitchFamily="-112" charset="-128"/>
                <a:cs typeface="ＭＳ Ｐゴシック" pitchFamily="-65" charset="-128"/>
              </a:rPr>
              <a:t>Incorporadas  al </a:t>
            </a:r>
            <a:r>
              <a:rPr lang="es-PY" sz="2000" b="1" dirty="0" smtClean="0">
                <a:solidFill>
                  <a:srgbClr val="AC1221"/>
                </a:solidFill>
                <a:ea typeface="ＭＳ Ｐゴシック" pitchFamily="-112" charset="-128"/>
                <a:cs typeface="ＭＳ Ｐゴシック" pitchFamily="-65" charset="-128"/>
              </a:rPr>
              <a:t>2013 </a:t>
            </a:r>
            <a:r>
              <a:rPr lang="es-PY" sz="2000" b="1" dirty="0">
                <a:solidFill>
                  <a:srgbClr val="AC1221"/>
                </a:solidFill>
                <a:ea typeface="ＭＳ Ｐゴシック" pitchFamily="-112" charset="-128"/>
                <a:cs typeface="ＭＳ Ｐゴシック" pitchFamily="-65" charset="-128"/>
              </a:rPr>
              <a:t>(9)</a:t>
            </a:r>
            <a:endParaRPr lang="es-PY" sz="1200" dirty="0">
              <a:ea typeface="ＭＳ Ｐゴシック" pitchFamily="-112" charset="-128"/>
            </a:endParaRPr>
          </a:p>
          <a:p>
            <a:pPr marL="180975" indent="-180975">
              <a:defRPr/>
            </a:pPr>
            <a:endParaRPr lang="es-MX" sz="1400" dirty="0">
              <a:ea typeface="ＭＳ Ｐゴシック" pitchFamily="-112" charset="-128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dirty="0" smtClean="0"/>
              <a:t> </a:t>
            </a:r>
            <a:r>
              <a:rPr lang="es-MX" sz="1400" dirty="0" smtClean="0"/>
              <a:t>SENAVE</a:t>
            </a:r>
            <a:endParaRPr lang="es-PY" sz="1400" dirty="0" smtClean="0"/>
          </a:p>
          <a:p>
            <a:pPr lvl="0">
              <a:buFont typeface="Arial" pitchFamily="34" charset="0"/>
              <a:buChar char="•"/>
            </a:pPr>
            <a:r>
              <a:rPr lang="es-MX" sz="1400" dirty="0" smtClean="0"/>
              <a:t> INFONA</a:t>
            </a:r>
            <a:endParaRPr lang="es-PY" sz="1400" dirty="0" smtClean="0"/>
          </a:p>
          <a:p>
            <a:pPr lvl="0">
              <a:buFont typeface="Arial" pitchFamily="34" charset="0"/>
              <a:buChar char="•"/>
            </a:pPr>
            <a:r>
              <a:rPr lang="es-MX" sz="1400" dirty="0" smtClean="0"/>
              <a:t> SEAM</a:t>
            </a:r>
            <a:endParaRPr lang="es-PY" sz="1400" dirty="0" smtClean="0"/>
          </a:p>
          <a:p>
            <a:pPr lvl="0">
              <a:buFont typeface="Arial" pitchFamily="34" charset="0"/>
              <a:buChar char="•"/>
            </a:pPr>
            <a:r>
              <a:rPr lang="es-MX" sz="1400" dirty="0" smtClean="0"/>
              <a:t> MARINA MERCANTE</a:t>
            </a:r>
            <a:endParaRPr lang="es-PY" sz="1400" dirty="0" smtClean="0"/>
          </a:p>
          <a:p>
            <a:pPr lvl="0">
              <a:buFont typeface="Arial" pitchFamily="34" charset="0"/>
              <a:buChar char="•"/>
            </a:pPr>
            <a:r>
              <a:rPr lang="es-MX" sz="1400" dirty="0" smtClean="0"/>
              <a:t> DINAVISA</a:t>
            </a:r>
            <a:endParaRPr lang="es-PY" sz="1400" dirty="0" smtClean="0"/>
          </a:p>
          <a:p>
            <a:pPr lvl="0">
              <a:buFont typeface="Arial" pitchFamily="34" charset="0"/>
              <a:buChar char="•"/>
            </a:pPr>
            <a:r>
              <a:rPr lang="es-MX" sz="1400" dirty="0" smtClean="0"/>
              <a:t> SENAD</a:t>
            </a:r>
            <a:endParaRPr lang="es-PY" sz="1400" dirty="0" smtClean="0"/>
          </a:p>
          <a:p>
            <a:pPr lvl="0">
              <a:buFont typeface="Arial" pitchFamily="34" charset="0"/>
              <a:buChar char="•"/>
            </a:pPr>
            <a:r>
              <a:rPr lang="es-MX" sz="1400" dirty="0" smtClean="0"/>
              <a:t> MIC -Licencia Previa</a:t>
            </a:r>
            <a:endParaRPr lang="es-PY" sz="1400" dirty="0" smtClean="0"/>
          </a:p>
          <a:p>
            <a:pPr lvl="0">
              <a:buFont typeface="Arial" pitchFamily="34" charset="0"/>
              <a:buChar char="•"/>
            </a:pPr>
            <a:r>
              <a:rPr lang="es-MX" sz="1400" dirty="0" smtClean="0"/>
              <a:t> LAB. CENTRAL. MSPBS</a:t>
            </a:r>
            <a:endParaRPr lang="es-PY" sz="1400" dirty="0" smtClean="0"/>
          </a:p>
          <a:p>
            <a:pPr lvl="0">
              <a:buFont typeface="Arial" pitchFamily="34" charset="0"/>
              <a:buChar char="•"/>
            </a:pPr>
            <a:r>
              <a:rPr lang="es-MX" sz="1400" dirty="0" smtClean="0"/>
              <a:t> INAN</a:t>
            </a:r>
            <a:endParaRPr lang="es-PY" sz="1400" dirty="0" smtClean="0"/>
          </a:p>
          <a:p>
            <a:pPr marL="180975" indent="-180975">
              <a:buFont typeface="Arial" pitchFamily="34" charset="0"/>
              <a:buChar char="•"/>
              <a:defRPr/>
            </a:pPr>
            <a:endParaRPr lang="es-MX" sz="1200" dirty="0">
              <a:ea typeface="ＭＳ Ｐゴシック" pitchFamily="-112" charset="-128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endParaRPr lang="es-MX" sz="1200" dirty="0">
              <a:ea typeface="ＭＳ Ｐゴシック" pitchFamily="-112" charset="-128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endParaRPr lang="es-PY" sz="1050" dirty="0">
              <a:latin typeface="+mn-lt"/>
              <a:ea typeface="ＭＳ Ｐゴシック" pitchFamily="-112" charset="-128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858016" y="4214818"/>
            <a:ext cx="1963738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PY" sz="2000" b="1" dirty="0">
                <a:solidFill>
                  <a:srgbClr val="AC1221"/>
                </a:solidFill>
                <a:ea typeface="ＭＳ Ｐゴシック" pitchFamily="-112" charset="-128"/>
                <a:cs typeface="ＭＳ Ｐゴシック" pitchFamily="-65" charset="-128"/>
              </a:rPr>
              <a:t>A Incorporar 2013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MX" sz="1400" dirty="0">
                <a:ea typeface="ＭＳ Ｐゴシック" pitchFamily="-112" charset="-128"/>
              </a:rPr>
              <a:t>INAN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MX" sz="1400" dirty="0">
                <a:ea typeface="ＭＳ Ｐゴシック" pitchFamily="-112" charset="-128"/>
              </a:rPr>
              <a:t>MUNIC. ASUNCION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MX" sz="1400" dirty="0">
                <a:ea typeface="ＭＳ Ｐゴシック" pitchFamily="-112" charset="-128"/>
              </a:rPr>
              <a:t>SENACSA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MX" sz="1400" dirty="0">
                <a:ea typeface="ＭＳ Ｐゴシック" pitchFamily="-112" charset="-128"/>
              </a:rPr>
              <a:t>DIMABEL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s-MX" sz="1400" dirty="0">
                <a:ea typeface="ＭＳ Ｐゴシック" pitchFamily="-112" charset="-128"/>
              </a:rPr>
              <a:t>OTRAS</a:t>
            </a:r>
          </a:p>
        </p:txBody>
      </p:sp>
      <p:pic>
        <p:nvPicPr>
          <p:cNvPr id="13326" name="Imagen 14" descr="nombre VUI.psd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46288" y="6413500"/>
            <a:ext cx="2295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nuevo rumb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6237288"/>
            <a:ext cx="9144000" cy="773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14340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620688"/>
            <a:ext cx="692150" cy="54673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8456613" y="769938"/>
            <a:ext cx="692150" cy="553878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72714" name="Título 1"/>
          <p:cNvSpPr>
            <a:spLocks noGrp="1"/>
          </p:cNvSpPr>
          <p:nvPr>
            <p:ph type="ctrTitle"/>
          </p:nvPr>
        </p:nvSpPr>
        <p:spPr>
          <a:xfrm>
            <a:off x="698500" y="833438"/>
            <a:ext cx="7759700" cy="469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2900" b="1" smtClean="0">
                <a:solidFill>
                  <a:srgbClr val="AC1221"/>
                </a:solidFill>
                <a:ea typeface="ＭＳ Ｐゴシック" pitchFamily="34" charset="-128"/>
              </a:rPr>
              <a:t>Estadísticas</a:t>
            </a:r>
          </a:p>
        </p:txBody>
      </p:sp>
      <p:pic>
        <p:nvPicPr>
          <p:cNvPr id="14392" name="Imagen 7" descr="dos logos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6308725"/>
            <a:ext cx="12096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3" name="Imagen 14" descr="nombre VUI.psd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46288" y="6413500"/>
            <a:ext cx="2295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nuevo rumb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895350" y="1535113"/>
          <a:ext cx="7534303" cy="4608533"/>
        </p:xfrm>
        <a:graphic>
          <a:graphicData uri="http://schemas.openxmlformats.org/drawingml/2006/table">
            <a:tbl>
              <a:tblPr/>
              <a:tblGrid>
                <a:gridCol w="2819394"/>
                <a:gridCol w="1500198"/>
                <a:gridCol w="1578437"/>
                <a:gridCol w="1636274"/>
              </a:tblGrid>
              <a:tr h="884713">
                <a:tc>
                  <a:txBody>
                    <a:bodyPr/>
                    <a:lstStyle/>
                    <a:p>
                      <a:pPr algn="ctr" rtl="0" fontAlgn="t"/>
                      <a:endParaRPr lang="es-PY" sz="1100" b="1" i="0" u="none" strike="noStrike" dirty="0" smtClean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INSTITUCION</a:t>
                      </a:r>
                      <a:r>
                        <a:rPr lang="es-PY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lang="es-PY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CANTIDAD AUTORIZACIONES SOLICITADAS</a:t>
                      </a:r>
                      <a:r>
                        <a:rPr lang="es-PY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lang="es-PY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CANTIDAD DE EMPRESAS IMPORTADORAS</a:t>
                      </a: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CANTIDAD DE DESPACHANTES</a:t>
                      </a:r>
                    </a:p>
                    <a:p>
                      <a:pPr algn="ctr" rtl="0" fontAlgn="t"/>
                      <a:r>
                        <a:rPr lang="es-PY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19646">
                <a:tc>
                  <a:txBody>
                    <a:bodyPr/>
                    <a:lstStyle/>
                    <a:p>
                      <a:pPr algn="l" rtl="0" fontAlgn="t"/>
                      <a:r>
                        <a:rPr lang="es-PY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SENAVE (</a:t>
                      </a:r>
                      <a:r>
                        <a:rPr lang="es-PY" sz="105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VEGETALES, AGROQUIMICOS,</a:t>
                      </a:r>
                      <a:r>
                        <a:rPr lang="es-PY" sz="105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FORESTALES</a:t>
                      </a:r>
                      <a:r>
                        <a:rPr lang="es-PY" sz="105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lang="es-PY" sz="105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91.587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567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5246">
                <a:tc>
                  <a:txBody>
                    <a:bodyPr/>
                    <a:lstStyle/>
                    <a:p>
                      <a:pPr algn="l" rtl="0" fontAlgn="t"/>
                      <a:r>
                        <a:rPr lang="es-PY" sz="105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INFONA (PRODUCTOS FORESTALES)</a:t>
                      </a:r>
                      <a:endParaRPr lang="es-PY" sz="105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2.909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5269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DINAVISA SENAD / SALUD Y DROGAS</a:t>
                      </a: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5.626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5246">
                <a:tc>
                  <a:txBody>
                    <a:bodyPr/>
                    <a:lstStyle/>
                    <a:p>
                      <a:pPr algn="l" rtl="0" fontAlgn="t"/>
                      <a:r>
                        <a:rPr lang="es-PY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LABORATORIO SALUD PUBLICA</a:t>
                      </a: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1.455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5246">
                <a:tc>
                  <a:txBody>
                    <a:bodyPr/>
                    <a:lstStyle/>
                    <a:p>
                      <a:pPr algn="l" rtl="0" fontAlgn="t"/>
                      <a:r>
                        <a:rPr lang="es-PY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SEAM(AMBIENTE )</a:t>
                      </a: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5.744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304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5246">
                <a:tc>
                  <a:txBody>
                    <a:bodyPr/>
                    <a:lstStyle/>
                    <a:p>
                      <a:pPr algn="l" rtl="0" fontAlgn="t"/>
                      <a:r>
                        <a:rPr lang="es-PY" sz="105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INAN (ALIMENTOS)</a:t>
                      </a:r>
                      <a:endParaRPr lang="es-PY" sz="105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5246">
                <a:tc>
                  <a:txBody>
                    <a:bodyPr/>
                    <a:lstStyle/>
                    <a:p>
                      <a:pPr algn="l" rtl="0" fontAlgn="t"/>
                      <a:r>
                        <a:rPr lang="es-PY" sz="105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MIC (CONFECCIONES)</a:t>
                      </a:r>
                      <a:endParaRPr lang="es-PY" sz="105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5246">
                <a:tc>
                  <a:txBody>
                    <a:bodyPr/>
                    <a:lstStyle/>
                    <a:p>
                      <a:pPr algn="l" rtl="0" fontAlgn="t"/>
                      <a:r>
                        <a:rPr lang="es-PY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TOTALES </a:t>
                      </a: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107.584</a:t>
                      </a:r>
                      <a:endParaRPr lang="es-PY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1.112</a:t>
                      </a:r>
                      <a:endParaRPr lang="es-PY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PY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839</a:t>
                      </a:r>
                      <a:endParaRPr lang="es-PY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 txBox="1">
            <a:spLocks/>
          </p:cNvSpPr>
          <p:nvPr/>
        </p:nvSpPr>
        <p:spPr bwMode="auto">
          <a:xfrm>
            <a:off x="973138" y="1746250"/>
            <a:ext cx="7112000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s-ES" sz="2400" dirty="0">
                <a:cs typeface="Arial" charset="0"/>
              </a:rPr>
              <a:t>Ambiente seguro para las transacciones</a:t>
            </a:r>
            <a:r>
              <a:rPr lang="es-ES" sz="2400" dirty="0" smtClean="0">
                <a:cs typeface="Arial" charset="0"/>
              </a:rPr>
              <a:t>.</a:t>
            </a:r>
            <a:endParaRPr lang="es-ES" sz="24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s-ES" sz="2400" dirty="0">
                <a:cs typeface="Arial" charset="0"/>
              </a:rPr>
              <a:t>Transparencia en el acceso a las documentaciones que intervienen en el proceso de importación.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s-ES" sz="2400" dirty="0">
                <a:cs typeface="Arial" charset="0"/>
              </a:rPr>
              <a:t>Control posterior a todas las operaciones en base a tramites reales.</a:t>
            </a:r>
          </a:p>
          <a:p>
            <a:pPr algn="ctr">
              <a:lnSpc>
                <a:spcPct val="80000"/>
              </a:lnSpc>
            </a:pPr>
            <a:endParaRPr lang="es-ES_tradnl" sz="2400" b="1" dirty="0">
              <a:solidFill>
                <a:srgbClr val="AC122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es-ES_tradnl" sz="2900" b="1" dirty="0">
              <a:solidFill>
                <a:srgbClr val="AC1221"/>
              </a:solidFill>
              <a:latin typeface="Calibri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6084888"/>
            <a:ext cx="9144000" cy="773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17413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456613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793750" y="811213"/>
            <a:ext cx="7759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s-ES_tradnl" sz="2900" b="1">
                <a:solidFill>
                  <a:srgbClr val="AC1221"/>
                </a:solidFill>
                <a:latin typeface="+mj-lt"/>
                <a:ea typeface="ＭＳ Ｐゴシック" pitchFamily="-112" charset="-128"/>
                <a:cs typeface="ＭＳ Ｐゴシック" pitchFamily="-65" charset="-128"/>
              </a:rPr>
              <a:t>Logros VUI</a:t>
            </a:r>
          </a:p>
        </p:txBody>
      </p:sp>
      <p:pic>
        <p:nvPicPr>
          <p:cNvPr id="13" name="Picture 2" descr="nuevo rumb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 txBox="1">
            <a:spLocks/>
          </p:cNvSpPr>
          <p:nvPr/>
        </p:nvSpPr>
        <p:spPr bwMode="auto">
          <a:xfrm>
            <a:off x="973138" y="1746250"/>
            <a:ext cx="7112000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</a:pPr>
            <a:endParaRPr lang="es-ES_tradnl" sz="2400" b="1" dirty="0">
              <a:solidFill>
                <a:srgbClr val="AC122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es-ES_tradnl" sz="2900" b="1" dirty="0">
              <a:solidFill>
                <a:srgbClr val="AC1221"/>
              </a:solidFill>
              <a:latin typeface="Calibri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11188"/>
            <a:ext cx="9144000" cy="163512"/>
          </a:xfrm>
          <a:prstGeom prst="rect">
            <a:avLst/>
          </a:prstGeom>
          <a:solidFill>
            <a:srgbClr val="AC12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6000768"/>
            <a:ext cx="9144000" cy="3429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Y">
              <a:solidFill>
                <a:srgbClr val="FFFFFF"/>
              </a:solidFill>
              <a:ea typeface="ＭＳ Ｐゴシック" pitchFamily="-112" charset="-128"/>
            </a:endParaRPr>
          </a:p>
        </p:txBody>
      </p:sp>
      <p:pic>
        <p:nvPicPr>
          <p:cNvPr id="16389" name="Imagen 5" descr="web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8" y="250825"/>
            <a:ext cx="1876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456613" y="769938"/>
            <a:ext cx="692150" cy="53308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>
                <a:solidFill>
                  <a:srgbClr val="FFFFFF"/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793750" y="811213"/>
            <a:ext cx="7759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s-ES_tradnl" sz="2900" b="1" dirty="0" smtClean="0">
                <a:solidFill>
                  <a:srgbClr val="AC1221"/>
                </a:solidFill>
                <a:latin typeface="+mj-lt"/>
                <a:ea typeface="ＭＳ Ｐゴシック" pitchFamily="-112" charset="-128"/>
                <a:cs typeface="ＭＳ Ｐゴシック" pitchFamily="-65" charset="-128"/>
              </a:rPr>
              <a:t>FUTURO DE LA  VUI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 bwMode="auto">
          <a:xfrm>
            <a:off x="1125538" y="1898650"/>
            <a:ext cx="7112000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2">
              <a:spcBef>
                <a:spcPts val="600"/>
              </a:spcBef>
              <a:buFont typeface="Wingdings" pitchFamily="2" charset="2"/>
              <a:buChar char="ü"/>
            </a:pPr>
            <a:r>
              <a:rPr lang="es-PY" sz="2400" b="1" dirty="0" smtClean="0">
                <a:cs typeface="Arial" charset="0"/>
              </a:rPr>
              <a:t>Interoperabilidad.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s-PY" sz="2400" dirty="0" smtClean="0">
                <a:cs typeface="Arial" charset="0"/>
              </a:rPr>
              <a:t>Se han iniciado tareas conforme a intercambiar datos oficialmente.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s-PY" sz="2400" dirty="0" smtClean="0">
                <a:cs typeface="Arial" charset="0"/>
              </a:rPr>
              <a:t>Certificado de Origen – inicio de tareas con COLOMBIA – intercambio electrónico – marco ALADI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s-PY" sz="2400" dirty="0" smtClean="0">
                <a:cs typeface="Arial" charset="0"/>
              </a:rPr>
              <a:t>Certificado Sanitarios e-</a:t>
            </a:r>
            <a:r>
              <a:rPr lang="es-PY" sz="2400" dirty="0" err="1" smtClean="0">
                <a:cs typeface="Arial" charset="0"/>
              </a:rPr>
              <a:t>phyto</a:t>
            </a:r>
            <a:r>
              <a:rPr lang="es-PY" sz="2400" dirty="0" smtClean="0">
                <a:cs typeface="Arial" charset="0"/>
              </a:rPr>
              <a:t>  emisión y recepción de certificados electrónicos  formato COSAVE - NAPPO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s-ES" sz="2400" dirty="0" smtClean="0">
              <a:cs typeface="Arial" charset="0"/>
            </a:endParaRPr>
          </a:p>
          <a:p>
            <a:pPr algn="ctr">
              <a:lnSpc>
                <a:spcPct val="80000"/>
              </a:lnSpc>
            </a:pPr>
            <a:endParaRPr lang="es-ES_tradnl" sz="2400" b="1" dirty="0">
              <a:solidFill>
                <a:srgbClr val="AC122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es-ES_tradnl" sz="2900" b="1" dirty="0">
              <a:solidFill>
                <a:srgbClr val="AC1221"/>
              </a:solidFill>
              <a:latin typeface="Calibri" pitchFamily="34" charset="0"/>
            </a:endParaRPr>
          </a:p>
        </p:txBody>
      </p:sp>
      <p:pic>
        <p:nvPicPr>
          <p:cNvPr id="13" name="Picture 2" descr="nuevo rumb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0"/>
            <a:ext cx="1828800" cy="50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534</Words>
  <Application>Microsoft Office PowerPoint</Application>
  <PresentationFormat>Presentación en pantalla (4:3)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 I Definición </vt:lpstr>
      <vt:lpstr>Aspectos relevantes de la Ventanilla Única del Importador</vt:lpstr>
      <vt:lpstr>Internet</vt:lpstr>
      <vt:lpstr>Principales Beneficios</vt:lpstr>
      <vt:lpstr>Instituciones vinculadas al VUI por Etapas</vt:lpstr>
      <vt:lpstr>Estadísticas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Oscar Sandoval</dc:creator>
  <cp:lastModifiedBy>Li</cp:lastModifiedBy>
  <cp:revision>24</cp:revision>
  <dcterms:created xsi:type="dcterms:W3CDTF">2012-11-06T19:10:32Z</dcterms:created>
  <dcterms:modified xsi:type="dcterms:W3CDTF">2013-09-04T23:16:46Z</dcterms:modified>
</cp:coreProperties>
</file>