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79" r:id="rId4"/>
    <p:sldId id="280" r:id="rId5"/>
    <p:sldId id="281" r:id="rId6"/>
    <p:sldId id="257" r:id="rId7"/>
    <p:sldId id="267" r:id="rId8"/>
    <p:sldId id="275" r:id="rId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3C1F07-E14B-4EA2-9F82-15923F7CDCE5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BFE233-A953-43DA-9EEF-EF32A54DC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E8226F-1A31-4AAF-819D-4552FE2D60CE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EF19FE-AC3C-4069-9341-B32ED1C1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491AE3-8A31-4268-8E99-3398A4A7204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D6A3E2-6A3D-4410-B864-DC74F3A81F2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2355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52182F-CF0B-40CD-A0E1-E6A6BAE537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kumimoji="1" lang="ja-JP" altLang="en-US" smtClean="0"/>
          </a:p>
        </p:txBody>
      </p:sp>
      <p:sp>
        <p:nvSpPr>
          <p:cNvPr id="2560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B48C55-8DF7-4670-BEC3-1981A11FF75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ED493A-035D-4D15-B129-57742C6135D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6E3B-B25E-4FD4-9F29-D969EAD28E12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35DD-6327-48A0-9AF7-0DAAED9A2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24A51-DE84-4C94-A380-BAC9C84C0049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30CB-79E7-4FFE-B9AF-60054467D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D9A5C-29BF-490B-828F-5D59132B165B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0288-10E0-444A-ABB1-C757A9EFE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715B-C384-401E-8B27-E6E1CCF5E4E2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A024-CDE4-4B4A-8CD2-C3384BA5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C6D88-04E1-4136-8F92-A42DFB0CA69E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BE9C-35F1-4AD3-815C-EC25BF53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C428-8000-4B52-9EA7-D201A1E10ED5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D33F8-DF08-4B84-B596-6304681BF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CE777-50D5-4FC8-9BD0-B94D3D47BAE6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107C-A9CE-4017-AFB0-6EF309626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2953-14D7-4AC5-8B2F-A340C57D64B8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D8A2-BED8-4BC8-B17A-42DC87B85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4550-33C0-430A-8645-5E53B81E1D3E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9A25-AEB9-49AF-AD97-2513EE5F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C77A-BBF2-4206-B517-FE11630615A7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EFFA5-3882-4256-BC4B-019AA419B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3265A-8EE7-4E06-91B3-D9EA2E55FEB3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566F5-D602-42DA-A557-01A1DF4C6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678DF9-E66F-4252-B14C-43CADBA8F943}" type="datetimeFigureOut">
              <a:rPr lang="en-US"/>
              <a:pPr>
                <a:defRPr/>
              </a:pPr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178957-8136-4B4E-AA8C-574E87B7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ogeun.Lee@wcoomd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64785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2819400"/>
            <a:ext cx="70866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99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Progress and Development</a:t>
            </a:r>
            <a:endParaRPr lang="en-US" sz="4000" b="1" dirty="0">
              <a:solidFill>
                <a:srgbClr val="0099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52600" y="3554413"/>
            <a:ext cx="6781800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3706813"/>
            <a:ext cx="6629400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tx2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テキスト ボックス 7"/>
          <p:cNvSpPr txBox="1">
            <a:spLocks noChangeArrowheads="1"/>
          </p:cNvSpPr>
          <p:nvPr/>
        </p:nvSpPr>
        <p:spPr bwMode="auto">
          <a:xfrm>
            <a:off x="4572000" y="4724400"/>
            <a:ext cx="4265613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400">
                <a:solidFill>
                  <a:srgbClr val="002060"/>
                </a:solidFill>
                <a:latin typeface="Calibri" pitchFamily="34" charset="0"/>
              </a:rPr>
              <a:t>5 September 2013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sz="2400">
                <a:solidFill>
                  <a:srgbClr val="002060"/>
                </a:solidFill>
                <a:latin typeface="Calibri" pitchFamily="34" charset="0"/>
              </a:rPr>
              <a:t>Susanne Aigner, DD Facilitation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ja-JP" sz="2400">
                <a:solidFill>
                  <a:srgbClr val="002060"/>
                </a:solidFill>
                <a:latin typeface="Calibri" pitchFamily="34" charset="0"/>
              </a:rPr>
              <a:t>World Customs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 txBox="1">
            <a:spLocks noGrp="1" noChangeArrowheads="1"/>
          </p:cNvSpPr>
          <p:nvPr/>
        </p:nvSpPr>
        <p:spPr bwMode="auto">
          <a:xfrm>
            <a:off x="8820150" y="6453188"/>
            <a:ext cx="3238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0ABA8DD-F5E1-4BF9-A8F5-F452430C6DA3}" type="slidenum">
              <a:rPr lang="en-US" altLang="ja-JP" sz="1200">
                <a:solidFill>
                  <a:schemeClr val="bg1"/>
                </a:solidFill>
                <a:latin typeface="Times New Roman" pitchFamily="18" charset="0"/>
              </a:rPr>
              <a:pPr algn="r"/>
              <a:t>2</a:t>
            </a:fld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86" name="Slide Number Placeholder 3"/>
          <p:cNvSpPr txBox="1">
            <a:spLocks noGrp="1" noChangeArrowheads="1"/>
          </p:cNvSpPr>
          <p:nvPr/>
        </p:nvSpPr>
        <p:spPr bwMode="auto">
          <a:xfrm>
            <a:off x="8420100" y="6367463"/>
            <a:ext cx="52387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CFA747-1E32-4D50-A901-F1CEBA0CC0E2}" type="slidenum">
              <a:rPr lang="en-US" altLang="ja-JP" sz="1600">
                <a:solidFill>
                  <a:schemeClr val="bg1"/>
                </a:solidFill>
                <a:latin typeface="Calibri" pitchFamily="34" charset="0"/>
              </a:rPr>
              <a:pPr algn="r"/>
              <a:t>2</a:t>
            </a:fld>
            <a:endParaRPr lang="en-US" altLang="ja-JP" sz="1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7" name="Text Box 28"/>
          <p:cNvSpPr txBox="1">
            <a:spLocks noChangeArrowheads="1"/>
          </p:cNvSpPr>
          <p:nvPr/>
        </p:nvSpPr>
        <p:spPr bwMode="auto">
          <a:xfrm>
            <a:off x="261938" y="317500"/>
            <a:ext cx="87804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ja-JP" sz="32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28307-276A-4921-A2BB-7AA80244970A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6389" name="Picture 31" descr="Pillars_Larg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641350"/>
            <a:ext cx="8001000" cy="557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1619250" y="0"/>
            <a:ext cx="7067550" cy="1143000"/>
          </a:xfrm>
        </p:spPr>
        <p:txBody>
          <a:bodyPr/>
          <a:lstStyle/>
          <a:p>
            <a:pPr algn="r"/>
            <a:r>
              <a:rPr lang="en-US" sz="2800" u="sng" smtClean="0">
                <a:solidFill>
                  <a:srgbClr val="3366FF"/>
                </a:solidFill>
              </a:rPr>
              <a:t>Strategic Direction</a:t>
            </a:r>
            <a:endParaRPr lang="fr-BE" sz="2800" u="sng" smtClean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8175" y="1268413"/>
            <a:ext cx="6985000" cy="452596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200" smtClean="0"/>
              <a:t>Customs in the 21</a:t>
            </a:r>
            <a:r>
              <a:rPr lang="en-US" sz="2200" baseline="30000" smtClean="0"/>
              <a:t>st</a:t>
            </a:r>
            <a:r>
              <a:rPr lang="en-US" sz="2200" smtClean="0"/>
              <a:t> Century</a:t>
            </a:r>
          </a:p>
          <a:p>
            <a:pPr lvl="1">
              <a:lnSpc>
                <a:spcPct val="140000"/>
              </a:lnSpc>
            </a:pPr>
            <a:r>
              <a:rPr lang="en-US" sz="1900" smtClean="0">
                <a:solidFill>
                  <a:srgbClr val="3366FF"/>
                </a:solidFill>
              </a:rPr>
              <a:t>Building  blocks of the Customs vision</a:t>
            </a:r>
          </a:p>
          <a:p>
            <a:pPr>
              <a:lnSpc>
                <a:spcPct val="140000"/>
              </a:lnSpc>
            </a:pPr>
            <a:r>
              <a:rPr lang="en-US" sz="2200" smtClean="0"/>
              <a:t>Key instruments 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3366FF"/>
                </a:solidFill>
              </a:rPr>
              <a:t>Revised Kyoto Convention</a:t>
            </a:r>
          </a:p>
          <a:p>
            <a:pPr lvl="2">
              <a:lnSpc>
                <a:spcPct val="90000"/>
              </a:lnSpc>
            </a:pPr>
            <a:r>
              <a:rPr lang="en-US" sz="1700" smtClean="0"/>
              <a:t>Kyoto ICT Guidelines</a:t>
            </a:r>
            <a:endParaRPr lang="en-US" sz="1700" smtClean="0">
              <a:solidFill>
                <a:srgbClr val="33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3366FF"/>
                </a:solidFill>
              </a:rPr>
              <a:t>SAFE Framework of Standards</a:t>
            </a:r>
          </a:p>
          <a:p>
            <a:pPr>
              <a:lnSpc>
                <a:spcPct val="140000"/>
              </a:lnSpc>
            </a:pPr>
            <a:r>
              <a:rPr lang="en-US" sz="2200" smtClean="0"/>
              <a:t>Delivery vehicle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3366FF"/>
                </a:solidFill>
              </a:rPr>
              <a:t>Economic Competitiveness Package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5F5F5F"/>
                </a:solidFill>
              </a:rPr>
              <a:t>Revenue Package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5F5F5F"/>
                </a:solidFill>
              </a:rPr>
              <a:t>Compliance &amp; Enforcement Package</a:t>
            </a:r>
          </a:p>
          <a:p>
            <a:pPr lvl="1">
              <a:lnSpc>
                <a:spcPct val="90000"/>
              </a:lnSpc>
            </a:pPr>
            <a:r>
              <a:rPr lang="en-US" sz="1900" smtClean="0">
                <a:solidFill>
                  <a:srgbClr val="5F5F5F"/>
                </a:solidFill>
              </a:rPr>
              <a:t>Organizational Development Package</a:t>
            </a:r>
          </a:p>
          <a:p>
            <a:pPr>
              <a:lnSpc>
                <a:spcPct val="140000"/>
              </a:lnSpc>
              <a:buFont typeface="Arial" charset="0"/>
              <a:buNone/>
            </a:pPr>
            <a:endParaRPr lang="fr-BE" sz="220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1619250" y="2636838"/>
            <a:ext cx="7705725" cy="33845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/>
              <a:t>How long does it take?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How much does it cost?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Is the supply chain predictable?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Are the processes reliable &amp; trustworthy?</a:t>
            </a:r>
            <a:endParaRPr lang="fr-BE" sz="2800" smtClean="0"/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404813"/>
            <a:ext cx="49815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Hexagon 41"/>
          <p:cNvSpPr/>
          <p:nvPr/>
        </p:nvSpPr>
        <p:spPr>
          <a:xfrm rot="5400000">
            <a:off x="3962400" y="3048003"/>
            <a:ext cx="990600" cy="990600"/>
          </a:xfrm>
          <a:prstGeom prst="hexagon">
            <a:avLst/>
          </a:prstGeom>
          <a:solidFill>
            <a:schemeClr val="tx2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RKC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2618" y="159811"/>
            <a:ext cx="8747655" cy="60218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ECP tools and instruments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485" name="Group 109"/>
          <p:cNvGrpSpPr>
            <a:grpSpLocks/>
          </p:cNvGrpSpPr>
          <p:nvPr/>
        </p:nvGrpSpPr>
        <p:grpSpPr bwMode="auto">
          <a:xfrm>
            <a:off x="5105400" y="3048000"/>
            <a:ext cx="990600" cy="990600"/>
            <a:chOff x="7162800" y="2438400"/>
            <a:chExt cx="990600" cy="990600"/>
          </a:xfrm>
        </p:grpSpPr>
        <p:sp>
          <p:nvSpPr>
            <p:cNvPr id="28" name="Hexagon 27"/>
            <p:cNvSpPr/>
            <p:nvPr/>
          </p:nvSpPr>
          <p:spPr>
            <a:xfrm rot="5400000">
              <a:off x="7162800" y="2438400"/>
              <a:ext cx="990600" cy="990600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162800" y="2667000"/>
              <a:ext cx="990600" cy="5365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Partnership/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Cooperation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6" name="Group 105"/>
          <p:cNvGrpSpPr>
            <a:grpSpLocks/>
          </p:cNvGrpSpPr>
          <p:nvPr/>
        </p:nvGrpSpPr>
        <p:grpSpPr bwMode="auto">
          <a:xfrm>
            <a:off x="4495800" y="2209800"/>
            <a:ext cx="990600" cy="990600"/>
            <a:chOff x="4495798" y="2209799"/>
            <a:chExt cx="990603" cy="990601"/>
          </a:xfrm>
        </p:grpSpPr>
        <p:sp>
          <p:nvSpPr>
            <p:cNvPr id="24" name="Hexagon 23"/>
            <p:cNvSpPr/>
            <p:nvPr/>
          </p:nvSpPr>
          <p:spPr>
            <a:xfrm rot="5400000">
              <a:off x="4495799" y="2209798"/>
              <a:ext cx="990601" cy="990603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95798" y="2362199"/>
              <a:ext cx="990603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Modernized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Procedure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7" name="Group 104"/>
          <p:cNvGrpSpPr>
            <a:grpSpLocks/>
          </p:cNvGrpSpPr>
          <p:nvPr/>
        </p:nvGrpSpPr>
        <p:grpSpPr bwMode="auto">
          <a:xfrm>
            <a:off x="3352800" y="2209800"/>
            <a:ext cx="1143000" cy="990600"/>
            <a:chOff x="3352800" y="2209800"/>
            <a:chExt cx="1143000" cy="990600"/>
          </a:xfrm>
        </p:grpSpPr>
        <p:sp>
          <p:nvSpPr>
            <p:cNvPr id="23" name="Hexagon 22"/>
            <p:cNvSpPr/>
            <p:nvPr/>
          </p:nvSpPr>
          <p:spPr>
            <a:xfrm rot="5400000">
              <a:off x="3429000" y="2209800"/>
              <a:ext cx="990600" cy="990600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352800" y="2438400"/>
              <a:ext cx="11430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Transparency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Predictability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8" name="Group 106"/>
          <p:cNvGrpSpPr>
            <a:grpSpLocks/>
          </p:cNvGrpSpPr>
          <p:nvPr/>
        </p:nvGrpSpPr>
        <p:grpSpPr bwMode="auto">
          <a:xfrm>
            <a:off x="4572000" y="3886200"/>
            <a:ext cx="990600" cy="990600"/>
            <a:chOff x="4572000" y="3886200"/>
            <a:chExt cx="990600" cy="990600"/>
          </a:xfrm>
        </p:grpSpPr>
        <p:sp>
          <p:nvSpPr>
            <p:cNvPr id="29" name="Hexagon 28"/>
            <p:cNvSpPr/>
            <p:nvPr/>
          </p:nvSpPr>
          <p:spPr>
            <a:xfrm rot="5400000">
              <a:off x="4572000" y="3886200"/>
              <a:ext cx="990600" cy="990600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72000" y="4114800"/>
              <a:ext cx="9906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Information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Technology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89" name="Group 107"/>
          <p:cNvGrpSpPr>
            <a:grpSpLocks/>
          </p:cNvGrpSpPr>
          <p:nvPr/>
        </p:nvGrpSpPr>
        <p:grpSpPr bwMode="auto">
          <a:xfrm>
            <a:off x="3352800" y="3886200"/>
            <a:ext cx="1143000" cy="990600"/>
            <a:chOff x="3352800" y="3886200"/>
            <a:chExt cx="1143000" cy="990600"/>
          </a:xfrm>
        </p:grpSpPr>
        <p:sp>
          <p:nvSpPr>
            <p:cNvPr id="30" name="Hexagon 29"/>
            <p:cNvSpPr/>
            <p:nvPr/>
          </p:nvSpPr>
          <p:spPr>
            <a:xfrm rot="5400000">
              <a:off x="3429000" y="3886200"/>
              <a:ext cx="990600" cy="990600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352800" y="4114800"/>
              <a:ext cx="11430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Performance Measurement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0" name="Group 108"/>
          <p:cNvGrpSpPr>
            <a:grpSpLocks/>
          </p:cNvGrpSpPr>
          <p:nvPr/>
        </p:nvGrpSpPr>
        <p:grpSpPr bwMode="auto">
          <a:xfrm>
            <a:off x="2895600" y="3048000"/>
            <a:ext cx="990600" cy="990600"/>
            <a:chOff x="2895600" y="3048001"/>
            <a:chExt cx="990601" cy="990599"/>
          </a:xfrm>
        </p:grpSpPr>
        <p:sp>
          <p:nvSpPr>
            <p:cNvPr id="31" name="Hexagon 30"/>
            <p:cNvSpPr/>
            <p:nvPr/>
          </p:nvSpPr>
          <p:spPr>
            <a:xfrm rot="5400000">
              <a:off x="2895601" y="3048000"/>
              <a:ext cx="990599" cy="990601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95600" y="3276601"/>
              <a:ext cx="990601" cy="4683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Other areas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1" name="Group 112"/>
          <p:cNvGrpSpPr>
            <a:grpSpLocks/>
          </p:cNvGrpSpPr>
          <p:nvPr/>
        </p:nvGrpSpPr>
        <p:grpSpPr bwMode="auto">
          <a:xfrm>
            <a:off x="5638800" y="2286000"/>
            <a:ext cx="1219200" cy="914400"/>
            <a:chOff x="5638800" y="2285998"/>
            <a:chExt cx="1219200" cy="914401"/>
          </a:xfrm>
        </p:grpSpPr>
        <p:sp>
          <p:nvSpPr>
            <p:cNvPr id="53" name="Hexagon 52"/>
            <p:cNvSpPr/>
            <p:nvPr/>
          </p:nvSpPr>
          <p:spPr>
            <a:xfrm rot="5400000">
              <a:off x="5753100" y="2247899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638800" y="2362198"/>
              <a:ext cx="1219200" cy="6889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SAFE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Framework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of Standards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2" name="Group 113"/>
          <p:cNvGrpSpPr>
            <a:grpSpLocks/>
          </p:cNvGrpSpPr>
          <p:nvPr/>
        </p:nvGrpSpPr>
        <p:grpSpPr bwMode="auto">
          <a:xfrm>
            <a:off x="6096000" y="3124200"/>
            <a:ext cx="1143000" cy="914400"/>
            <a:chOff x="6096000" y="3124198"/>
            <a:chExt cx="1143000" cy="914401"/>
          </a:xfrm>
        </p:grpSpPr>
        <p:sp>
          <p:nvSpPr>
            <p:cNvPr id="56" name="Hexagon 55"/>
            <p:cNvSpPr/>
            <p:nvPr/>
          </p:nvSpPr>
          <p:spPr>
            <a:xfrm rot="5400000">
              <a:off x="6210300" y="3086099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96000" y="3276598"/>
              <a:ext cx="1143000" cy="5365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AEO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(SAFE Package)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3" name="Group 111"/>
          <p:cNvGrpSpPr>
            <a:grpSpLocks/>
          </p:cNvGrpSpPr>
          <p:nvPr/>
        </p:nvGrpSpPr>
        <p:grpSpPr bwMode="auto">
          <a:xfrm>
            <a:off x="5029200" y="1447800"/>
            <a:ext cx="1143000" cy="914400"/>
            <a:chOff x="5029200" y="1447798"/>
            <a:chExt cx="1143000" cy="914401"/>
          </a:xfrm>
        </p:grpSpPr>
        <p:sp>
          <p:nvSpPr>
            <p:cNvPr id="57" name="Hexagon 56"/>
            <p:cNvSpPr/>
            <p:nvPr/>
          </p:nvSpPr>
          <p:spPr>
            <a:xfrm rot="5400000">
              <a:off x="5143500" y="1409699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029200" y="1600198"/>
              <a:ext cx="1143000" cy="5365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Risk Management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Compendium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4" name="Group 114"/>
          <p:cNvGrpSpPr>
            <a:grpSpLocks/>
          </p:cNvGrpSpPr>
          <p:nvPr/>
        </p:nvGrpSpPr>
        <p:grpSpPr bwMode="auto">
          <a:xfrm>
            <a:off x="5638800" y="3962400"/>
            <a:ext cx="1143000" cy="914400"/>
            <a:chOff x="5638800" y="3962398"/>
            <a:chExt cx="1143000" cy="914401"/>
          </a:xfrm>
        </p:grpSpPr>
        <p:sp>
          <p:nvSpPr>
            <p:cNvPr id="60" name="Hexagon 59"/>
            <p:cNvSpPr/>
            <p:nvPr/>
          </p:nvSpPr>
          <p:spPr>
            <a:xfrm rot="5400000">
              <a:off x="5753100" y="3924299"/>
              <a:ext cx="914401" cy="990600"/>
            </a:xfrm>
            <a:prstGeom prst="hexagon">
              <a:avLst/>
            </a:prstGeom>
            <a:noFill/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638800" y="41147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Coordinated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Border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Management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5" name="Group 115"/>
          <p:cNvGrpSpPr>
            <a:grpSpLocks/>
          </p:cNvGrpSpPr>
          <p:nvPr/>
        </p:nvGrpSpPr>
        <p:grpSpPr bwMode="auto">
          <a:xfrm>
            <a:off x="5105400" y="4800600"/>
            <a:ext cx="1143000" cy="914400"/>
            <a:chOff x="5105400" y="4800598"/>
            <a:chExt cx="1143000" cy="914401"/>
          </a:xfrm>
        </p:grpSpPr>
        <p:sp>
          <p:nvSpPr>
            <p:cNvPr id="85" name="Hexagon 84"/>
            <p:cNvSpPr/>
            <p:nvPr/>
          </p:nvSpPr>
          <p:spPr>
            <a:xfrm rot="5400000">
              <a:off x="5219700" y="4762499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105400" y="49529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Globally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Networked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Customs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6" name="Group 117"/>
          <p:cNvGrpSpPr>
            <a:grpSpLocks/>
          </p:cNvGrpSpPr>
          <p:nvPr/>
        </p:nvGrpSpPr>
        <p:grpSpPr bwMode="auto">
          <a:xfrm>
            <a:off x="3962400" y="4876800"/>
            <a:ext cx="1143000" cy="914400"/>
            <a:chOff x="3962400" y="4876800"/>
            <a:chExt cx="1143000" cy="914401"/>
          </a:xfrm>
        </p:grpSpPr>
        <p:sp>
          <p:nvSpPr>
            <p:cNvPr id="87" name="Hexagon 86"/>
            <p:cNvSpPr/>
            <p:nvPr/>
          </p:nvSpPr>
          <p:spPr>
            <a:xfrm rot="5400000">
              <a:off x="4076700" y="4838701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962400" y="5029200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Single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Window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Compendium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7" name="Group 116"/>
          <p:cNvGrpSpPr>
            <a:grpSpLocks/>
          </p:cNvGrpSpPr>
          <p:nvPr/>
        </p:nvGrpSpPr>
        <p:grpSpPr bwMode="auto">
          <a:xfrm>
            <a:off x="2743200" y="4724400"/>
            <a:ext cx="1143000" cy="914400"/>
            <a:chOff x="2667000" y="4724400"/>
            <a:chExt cx="1143000" cy="914401"/>
          </a:xfrm>
        </p:grpSpPr>
        <p:sp>
          <p:nvSpPr>
            <p:cNvPr id="89" name="Hexagon 88"/>
            <p:cNvSpPr/>
            <p:nvPr/>
          </p:nvSpPr>
          <p:spPr>
            <a:xfrm rot="5400000">
              <a:off x="2781300" y="4686301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667000" y="4876800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Data Model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8" name="Group 121"/>
          <p:cNvGrpSpPr>
            <a:grpSpLocks/>
          </p:cNvGrpSpPr>
          <p:nvPr/>
        </p:nvGrpSpPr>
        <p:grpSpPr bwMode="auto">
          <a:xfrm>
            <a:off x="2209800" y="3886200"/>
            <a:ext cx="990600" cy="914400"/>
            <a:chOff x="2209800" y="3886200"/>
            <a:chExt cx="990600" cy="914401"/>
          </a:xfrm>
        </p:grpSpPr>
        <p:sp>
          <p:nvSpPr>
            <p:cNvPr id="91" name="Hexagon 90"/>
            <p:cNvSpPr/>
            <p:nvPr/>
          </p:nvSpPr>
          <p:spPr>
            <a:xfrm rot="5400000">
              <a:off x="2247900" y="3848100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209800" y="4038600"/>
              <a:ext cx="9906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TRS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Guideline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99" name="Group 110"/>
          <p:cNvGrpSpPr>
            <a:grpSpLocks/>
          </p:cNvGrpSpPr>
          <p:nvPr/>
        </p:nvGrpSpPr>
        <p:grpSpPr bwMode="auto">
          <a:xfrm>
            <a:off x="3886200" y="1371600"/>
            <a:ext cx="1143000" cy="914400"/>
            <a:chOff x="3886200" y="1371598"/>
            <a:chExt cx="1143000" cy="914401"/>
          </a:xfrm>
        </p:grpSpPr>
        <p:sp>
          <p:nvSpPr>
            <p:cNvPr id="93" name="Hexagon 92"/>
            <p:cNvSpPr/>
            <p:nvPr/>
          </p:nvSpPr>
          <p:spPr>
            <a:xfrm rot="5400000">
              <a:off x="4000500" y="1333499"/>
              <a:ext cx="914401" cy="990600"/>
            </a:xfrm>
            <a:prstGeom prst="hexagon">
              <a:avLst/>
            </a:prstGeom>
            <a:noFill/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886200" y="15239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Transit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00" name="Group 118"/>
          <p:cNvGrpSpPr>
            <a:grpSpLocks/>
          </p:cNvGrpSpPr>
          <p:nvPr/>
        </p:nvGrpSpPr>
        <p:grpSpPr bwMode="auto">
          <a:xfrm>
            <a:off x="1676400" y="3048000"/>
            <a:ext cx="1143000" cy="914400"/>
            <a:chOff x="2743200" y="1447798"/>
            <a:chExt cx="1143000" cy="914401"/>
          </a:xfrm>
        </p:grpSpPr>
        <p:sp>
          <p:nvSpPr>
            <p:cNvPr id="95" name="Hexagon 94"/>
            <p:cNvSpPr/>
            <p:nvPr/>
          </p:nvSpPr>
          <p:spPr>
            <a:xfrm rot="5400000">
              <a:off x="2857500" y="1409699"/>
              <a:ext cx="914401" cy="990600"/>
            </a:xfrm>
            <a:prstGeom prst="hexagon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43200" y="16001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Integrity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Development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Guide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01" name="Group 119"/>
          <p:cNvGrpSpPr>
            <a:grpSpLocks/>
          </p:cNvGrpSpPr>
          <p:nvPr/>
        </p:nvGrpSpPr>
        <p:grpSpPr bwMode="auto">
          <a:xfrm>
            <a:off x="2743200" y="1371600"/>
            <a:ext cx="1143000" cy="914400"/>
            <a:chOff x="1600200" y="3047998"/>
            <a:chExt cx="1143000" cy="914401"/>
          </a:xfrm>
        </p:grpSpPr>
        <p:sp>
          <p:nvSpPr>
            <p:cNvPr id="97" name="Hexagon 96"/>
            <p:cNvSpPr/>
            <p:nvPr/>
          </p:nvSpPr>
          <p:spPr>
            <a:xfrm rot="5400000">
              <a:off x="1714500" y="3009899"/>
              <a:ext cx="914401" cy="990600"/>
            </a:xfrm>
            <a:prstGeom prst="hexagon">
              <a:avLst/>
            </a:prstGeom>
            <a:noFill/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600200" y="32003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Small and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Medium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Enterprises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02" name="Group 120"/>
          <p:cNvGrpSpPr>
            <a:grpSpLocks/>
          </p:cNvGrpSpPr>
          <p:nvPr/>
        </p:nvGrpSpPr>
        <p:grpSpPr bwMode="auto">
          <a:xfrm>
            <a:off x="2133600" y="2209800"/>
            <a:ext cx="1143000" cy="914400"/>
            <a:chOff x="2133600" y="2209798"/>
            <a:chExt cx="1143000" cy="914401"/>
          </a:xfrm>
        </p:grpSpPr>
        <p:sp>
          <p:nvSpPr>
            <p:cNvPr id="99" name="Hexagon 98"/>
            <p:cNvSpPr/>
            <p:nvPr/>
          </p:nvSpPr>
          <p:spPr>
            <a:xfrm rot="5400000">
              <a:off x="2247900" y="2171698"/>
              <a:ext cx="914401" cy="990600"/>
            </a:xfrm>
            <a:prstGeom prst="hexagon">
              <a:avLst/>
            </a:prstGeom>
            <a:noFill/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133600" y="2362198"/>
              <a:ext cx="1143000" cy="6096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Informal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Trade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6DF50C-479B-49A7-BC94-DD2F8D28A293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76200" y="152400"/>
            <a:ext cx="8915400" cy="533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Action Plan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1524000"/>
            <a:ext cx="6929438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Awareness-raising and Member’s needs assessment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762000"/>
            <a:ext cx="8458200" cy="609600"/>
          </a:xfrm>
          <a:prstGeom prst="roundRect">
            <a:avLst>
              <a:gd name="adj" fmla="val 1078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4 Areas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b="1" dirty="0">
                <a:solidFill>
                  <a:schemeClr val="tx1"/>
                </a:solidFill>
              </a:rPr>
              <a:t>21 Actions </a:t>
            </a:r>
            <a:r>
              <a:rPr lang="en-US" sz="2400" dirty="0">
                <a:solidFill>
                  <a:schemeClr val="tx1"/>
                </a:solidFill>
              </a:rPr>
              <a:t>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the enhancement of Economic Competitiveness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7200" y="2590800"/>
            <a:ext cx="6929438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Promotion of existing instruments and Tools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62000" y="1905000"/>
            <a:ext cx="7696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Regional seminars/workshops, Publication, Needs assessments, etc.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62000" y="2971800"/>
            <a:ext cx="76962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Regional strategic plan, Capacity building, Donor coordination meeting,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Accreditation of more experts, E-learning for the RKC,  etc.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33400" y="4343400"/>
            <a:ext cx="86106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Collection and dissemination of innovative and best practices on existing tools and Informal trade, SMEs, CBM and Transit,  etc.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" y="3962400"/>
            <a:ext cx="7010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Collection and dissemination of innovative and best practices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2000" y="5638800"/>
            <a:ext cx="777240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Development of new tools, Further research on ECP,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regular report to the PTC,  etc.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" y="5257800"/>
            <a:ext cx="7010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Development and elaboration of the ECP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340475"/>
            <a:ext cx="2133600" cy="365125"/>
          </a:xfrm>
        </p:spPr>
        <p:txBody>
          <a:bodyPr/>
          <a:lstStyle/>
          <a:p>
            <a:pPr>
              <a:defRPr/>
            </a:pPr>
            <a:fld id="{351EC301-1ACE-4B7E-81FB-772F7950AC3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76200" y="152400"/>
            <a:ext cx="8747655" cy="533400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Development of new Tools and Instruments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pPr>
              <a:defRPr/>
            </a:pPr>
            <a:fld id="{E7C6A0EF-403E-4809-ADC0-4C76018BAA7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514600" y="2667000"/>
            <a:ext cx="609600" cy="685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47800" y="1295400"/>
            <a:ext cx="27432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Assessment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Regional Needs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00600" y="1295400"/>
            <a:ext cx="27432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Innovative Practices of Members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5867400" y="2667000"/>
            <a:ext cx="609600" cy="6858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0" y="3505200"/>
            <a:ext cx="5867400" cy="1600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a typeface="Times New Roman"/>
                <a:cs typeface="Times New Roman"/>
              </a:rPr>
              <a:t>Development of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a typeface="Times New Roman"/>
                <a:cs typeface="Times New Roman"/>
              </a:rPr>
              <a:t>new WCO tools instruments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a typeface="Times New Roman"/>
                <a:cs typeface="Times New Roman"/>
              </a:rPr>
              <a:t>by the end of 2014</a:t>
            </a:r>
            <a:endParaRPr lang="en-US" sz="2000" dirty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5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</p:spPr>
        <p:txBody>
          <a:bodyPr/>
          <a:lstStyle/>
          <a:p>
            <a:r>
              <a:rPr lang="en-US" sz="6600" b="1" i="1" smtClean="0">
                <a:solidFill>
                  <a:schemeClr val="tx2"/>
                </a:solidFill>
              </a:rPr>
              <a:t>For more information</a:t>
            </a:r>
          </a:p>
        </p:txBody>
      </p:sp>
      <p:sp>
        <p:nvSpPr>
          <p:cNvPr id="26626" name="Subtitle 6"/>
          <p:cNvSpPr>
            <a:spLocks noGrp="1"/>
          </p:cNvSpPr>
          <p:nvPr>
            <p:ph type="subTitle" idx="1"/>
          </p:nvPr>
        </p:nvSpPr>
        <p:spPr>
          <a:xfrm>
            <a:off x="1403350" y="314325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rgbClr val="0066FF"/>
                </a:solidFill>
                <a:hlinkClick r:id="rId3"/>
              </a:rPr>
              <a:t>Susanne.Aigner@wcoomd.org</a:t>
            </a:r>
            <a:endParaRPr lang="en-US" smtClean="0">
              <a:solidFill>
                <a:srgbClr val="0066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43FFB-ADA8-4A08-AFA9-CFB9238EA1E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255</Words>
  <Application>Microsoft Office PowerPoint</Application>
  <PresentationFormat>On-screen Show (4:3)</PresentationFormat>
  <Paragraphs>93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Arial</vt:lpstr>
      <vt:lpstr>Arial Unicode MS</vt:lpstr>
      <vt:lpstr>ＭＳ Ｐゴシック</vt:lpstr>
      <vt:lpstr>Times New Roman</vt:lpstr>
      <vt:lpstr>Office Theme</vt:lpstr>
      <vt:lpstr>Slide 1</vt:lpstr>
      <vt:lpstr>Slide 2</vt:lpstr>
      <vt:lpstr>Strategic Direction</vt:lpstr>
      <vt:lpstr>Slide 4</vt:lpstr>
      <vt:lpstr>Slide 5</vt:lpstr>
      <vt:lpstr>Slide 6</vt:lpstr>
      <vt:lpstr>Slide 7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Osto</dc:creator>
  <cp:lastModifiedBy>pini</cp:lastModifiedBy>
  <cp:revision>29</cp:revision>
  <dcterms:created xsi:type="dcterms:W3CDTF">2013-06-25T13:14:27Z</dcterms:created>
  <dcterms:modified xsi:type="dcterms:W3CDTF">2013-09-04T13:37:50Z</dcterms:modified>
</cp:coreProperties>
</file>