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4" r:id="rId2"/>
    <p:sldId id="338" r:id="rId3"/>
    <p:sldId id="273" r:id="rId4"/>
    <p:sldId id="306" r:id="rId5"/>
    <p:sldId id="299" r:id="rId6"/>
    <p:sldId id="304" r:id="rId7"/>
    <p:sldId id="315" r:id="rId8"/>
    <p:sldId id="302" r:id="rId9"/>
    <p:sldId id="308" r:id="rId10"/>
    <p:sldId id="303" r:id="rId11"/>
    <p:sldId id="328" r:id="rId12"/>
    <p:sldId id="327" r:id="rId13"/>
    <p:sldId id="339" r:id="rId14"/>
    <p:sldId id="330" r:id="rId15"/>
    <p:sldId id="331" r:id="rId16"/>
    <p:sldId id="334" r:id="rId17"/>
    <p:sldId id="335" r:id="rId18"/>
    <p:sldId id="325" r:id="rId19"/>
    <p:sldId id="324" r:id="rId20"/>
    <p:sldId id="321" r:id="rId21"/>
    <p:sldId id="322" r:id="rId22"/>
    <p:sldId id="323" r:id="rId23"/>
    <p:sldId id="332" r:id="rId24"/>
    <p:sldId id="333" r:id="rId25"/>
    <p:sldId id="336" r:id="rId26"/>
    <p:sldId id="337" r:id="rId2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81"/>
    <a:srgbClr val="F0C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73" d="100"/>
          <a:sy n="73" d="100"/>
        </p:scale>
        <p:origin x="-1200" y="-300"/>
      </p:cViewPr>
      <p:guideLst>
        <p:guide orient="horz" pos="2160"/>
        <p:guide pos="2880"/>
      </p:guideLst>
    </p:cSldViewPr>
  </p:slideViewPr>
  <p:notesTextViewPr>
    <p:cViewPr>
      <p:scale>
        <a:sx n="1" d="1"/>
        <a:sy n="1" d="1"/>
      </p:scale>
      <p:origin x="0" y="0"/>
    </p:cViewPr>
  </p:notesTextViewPr>
  <p:sorterViewPr>
    <p:cViewPr>
      <p:scale>
        <a:sx n="100" d="100"/>
        <a:sy n="100" d="100"/>
      </p:scale>
      <p:origin x="0" y="367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849074-CC48-422F-B580-32DA35B8CAA5}" type="datetimeFigureOut">
              <a:rPr lang="en-AU"/>
              <a:pPr>
                <a:defRPr/>
              </a:pPr>
              <a:t>2/09/2013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2AC4FA-F8E3-4EFF-953A-56CAF8EBF71E}" type="slidenum">
              <a:rPr lang="en-AU"/>
              <a:pPr>
                <a:defRPr/>
              </a:pPr>
              <a:t>‹#›</a:t>
            </a:fld>
            <a:endParaRPr lang="en-AU"/>
          </a:p>
        </p:txBody>
      </p:sp>
    </p:spTree>
    <p:extLst>
      <p:ext uri="{BB962C8B-B14F-4D97-AF65-F5344CB8AC3E}">
        <p14:creationId xmlns:p14="http://schemas.microsoft.com/office/powerpoint/2010/main" val="408822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FEEB416-8C86-4982-AF0D-E2D3255D4EA8}" type="datetimeFigureOut">
              <a:rPr lang="en-AU"/>
              <a:pPr>
                <a:defRPr/>
              </a:pPr>
              <a:t>2/09/2013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962EF2-77B5-4BC4-9C25-CF9DCA54862E}" type="slidenum">
              <a:rPr lang="en-AU"/>
              <a:pPr>
                <a:defRPr/>
              </a:pPr>
              <a:t>‹#›</a:t>
            </a:fld>
            <a:endParaRPr lang="en-AU"/>
          </a:p>
        </p:txBody>
      </p:sp>
    </p:spTree>
    <p:extLst>
      <p:ext uri="{BB962C8B-B14F-4D97-AF65-F5344CB8AC3E}">
        <p14:creationId xmlns:p14="http://schemas.microsoft.com/office/powerpoint/2010/main" val="3673592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fld id="{DD53869D-D381-49F1-9461-1A1A31D2D657}" type="slidenum">
              <a:rPr lang="de-DE" sz="1200">
                <a:solidFill>
                  <a:prstClr val="black"/>
                </a:solidFill>
                <a:latin typeface="Arial" charset="0"/>
              </a:rPr>
              <a:pPr/>
              <a:t>16</a:t>
            </a:fld>
            <a:endParaRPr lang="de-DE" sz="1200">
              <a:solidFill>
                <a:prstClr val="black"/>
              </a:solidFill>
              <a:latin typeface="Arial" charset="0"/>
            </a:endParaRPr>
          </a:p>
        </p:txBody>
      </p:sp>
      <p:sp>
        <p:nvSpPr>
          <p:cNvPr id="34819"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r>
              <a:rPr lang="de-DE" sz="1200">
                <a:solidFill>
                  <a:prstClr val="black"/>
                </a:solidFill>
                <a:latin typeface="Arial" charset="0"/>
              </a:rPr>
              <a:t>Import USA: 10+2 Importer Security Filing</a:t>
            </a:r>
            <a:r>
              <a:rPr lang="de-DE" sz="900">
                <a:solidFill>
                  <a:prstClr val="black"/>
                </a:solidFill>
                <a:latin typeface="Arial" charset="0"/>
                <a:ea typeface="Lucida Sans Unicode" pitchFamily="34" charset="0"/>
                <a:cs typeface="Lucida Sans Unicode" pitchFamily="34" charset="0"/>
              </a:rPr>
              <a:t> </a:t>
            </a:r>
          </a:p>
        </p:txBody>
      </p:sp>
      <p:sp>
        <p:nvSpPr>
          <p:cNvPr id="34820" name="Rectangle 50"/>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r>
              <a:rPr lang="de-DE" sz="1200">
                <a:solidFill>
                  <a:prstClr val="black"/>
                </a:solidFill>
                <a:latin typeface="Arial" charset="0"/>
              </a:rPr>
              <a:t>AWA AUSSENWIRTSCHAFTS-AKADEMIE</a:t>
            </a:r>
            <a:r>
              <a:rPr lang="de-DE" sz="800">
                <a:solidFill>
                  <a:prstClr val="black"/>
                </a:solidFill>
                <a:latin typeface="Arial" charset="0"/>
              </a:rPr>
              <a:t> </a:t>
            </a:r>
          </a:p>
        </p:txBody>
      </p:sp>
      <p:sp>
        <p:nvSpPr>
          <p:cNvPr id="34821" name="Rectangle 8"/>
          <p:cNvSpPr txBox="1">
            <a:spLocks noGrp="1" noChangeArrowheads="1"/>
          </p:cNvSpPr>
          <p:nvPr/>
        </p:nvSpPr>
        <p:spPr bwMode="auto">
          <a:xfrm>
            <a:off x="3887055" y="8685330"/>
            <a:ext cx="2970945" cy="4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a:fld id="{6C4B545E-3318-4501-BAEC-100FB2C7B3C3}" type="slidenum">
              <a:rPr lang="de-DE" sz="1000">
                <a:solidFill>
                  <a:prstClr val="black"/>
                </a:solidFill>
                <a:latin typeface="Arial" charset="0"/>
                <a:cs typeface="Arial" charset="0"/>
              </a:rPr>
              <a:pPr algn="r"/>
              <a:t>16</a:t>
            </a:fld>
            <a:endParaRPr lang="de-DE" sz="1000">
              <a:solidFill>
                <a:prstClr val="black"/>
              </a:solidFill>
              <a:latin typeface="Arial" charset="0"/>
              <a:cs typeface="Arial" charset="0"/>
            </a:endParaRPr>
          </a:p>
        </p:txBody>
      </p:sp>
      <p:sp>
        <p:nvSpPr>
          <p:cNvPr id="34822" name="Rectangle 50"/>
          <p:cNvSpPr txBox="1">
            <a:spLocks noGrp="1" noChangeArrowheads="1"/>
          </p:cNvSpPr>
          <p:nvPr/>
        </p:nvSpPr>
        <p:spPr bwMode="auto">
          <a:xfrm>
            <a:off x="0" y="8600065"/>
            <a:ext cx="3134309" cy="53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de-DE" sz="1000">
                <a:solidFill>
                  <a:prstClr val="black"/>
                </a:solidFill>
                <a:latin typeface="Arial Narrow" pitchFamily="34" charset="0"/>
                <a:cs typeface="Arial" charset="0"/>
              </a:rPr>
              <a:t>AWA AUSSENWIRTSCHAFTS-AKADEMIE</a:t>
            </a:r>
            <a:r>
              <a:rPr lang="de-DE" sz="800">
                <a:solidFill>
                  <a:prstClr val="black"/>
                </a:solidFill>
                <a:latin typeface="Arial Narrow" pitchFamily="34" charset="0"/>
                <a:cs typeface="Arial" charset="0"/>
              </a:rPr>
              <a:t> </a:t>
            </a:r>
          </a:p>
        </p:txBody>
      </p:sp>
      <p:sp>
        <p:nvSpPr>
          <p:cNvPr id="34823" name="Rectangle 8"/>
          <p:cNvSpPr txBox="1">
            <a:spLocks noGrp="1" noChangeArrowheads="1"/>
          </p:cNvSpPr>
          <p:nvPr/>
        </p:nvSpPr>
        <p:spPr bwMode="auto">
          <a:xfrm>
            <a:off x="3887055" y="8685330"/>
            <a:ext cx="2970945" cy="4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a:fld id="{73BC2687-3F2C-453F-996D-CEA3C31D5A1D}" type="slidenum">
              <a:rPr lang="de-DE" sz="1000">
                <a:solidFill>
                  <a:prstClr val="black"/>
                </a:solidFill>
                <a:latin typeface="Arial" charset="0"/>
                <a:cs typeface="Arial" charset="0"/>
              </a:rPr>
              <a:pPr algn="r"/>
              <a:t>16</a:t>
            </a:fld>
            <a:endParaRPr lang="de-DE" sz="1000">
              <a:solidFill>
                <a:prstClr val="black"/>
              </a:solidFill>
              <a:latin typeface="Arial" charset="0"/>
              <a:cs typeface="Arial" charset="0"/>
            </a:endParaRPr>
          </a:p>
        </p:txBody>
      </p:sp>
      <p:sp>
        <p:nvSpPr>
          <p:cNvPr id="34824" name="Rectangle 50"/>
          <p:cNvSpPr txBox="1">
            <a:spLocks noGrp="1" noChangeArrowheads="1"/>
          </p:cNvSpPr>
          <p:nvPr/>
        </p:nvSpPr>
        <p:spPr bwMode="auto">
          <a:xfrm>
            <a:off x="0" y="8600065"/>
            <a:ext cx="3134309" cy="53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de-DE" sz="1000">
                <a:solidFill>
                  <a:prstClr val="black"/>
                </a:solidFill>
                <a:latin typeface="Arial Narrow" pitchFamily="34" charset="0"/>
                <a:cs typeface="Arial" charset="0"/>
              </a:rPr>
              <a:t>AWA AUSSENWIRTSCHAFTS-AKADEMIE</a:t>
            </a:r>
            <a:r>
              <a:rPr lang="de-DE" sz="800">
                <a:solidFill>
                  <a:prstClr val="black"/>
                </a:solidFill>
                <a:latin typeface="Arial Narrow" pitchFamily="34" charset="0"/>
                <a:cs typeface="Arial" charset="0"/>
              </a:rPr>
              <a:t> </a:t>
            </a:r>
          </a:p>
        </p:txBody>
      </p:sp>
      <p:sp>
        <p:nvSpPr>
          <p:cNvPr id="34825"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fld id="{1A9505CF-976C-4930-A7B8-BF9A99A5C8E7}" type="slidenum">
              <a:rPr lang="de-DE" sz="1200">
                <a:solidFill>
                  <a:prstClr val="black"/>
                </a:solidFill>
                <a:latin typeface="Arial" charset="0"/>
              </a:rPr>
              <a:pPr/>
              <a:t>17</a:t>
            </a:fld>
            <a:endParaRPr lang="de-DE" sz="1200">
              <a:solidFill>
                <a:prstClr val="black"/>
              </a:solidFill>
              <a:latin typeface="Arial" charset="0"/>
            </a:endParaRPr>
          </a:p>
        </p:txBody>
      </p:sp>
      <p:sp>
        <p:nvSpPr>
          <p:cNvPr id="35843"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r>
              <a:rPr lang="de-DE" sz="1200">
                <a:solidFill>
                  <a:prstClr val="black"/>
                </a:solidFill>
                <a:latin typeface="Arial" charset="0"/>
              </a:rPr>
              <a:t>Import USA: 10+2 Importer Security Filing</a:t>
            </a:r>
            <a:r>
              <a:rPr lang="de-DE" sz="900">
                <a:solidFill>
                  <a:prstClr val="black"/>
                </a:solidFill>
                <a:latin typeface="Arial" charset="0"/>
                <a:ea typeface="Lucida Sans Unicode" pitchFamily="34" charset="0"/>
                <a:cs typeface="Lucida Sans Unicode" pitchFamily="34" charset="0"/>
              </a:rPr>
              <a:t> </a:t>
            </a:r>
          </a:p>
        </p:txBody>
      </p:sp>
      <p:sp>
        <p:nvSpPr>
          <p:cNvPr id="35844" name="Rectangle 50"/>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29057" indent="-280406">
              <a:defRPr sz="2700">
                <a:solidFill>
                  <a:schemeClr val="tx1"/>
                </a:solidFill>
                <a:latin typeface="Times" pitchFamily="18" charset="0"/>
              </a:defRPr>
            </a:lvl2pPr>
            <a:lvl3pPr marL="1121626" indent="-224325">
              <a:defRPr sz="2700">
                <a:solidFill>
                  <a:schemeClr val="tx1"/>
                </a:solidFill>
                <a:latin typeface="Times" pitchFamily="18" charset="0"/>
              </a:defRPr>
            </a:lvl3pPr>
            <a:lvl4pPr marL="1570276" indent="-224325">
              <a:defRPr sz="2700">
                <a:solidFill>
                  <a:schemeClr val="tx1"/>
                </a:solidFill>
                <a:latin typeface="Times" pitchFamily="18" charset="0"/>
              </a:defRPr>
            </a:lvl4pPr>
            <a:lvl5pPr marL="2018927" indent="-224325">
              <a:defRPr sz="2700">
                <a:solidFill>
                  <a:schemeClr val="tx1"/>
                </a:solidFill>
                <a:latin typeface="Times" pitchFamily="18" charset="0"/>
              </a:defRPr>
            </a:lvl5pPr>
            <a:lvl6pPr marL="2467577" indent="-224325" eaLnBrk="0" fontAlgn="base" hangingPunct="0">
              <a:spcBef>
                <a:spcPct val="0"/>
              </a:spcBef>
              <a:spcAft>
                <a:spcPct val="0"/>
              </a:spcAft>
              <a:defRPr sz="2700">
                <a:solidFill>
                  <a:schemeClr val="tx1"/>
                </a:solidFill>
                <a:latin typeface="Times" pitchFamily="18" charset="0"/>
              </a:defRPr>
            </a:lvl6pPr>
            <a:lvl7pPr marL="2916227" indent="-224325" eaLnBrk="0" fontAlgn="base" hangingPunct="0">
              <a:spcBef>
                <a:spcPct val="0"/>
              </a:spcBef>
              <a:spcAft>
                <a:spcPct val="0"/>
              </a:spcAft>
              <a:defRPr sz="2700">
                <a:solidFill>
                  <a:schemeClr val="tx1"/>
                </a:solidFill>
                <a:latin typeface="Times" pitchFamily="18" charset="0"/>
              </a:defRPr>
            </a:lvl7pPr>
            <a:lvl8pPr marL="3364878" indent="-224325" eaLnBrk="0" fontAlgn="base" hangingPunct="0">
              <a:spcBef>
                <a:spcPct val="0"/>
              </a:spcBef>
              <a:spcAft>
                <a:spcPct val="0"/>
              </a:spcAft>
              <a:defRPr sz="2700">
                <a:solidFill>
                  <a:schemeClr val="tx1"/>
                </a:solidFill>
                <a:latin typeface="Times" pitchFamily="18" charset="0"/>
              </a:defRPr>
            </a:lvl8pPr>
            <a:lvl9pPr marL="3813528" indent="-224325" eaLnBrk="0" fontAlgn="base" hangingPunct="0">
              <a:spcBef>
                <a:spcPct val="0"/>
              </a:spcBef>
              <a:spcAft>
                <a:spcPct val="0"/>
              </a:spcAft>
              <a:defRPr sz="2700">
                <a:solidFill>
                  <a:schemeClr val="tx1"/>
                </a:solidFill>
                <a:latin typeface="Times" pitchFamily="18" charset="0"/>
              </a:defRPr>
            </a:lvl9pPr>
          </a:lstStyle>
          <a:p>
            <a:r>
              <a:rPr lang="de-DE" sz="1200">
                <a:solidFill>
                  <a:prstClr val="black"/>
                </a:solidFill>
                <a:latin typeface="Arial" charset="0"/>
              </a:rPr>
              <a:t>AWA AUSSENWIRTSCHAFTS-AKADEMIE</a:t>
            </a:r>
            <a:r>
              <a:rPr lang="de-DE" sz="800">
                <a:solidFill>
                  <a:prstClr val="black"/>
                </a:solidFill>
                <a:latin typeface="Arial" charset="0"/>
              </a:rPr>
              <a:t> </a:t>
            </a:r>
          </a:p>
        </p:txBody>
      </p:sp>
      <p:sp>
        <p:nvSpPr>
          <p:cNvPr id="35845" name="Rectangle 8"/>
          <p:cNvSpPr txBox="1">
            <a:spLocks noGrp="1" noChangeArrowheads="1"/>
          </p:cNvSpPr>
          <p:nvPr/>
        </p:nvSpPr>
        <p:spPr bwMode="auto">
          <a:xfrm>
            <a:off x="3887055" y="8685330"/>
            <a:ext cx="2970945" cy="4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a:fld id="{8F66F159-008F-49DB-B757-6BBFD40EED09}" type="slidenum">
              <a:rPr lang="de-DE" sz="1000">
                <a:solidFill>
                  <a:prstClr val="black"/>
                </a:solidFill>
                <a:latin typeface="Arial" charset="0"/>
                <a:cs typeface="Arial" charset="0"/>
              </a:rPr>
              <a:pPr algn="r"/>
              <a:t>17</a:t>
            </a:fld>
            <a:endParaRPr lang="de-DE" sz="1000">
              <a:solidFill>
                <a:prstClr val="black"/>
              </a:solidFill>
              <a:latin typeface="Arial" charset="0"/>
              <a:cs typeface="Arial" charset="0"/>
            </a:endParaRPr>
          </a:p>
        </p:txBody>
      </p:sp>
      <p:sp>
        <p:nvSpPr>
          <p:cNvPr id="35846" name="Rectangle 50"/>
          <p:cNvSpPr txBox="1">
            <a:spLocks noGrp="1" noChangeArrowheads="1"/>
          </p:cNvSpPr>
          <p:nvPr/>
        </p:nvSpPr>
        <p:spPr bwMode="auto">
          <a:xfrm>
            <a:off x="0" y="8600065"/>
            <a:ext cx="3134309" cy="53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de-DE" sz="1000">
                <a:solidFill>
                  <a:prstClr val="black"/>
                </a:solidFill>
                <a:latin typeface="Arial Narrow" pitchFamily="34" charset="0"/>
                <a:cs typeface="Arial" charset="0"/>
              </a:rPr>
              <a:t>AWA AUSSENWIRTSCHAFTS-AKADEMIE</a:t>
            </a:r>
            <a:r>
              <a:rPr lang="de-DE" sz="800">
                <a:solidFill>
                  <a:prstClr val="black"/>
                </a:solidFill>
                <a:latin typeface="Arial Narrow" pitchFamily="34" charset="0"/>
                <a:cs typeface="Arial" charset="0"/>
              </a:rPr>
              <a:t> </a:t>
            </a:r>
          </a:p>
        </p:txBody>
      </p:sp>
      <p:sp>
        <p:nvSpPr>
          <p:cNvPr id="35847" name="Rectangle 8"/>
          <p:cNvSpPr txBox="1">
            <a:spLocks noGrp="1" noChangeArrowheads="1"/>
          </p:cNvSpPr>
          <p:nvPr/>
        </p:nvSpPr>
        <p:spPr bwMode="auto">
          <a:xfrm>
            <a:off x="3887055" y="8685330"/>
            <a:ext cx="2970945" cy="4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a:fld id="{E4AA195F-CE37-4024-85DD-30793DCF67D7}" type="slidenum">
              <a:rPr lang="de-DE" sz="1000">
                <a:solidFill>
                  <a:prstClr val="black"/>
                </a:solidFill>
                <a:latin typeface="Arial" charset="0"/>
                <a:cs typeface="Arial" charset="0"/>
              </a:rPr>
              <a:pPr algn="r"/>
              <a:t>17</a:t>
            </a:fld>
            <a:endParaRPr lang="de-DE" sz="1000">
              <a:solidFill>
                <a:prstClr val="black"/>
              </a:solidFill>
              <a:latin typeface="Arial" charset="0"/>
              <a:cs typeface="Arial" charset="0"/>
            </a:endParaRPr>
          </a:p>
        </p:txBody>
      </p:sp>
      <p:sp>
        <p:nvSpPr>
          <p:cNvPr id="35848" name="Rectangle 50"/>
          <p:cNvSpPr txBox="1">
            <a:spLocks noGrp="1" noChangeArrowheads="1"/>
          </p:cNvSpPr>
          <p:nvPr/>
        </p:nvSpPr>
        <p:spPr bwMode="auto">
          <a:xfrm>
            <a:off x="0" y="8600065"/>
            <a:ext cx="3134309" cy="53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2" tIns="44861" rIns="89722" bIns="44861" anchor="b"/>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de-DE" sz="1000">
                <a:solidFill>
                  <a:prstClr val="black"/>
                </a:solidFill>
                <a:latin typeface="Arial Narrow" pitchFamily="34" charset="0"/>
                <a:cs typeface="Arial" charset="0"/>
              </a:rPr>
              <a:t>AWA AUSSENWIRTSCHAFTS-AKADEMIE</a:t>
            </a:r>
            <a:r>
              <a:rPr lang="de-DE" sz="800">
                <a:solidFill>
                  <a:prstClr val="black"/>
                </a:solidFill>
                <a:latin typeface="Arial Narrow" pitchFamily="34" charset="0"/>
                <a:cs typeface="Arial" charset="0"/>
              </a:rPr>
              <a:t> </a:t>
            </a:r>
          </a:p>
        </p:txBody>
      </p:sp>
      <p:sp>
        <p:nvSpPr>
          <p:cNvPr id="35849"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962EF2-77B5-4BC4-9C25-CF9DCA54862E}" type="slidenum">
              <a:rPr lang="en-AU" smtClean="0"/>
              <a:pPr>
                <a:defRPr/>
              </a:pPr>
              <a:t>24</a:t>
            </a:fld>
            <a:endParaRPr lang="en-AU"/>
          </a:p>
        </p:txBody>
      </p:sp>
    </p:spTree>
    <p:extLst>
      <p:ext uri="{BB962C8B-B14F-4D97-AF65-F5344CB8AC3E}">
        <p14:creationId xmlns:p14="http://schemas.microsoft.com/office/powerpoint/2010/main" val="276616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082CB7C-7A32-48BD-A115-0A1D82F35907}" type="slidenum">
              <a:rPr lang="en-AU"/>
              <a:pPr>
                <a:defRPr/>
              </a:pPr>
              <a:t>‹#›</a:t>
            </a:fld>
            <a:endParaRPr lang="en-AU"/>
          </a:p>
        </p:txBody>
      </p:sp>
    </p:spTree>
    <p:extLst>
      <p:ext uri="{BB962C8B-B14F-4D97-AF65-F5344CB8AC3E}">
        <p14:creationId xmlns:p14="http://schemas.microsoft.com/office/powerpoint/2010/main" val="73072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1D20EE7C-D5FC-468B-A781-29B4EDFCBF0D}" type="slidenum">
              <a:rPr lang="en-AU"/>
              <a:pPr>
                <a:defRPr/>
              </a:pPr>
              <a:t>‹#›</a:t>
            </a:fld>
            <a:endParaRPr lang="en-AU"/>
          </a:p>
        </p:txBody>
      </p:sp>
    </p:spTree>
    <p:extLst>
      <p:ext uri="{BB962C8B-B14F-4D97-AF65-F5344CB8AC3E}">
        <p14:creationId xmlns:p14="http://schemas.microsoft.com/office/powerpoint/2010/main" val="40054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3149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29325"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0299EE8E-1A4F-4ADB-B57C-75A83BBD4C65}" type="slidenum">
              <a:rPr lang="en-AU"/>
              <a:pPr>
                <a:defRPr/>
              </a:pPr>
              <a:t>‹#›</a:t>
            </a:fld>
            <a:endParaRPr lang="en-AU"/>
          </a:p>
        </p:txBody>
      </p:sp>
    </p:spTree>
    <p:extLst>
      <p:ext uri="{BB962C8B-B14F-4D97-AF65-F5344CB8AC3E}">
        <p14:creationId xmlns:p14="http://schemas.microsoft.com/office/powerpoint/2010/main" val="5509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05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187AACF-622C-44A6-AF23-45B1FD2E1769}" type="slidenum">
              <a:rPr lang="en-AU"/>
              <a:pPr>
                <a:defRPr/>
              </a:pPr>
              <a:t>‹#›</a:t>
            </a:fld>
            <a:endParaRPr lang="en-AU"/>
          </a:p>
        </p:txBody>
      </p:sp>
    </p:spTree>
    <p:extLst>
      <p:ext uri="{BB962C8B-B14F-4D97-AF65-F5344CB8AC3E}">
        <p14:creationId xmlns:p14="http://schemas.microsoft.com/office/powerpoint/2010/main" val="388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B98C5D-DD02-4A5B-8394-8A2C7C75F1B5}" type="slidenum">
              <a:rPr lang="en-AU"/>
              <a:pPr>
                <a:defRPr/>
              </a:pPr>
              <a:t>‹#›</a:t>
            </a:fld>
            <a:endParaRPr lang="en-AU"/>
          </a:p>
        </p:txBody>
      </p:sp>
    </p:spTree>
    <p:extLst>
      <p:ext uri="{BB962C8B-B14F-4D97-AF65-F5344CB8AC3E}">
        <p14:creationId xmlns:p14="http://schemas.microsoft.com/office/powerpoint/2010/main" val="12454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59313"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218D818F-2BBA-46B5-B8E5-11A67271B3D6}" type="slidenum">
              <a:rPr lang="en-AU"/>
              <a:pPr>
                <a:defRPr/>
              </a:pPr>
              <a:t>‹#›</a:t>
            </a:fld>
            <a:endParaRPr lang="en-AU"/>
          </a:p>
        </p:txBody>
      </p:sp>
    </p:spTree>
    <p:extLst>
      <p:ext uri="{BB962C8B-B14F-4D97-AF65-F5344CB8AC3E}">
        <p14:creationId xmlns:p14="http://schemas.microsoft.com/office/powerpoint/2010/main" val="38075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2F290200-9AE4-4F5A-8694-8E16A7EF4F29}" type="slidenum">
              <a:rPr lang="en-AU"/>
              <a:pPr>
                <a:defRPr/>
              </a:pPr>
              <a:t>‹#›</a:t>
            </a:fld>
            <a:endParaRPr lang="en-AU"/>
          </a:p>
        </p:txBody>
      </p:sp>
    </p:spTree>
    <p:extLst>
      <p:ext uri="{BB962C8B-B14F-4D97-AF65-F5344CB8AC3E}">
        <p14:creationId xmlns:p14="http://schemas.microsoft.com/office/powerpoint/2010/main" val="4983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9C7304AC-5E31-451B-8D38-3BF5156079A3}" type="slidenum">
              <a:rPr lang="en-AU"/>
              <a:pPr>
                <a:defRPr/>
              </a:pPr>
              <a:t>‹#›</a:t>
            </a:fld>
            <a:endParaRPr lang="en-AU"/>
          </a:p>
        </p:txBody>
      </p:sp>
    </p:spTree>
    <p:extLst>
      <p:ext uri="{BB962C8B-B14F-4D97-AF65-F5344CB8AC3E}">
        <p14:creationId xmlns:p14="http://schemas.microsoft.com/office/powerpoint/2010/main" val="1257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B062A66-E7A7-43AD-BF4A-55CDE4FDFF73}" type="slidenum">
              <a:rPr lang="en-AU"/>
              <a:pPr>
                <a:defRPr/>
              </a:pPr>
              <a:t>‹#›</a:t>
            </a:fld>
            <a:endParaRPr lang="en-AU"/>
          </a:p>
        </p:txBody>
      </p:sp>
    </p:spTree>
    <p:extLst>
      <p:ext uri="{BB962C8B-B14F-4D97-AF65-F5344CB8AC3E}">
        <p14:creationId xmlns:p14="http://schemas.microsoft.com/office/powerpoint/2010/main" val="277158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EFB1945-BA1E-4628-ABE9-933F37B06A2D}" type="slidenum">
              <a:rPr lang="en-AU"/>
              <a:pPr>
                <a:defRPr/>
              </a:pPr>
              <a:t>‹#›</a:t>
            </a:fld>
            <a:endParaRPr lang="en-AU"/>
          </a:p>
        </p:txBody>
      </p:sp>
    </p:spTree>
    <p:extLst>
      <p:ext uri="{BB962C8B-B14F-4D97-AF65-F5344CB8AC3E}">
        <p14:creationId xmlns:p14="http://schemas.microsoft.com/office/powerpoint/2010/main" val="138680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8B9A614-A0F8-4383-8140-AFEBA8CDEF06}" type="slidenum">
              <a:rPr lang="en-AU"/>
              <a:pPr>
                <a:defRPr/>
              </a:pPr>
              <a:t>‹#›</a:t>
            </a:fld>
            <a:endParaRPr lang="en-AU"/>
          </a:p>
        </p:txBody>
      </p:sp>
    </p:spTree>
    <p:extLst>
      <p:ext uri="{BB962C8B-B14F-4D97-AF65-F5344CB8AC3E}">
        <p14:creationId xmlns:p14="http://schemas.microsoft.com/office/powerpoint/2010/main" val="423534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vl1pPr>
          </a:lstStyle>
          <a:p>
            <a:pPr>
              <a:defRPr/>
            </a:pPr>
            <a:fld id="{3F77A82E-E48D-4F48-99F0-10DE18FDF0BA}" type="slidenum">
              <a:rPr lang="en-AU"/>
              <a:pPr>
                <a:defRPr/>
              </a:pPr>
              <a:t>‹#›</a:t>
            </a:fld>
            <a:endParaRPr lang="en-AU"/>
          </a:p>
        </p:txBody>
      </p:sp>
      <p:sp>
        <p:nvSpPr>
          <p:cNvPr id="103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THE TITLE</a:t>
            </a:r>
          </a:p>
        </p:txBody>
      </p:sp>
      <p:sp>
        <p:nvSpPr>
          <p:cNvPr id="1033" name="Rectangle 3"/>
          <p:cNvSpPr>
            <a:spLocks noGrp="1" noChangeArrowheads="1"/>
          </p:cNvSpPr>
          <p:nvPr>
            <p:ph type="body" idx="1"/>
          </p:nvPr>
        </p:nvSpPr>
        <p:spPr bwMode="auto">
          <a:xfrm>
            <a:off x="468313" y="1600200"/>
            <a:ext cx="82296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2050"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69092"/>
          <a:stretch/>
        </p:blipFill>
        <p:spPr bwMode="auto">
          <a:xfrm>
            <a:off x="10466" y="5845221"/>
            <a:ext cx="278498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200">
          <a:solidFill>
            <a:srgbClr val="000000"/>
          </a:solidFill>
          <a:latin typeface="Times New Roman" charset="0"/>
          <a:cs typeface="Times New Roman" charset="0"/>
        </a:defRPr>
      </a:lvl4pPr>
      <a:lvl5pPr marL="2057400" indent="-228600" algn="l" rtl="0" eaLnBrk="1" fontAlgn="base" hangingPunct="1">
        <a:spcBef>
          <a:spcPct val="20000"/>
        </a:spcBef>
        <a:spcAft>
          <a:spcPct val="0"/>
        </a:spcAft>
        <a:buChar char="»"/>
        <a:defRPr sz="2000">
          <a:solidFill>
            <a:schemeClr val="tx1"/>
          </a:solidFill>
          <a:latin typeface="+mn-lt"/>
          <a:cs typeface="Times New Roman" charset="0"/>
        </a:defRPr>
      </a:lvl5pPr>
      <a:lvl6pPr marL="2514600" indent="-228600" algn="l" rtl="0" eaLnBrk="1" fontAlgn="base" hangingPunct="1">
        <a:spcBef>
          <a:spcPct val="20000"/>
        </a:spcBef>
        <a:spcAft>
          <a:spcPct val="0"/>
        </a:spcAft>
        <a:buChar char="»"/>
        <a:defRPr sz="2000">
          <a:solidFill>
            <a:schemeClr val="tx1"/>
          </a:solidFill>
          <a:latin typeface="+mn-lt"/>
          <a:cs typeface="Times New Roman" charset="0"/>
        </a:defRPr>
      </a:lvl6pPr>
      <a:lvl7pPr marL="2971800" indent="-228600" algn="l" rtl="0" eaLnBrk="1" fontAlgn="base" hangingPunct="1">
        <a:spcBef>
          <a:spcPct val="20000"/>
        </a:spcBef>
        <a:spcAft>
          <a:spcPct val="0"/>
        </a:spcAft>
        <a:buChar char="»"/>
        <a:defRPr sz="2000">
          <a:solidFill>
            <a:schemeClr val="tx1"/>
          </a:solidFill>
          <a:latin typeface="+mn-lt"/>
          <a:cs typeface="Times New Roman" charset="0"/>
        </a:defRPr>
      </a:lvl7pPr>
      <a:lvl8pPr marL="3429000" indent="-228600" algn="l" rtl="0" eaLnBrk="1" fontAlgn="base" hangingPunct="1">
        <a:spcBef>
          <a:spcPct val="20000"/>
        </a:spcBef>
        <a:spcAft>
          <a:spcPct val="0"/>
        </a:spcAft>
        <a:buChar char="»"/>
        <a:defRPr sz="2000">
          <a:solidFill>
            <a:schemeClr val="tx1"/>
          </a:solidFill>
          <a:latin typeface="+mn-lt"/>
          <a:cs typeface="Times New Roman" charset="0"/>
        </a:defRPr>
      </a:lvl8pPr>
      <a:lvl9pPr marL="3886200" indent="-228600" algn="l" rtl="0" eaLnBrk="1" fontAlgn="base" hangingPunct="1">
        <a:spcBef>
          <a:spcPct val="20000"/>
        </a:spcBef>
        <a:spcAft>
          <a:spcPct val="0"/>
        </a:spcAft>
        <a:buChar char="»"/>
        <a:defRPr sz="2000">
          <a:solidFill>
            <a:schemeClr val="tx1"/>
          </a:solidFill>
          <a:latin typeface="+mn-lt"/>
          <a:cs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www.google.com/imgres?imgurl&amp;imgrefurl=http%3A%2F%2Fapt46.net%2F2011%2F09%2F16%2Feven-the-creator-of-the-tsa-wants-it-dismantled%2F605px-us-transportationsecurityadmin-dotseal-svg%2F&amp;h=0&amp;w=0&amp;sz=1&amp;tbnid=-DezLNFBXknFEM&amp;tbnh=223&amp;tbnw=226&amp;zoom=1&amp;docid=v753lNDegQKY9M&amp;ei=GxwlUo6SLMOaiQK2jIF4&amp;ved=0CAEQsCU" TargetMode="External"/><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7"/>
          <p:cNvSpPr>
            <a:spLocks noGrp="1"/>
          </p:cNvSpPr>
          <p:nvPr>
            <p:ph type="ctrTitle"/>
          </p:nvPr>
        </p:nvSpPr>
        <p:spPr/>
        <p:txBody>
          <a:bodyPr/>
          <a:lstStyle/>
          <a:p>
            <a:r>
              <a:rPr lang="en-US" sz="3200" b="1" dirty="0"/>
              <a:t>THE SAFE FRAMEWORK AND THE AUTHORIZED ECONOMIC OPERATOR (AEO</a:t>
            </a:r>
            <a:r>
              <a:rPr lang="en-US" sz="3200" b="1" dirty="0" smtClean="0"/>
              <a:t>): EVOLUTION </a:t>
            </a:r>
            <a:r>
              <a:rPr lang="en-US" sz="3200" b="1" dirty="0"/>
              <a:t>TOWARDS A </a:t>
            </a:r>
            <a:r>
              <a:rPr lang="en-US" sz="3200" b="1" dirty="0" smtClean="0"/>
              <a:t>CONVENTIONAL </a:t>
            </a:r>
            <a:r>
              <a:rPr lang="en-US" sz="3200" b="1" dirty="0"/>
              <a:t/>
            </a:r>
            <a:br>
              <a:rPr lang="en-US" sz="3200" b="1" dirty="0"/>
            </a:br>
            <a:r>
              <a:rPr lang="en-US" sz="3200" b="1" dirty="0" smtClean="0"/>
              <a:t>REGULATORY STANDARD?</a:t>
            </a:r>
            <a:r>
              <a:rPr lang="en-US" b="1" dirty="0"/>
              <a:t/>
            </a:r>
            <a:br>
              <a:rPr lang="en-US" b="1" dirty="0"/>
            </a:br>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58"/>
          <a:stretch/>
        </p:blipFill>
        <p:spPr bwMode="auto">
          <a:xfrm>
            <a:off x="2555776" y="5845032"/>
            <a:ext cx="5824674"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p:txBody>
          <a:bodyPr/>
          <a:lstStyle/>
          <a:p>
            <a:r>
              <a:rPr lang="en-US" dirty="0" smtClean="0"/>
              <a:t>Bryce Blegen</a:t>
            </a:r>
          </a:p>
          <a:p>
            <a:r>
              <a:rPr lang="en-US" sz="2800" i="1" dirty="0" smtClean="0"/>
              <a:t>September 5, 2013</a:t>
            </a:r>
            <a:endParaRPr lang="en-US" sz="2800" i="1" dirty="0"/>
          </a:p>
        </p:txBody>
      </p:sp>
    </p:spTree>
    <p:extLst>
      <p:ext uri="{BB962C8B-B14F-4D97-AF65-F5344CB8AC3E}">
        <p14:creationId xmlns:p14="http://schemas.microsoft.com/office/powerpoint/2010/main" val="39678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42" y="1842044"/>
            <a:ext cx="2371042" cy="304884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94" y="998730"/>
            <a:ext cx="34480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
          <a:stretch/>
        </p:blipFill>
        <p:spPr bwMode="auto">
          <a:xfrm>
            <a:off x="6462044" y="2420888"/>
            <a:ext cx="2169270" cy="275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600" kern="0" dirty="0" smtClean="0"/>
              <a:t>Mutual Recognition Arrangements</a:t>
            </a:r>
            <a:endParaRPr lang="en-AU" sz="3600" kern="0" dirty="0"/>
          </a:p>
        </p:txBody>
      </p:sp>
    </p:spTree>
    <p:extLst>
      <p:ext uri="{BB962C8B-B14F-4D97-AF65-F5344CB8AC3E}">
        <p14:creationId xmlns:p14="http://schemas.microsoft.com/office/powerpoint/2010/main" val="9169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Mutual Recognition Implementation </a:t>
            </a:r>
            <a:endParaRPr lang="en-AU" dirty="0"/>
          </a:p>
        </p:txBody>
      </p:sp>
      <p:sp>
        <p:nvSpPr>
          <p:cNvPr id="3" name="Content Placeholder 2"/>
          <p:cNvSpPr>
            <a:spLocks noGrp="1"/>
          </p:cNvSpPr>
          <p:nvPr>
            <p:ph idx="1"/>
          </p:nvPr>
        </p:nvSpPr>
        <p:spPr>
          <a:xfrm>
            <a:off x="468313" y="1124744"/>
            <a:ext cx="8229600" cy="4752528"/>
          </a:xfrm>
        </p:spPr>
        <p:txBody>
          <a:bodyPr>
            <a:noAutofit/>
          </a:bodyPr>
          <a:lstStyle/>
          <a:p>
            <a:pPr marL="0" indent="0">
              <a:buNone/>
            </a:pPr>
            <a:r>
              <a:rPr lang="en-US" sz="1600" b="1" dirty="0" smtClean="0"/>
              <a:t>Benefits for AEO to AEO Consignments:</a:t>
            </a:r>
          </a:p>
          <a:p>
            <a:pPr marL="0" indent="0">
              <a:buNone/>
            </a:pPr>
            <a:endParaRPr lang="en-US" sz="1600" dirty="0" smtClean="0"/>
          </a:p>
          <a:p>
            <a:pPr marL="0" indent="0">
              <a:buNone/>
            </a:pPr>
            <a:r>
              <a:rPr lang="en-US" sz="1600" dirty="0" smtClean="0"/>
              <a:t>US Inbound Consignments from Japan and EU AEOs:</a:t>
            </a:r>
            <a:endParaRPr lang="en-US" sz="1600" dirty="0"/>
          </a:p>
          <a:p>
            <a:r>
              <a:rPr lang="en-US" sz="1600" dirty="0" smtClean="0"/>
              <a:t>U.S</a:t>
            </a:r>
            <a:r>
              <a:rPr lang="en-US" sz="1600" dirty="0"/>
              <a:t>. Importer – </a:t>
            </a:r>
            <a:r>
              <a:rPr lang="en-US" sz="1600" dirty="0" smtClean="0"/>
              <a:t>No Overseas Supplier Validation </a:t>
            </a:r>
            <a:r>
              <a:rPr lang="en-US" sz="1600" dirty="0"/>
              <a:t>Visit / Faster Validation/Re-Validation </a:t>
            </a:r>
            <a:r>
              <a:rPr lang="en-US" sz="1600" dirty="0" smtClean="0"/>
              <a:t>Process for US C-TPAT member</a:t>
            </a:r>
          </a:p>
          <a:p>
            <a:r>
              <a:rPr lang="en-US" sz="1600" dirty="0" smtClean="0"/>
              <a:t>AEO Supplier: inbound consignment receives a lower </a:t>
            </a:r>
            <a:r>
              <a:rPr lang="en-US" sz="1600" dirty="0"/>
              <a:t>r</a:t>
            </a:r>
            <a:r>
              <a:rPr lang="en-US" sz="1600" dirty="0" smtClean="0"/>
              <a:t>isk score/quicker clearance</a:t>
            </a:r>
          </a:p>
          <a:p>
            <a:pPr marL="0" indent="0">
              <a:buNone/>
            </a:pPr>
            <a:endParaRPr lang="en-US" sz="1600" dirty="0" smtClean="0"/>
          </a:p>
          <a:p>
            <a:pPr marL="0" indent="0">
              <a:buNone/>
            </a:pPr>
            <a:r>
              <a:rPr lang="en-US" sz="1600" dirty="0" smtClean="0"/>
              <a:t>Japan Inbound Consignments: </a:t>
            </a:r>
            <a:endParaRPr lang="en-US" sz="1600" dirty="0"/>
          </a:p>
          <a:p>
            <a:r>
              <a:rPr lang="en-US" sz="1600" dirty="0" smtClean="0"/>
              <a:t>Export consignments from US &amp; EU AEOs eligible for low-risk import status if AEO registered with Japan Customs</a:t>
            </a:r>
          </a:p>
          <a:p>
            <a:endParaRPr lang="en-US" sz="1600" dirty="0" smtClean="0"/>
          </a:p>
          <a:p>
            <a:pPr marL="0" indent="0">
              <a:buNone/>
            </a:pPr>
            <a:r>
              <a:rPr lang="en-US" sz="1600" dirty="0" smtClean="0"/>
              <a:t>EU Inbound Consignments:</a:t>
            </a:r>
          </a:p>
          <a:p>
            <a:r>
              <a:rPr lang="en-US" sz="1600" dirty="0" smtClean="0"/>
              <a:t>EU phasing in risk targeting reductions for import consignments exported by US C-TPAT and Japan AEO  members</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941168"/>
            <a:ext cx="6858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238076"/>
            <a:ext cx="12192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012527"/>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2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76866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Benefits of MR in Practice: NZ-US</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37" y="2204814"/>
            <a:ext cx="76962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99507" y="5567982"/>
            <a:ext cx="5616624"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1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additive="base">
                                        <p:cTn id="14" dur="500" fill="hold"/>
                                        <p:tgtEl>
                                          <p:spTgt spid="3075"/>
                                        </p:tgtEl>
                                        <p:attrNameLst>
                                          <p:attrName>ppt_x</p:attrName>
                                        </p:attrNameLst>
                                      </p:cBhvr>
                                      <p:tavLst>
                                        <p:tav tm="0">
                                          <p:val>
                                            <p:strVal val="#ppt_x"/>
                                          </p:val>
                                        </p:tav>
                                        <p:tav tm="100000">
                                          <p:val>
                                            <p:strVal val="#ppt_x"/>
                                          </p:val>
                                        </p:tav>
                                      </p:tavLst>
                                    </p:anim>
                                    <p:anim calcmode="lin" valueType="num">
                                      <p:cBhvr additive="base">
                                        <p:cTn id="15"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06" r="4857"/>
          <a:stretch/>
        </p:blipFill>
        <p:spPr bwMode="auto">
          <a:xfrm>
            <a:off x="755576" y="1245209"/>
            <a:ext cx="7704856" cy="448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3"/>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600" kern="0" dirty="0" smtClean="0"/>
              <a:t>US C-TPAT Ten Years On: Key Data 2013</a:t>
            </a:r>
            <a:endParaRPr lang="en-AU" sz="3600" kern="0" dirty="0"/>
          </a:p>
        </p:txBody>
      </p:sp>
    </p:spTree>
    <p:extLst>
      <p:ext uri="{BB962C8B-B14F-4D97-AF65-F5344CB8AC3E}">
        <p14:creationId xmlns:p14="http://schemas.microsoft.com/office/powerpoint/2010/main" val="14165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Enabling Trade 2013: What About Small &amp; Medium Sized Enterprises?</a:t>
            </a:r>
            <a:endParaRPr lang="en-AU" dirty="0"/>
          </a:p>
        </p:txBody>
      </p:sp>
      <p:sp>
        <p:nvSpPr>
          <p:cNvPr id="3" name="Content Placeholder 2"/>
          <p:cNvSpPr>
            <a:spLocks noGrp="1"/>
          </p:cNvSpPr>
          <p:nvPr>
            <p:ph idx="1"/>
          </p:nvPr>
        </p:nvSpPr>
        <p:spPr>
          <a:xfrm>
            <a:off x="468313" y="1600200"/>
            <a:ext cx="6479951" cy="4349080"/>
          </a:xfrm>
        </p:spPr>
        <p:txBody>
          <a:bodyPr/>
          <a:lstStyle/>
          <a:p>
            <a:r>
              <a:rPr lang="en-US" b="1" i="1" dirty="0"/>
              <a:t>“Today, trade facilitation measures such as authorized economic operators or trusted trader </a:t>
            </a:r>
            <a:r>
              <a:rPr lang="en-US" b="1" i="1" dirty="0" err="1"/>
              <a:t>programmes</a:t>
            </a:r>
            <a:r>
              <a:rPr lang="en-US" b="1" i="1" dirty="0"/>
              <a:t> generally target large traders and shippers. It is important that such initiatives to reduce regulatory compliance costs be complemented by </a:t>
            </a:r>
            <a:r>
              <a:rPr lang="en-US" b="1" i="1" dirty="0" err="1"/>
              <a:t>programmes</a:t>
            </a:r>
            <a:r>
              <a:rPr lang="en-US" b="1" i="1" dirty="0"/>
              <a:t> and solutions for SMEs to help them address regulatory complexity and lower their costs.”</a:t>
            </a:r>
            <a:endParaRPr lang="en-US" dirty="0"/>
          </a:p>
          <a:p>
            <a:endParaRPr lang="en-AU"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079797"/>
            <a:ext cx="21050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06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57"/>
          <a:stretch/>
        </p:blipFill>
        <p:spPr bwMode="auto">
          <a:xfrm>
            <a:off x="636035" y="1556792"/>
            <a:ext cx="7934325" cy="439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Enabling Trade 2013: Supply Chain Barriers to Trade</a:t>
            </a:r>
            <a:endParaRPr lang="en-AU" dirty="0"/>
          </a:p>
        </p:txBody>
      </p:sp>
      <p:sp>
        <p:nvSpPr>
          <p:cNvPr id="5" name="Oval 4"/>
          <p:cNvSpPr/>
          <p:nvPr/>
        </p:nvSpPr>
        <p:spPr>
          <a:xfrm>
            <a:off x="827584" y="4077072"/>
            <a:ext cx="1800200" cy="914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27784" y="3068960"/>
            <a:ext cx="2088232" cy="2138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67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8" name="Picture 4" descr="http://logisticsstrategies.com/wp-content/uploads/2010/10/air-cargo-300x182.jpg"/>
          <p:cNvPicPr>
            <a:picLocks noChangeAspect="1" noChangeArrowheads="1"/>
          </p:cNvPicPr>
          <p:nvPr/>
        </p:nvPicPr>
        <p:blipFill rotWithShape="1">
          <a:blip r:embed="rId3">
            <a:extLst>
              <a:ext uri="{28A0092B-C50C-407E-A947-70E740481C1C}">
                <a14:useLocalDpi xmlns:a14="http://schemas.microsoft.com/office/drawing/2010/main" val="0"/>
              </a:ext>
            </a:extLst>
          </a:blip>
          <a:srcRect t="8787" r="36030"/>
          <a:stretch/>
        </p:blipFill>
        <p:spPr bwMode="auto">
          <a:xfrm>
            <a:off x="4317609" y="4062413"/>
            <a:ext cx="1827947" cy="158122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idx="1"/>
          </p:nvPr>
        </p:nvSpPr>
        <p:spPr/>
        <p:txBody>
          <a:bodyPr lIns="0" tIns="0" rIns="0" bIns="0"/>
          <a:lstStyle/>
          <a:p>
            <a:pPr marL="430213" indent="-323850" defTabSz="449263" eaLnBrk="1" hangingPunct="1">
              <a:defRPr/>
            </a:pPr>
            <a:endParaRPr lang="en-US" sz="1400" b="1" smtClean="0"/>
          </a:p>
          <a:p>
            <a:pPr marL="430213" indent="-323850" defTabSz="449263" eaLnBrk="1" hangingPunct="1">
              <a:defRPr/>
            </a:pPr>
            <a:endParaRPr lang="en-US" sz="1400" b="1" smtClean="0"/>
          </a:p>
        </p:txBody>
      </p:sp>
      <p:sp>
        <p:nvSpPr>
          <p:cNvPr id="11268" name="AutoShape 6" descr="http://www.trusted-trade.net/images/locator/locator.jpg"/>
          <p:cNvSpPr>
            <a:spLocks noChangeAspect="1" noChangeArrowheads="1"/>
          </p:cNvSpPr>
          <p:nvPr/>
        </p:nvSpPr>
        <p:spPr bwMode="auto">
          <a:xfrm>
            <a:off x="76200" y="-2286000"/>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pic>
        <p:nvPicPr>
          <p:cNvPr id="1126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2675281" y="4064568"/>
            <a:ext cx="1642328" cy="158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650" y="3213100"/>
            <a:ext cx="7920038" cy="39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National Border</a:t>
            </a:r>
          </a:p>
        </p:txBody>
      </p:sp>
      <p:pic>
        <p:nvPicPr>
          <p:cNvPr id="11271" name="Picture 10" descr="http://t3.gstatic.com/images?q=tbn:ANd9GcQNgEbP0ywRU-XDpg-FYgAlZloDEnw2EHXGZ3h3fACXBZ_uAMBR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473" y="1048741"/>
            <a:ext cx="2130425"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78656"/>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643313"/>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8175" y="196215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75" y="4497388"/>
            <a:ext cx="14557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555875" y="2752725"/>
            <a:ext cx="4537075" cy="1000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39975" y="5734050"/>
            <a:ext cx="44465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8" name="TextBox 12"/>
          <p:cNvSpPr txBox="1">
            <a:spLocks noChangeArrowheads="1"/>
          </p:cNvSpPr>
          <p:nvPr/>
        </p:nvSpPr>
        <p:spPr bwMode="auto">
          <a:xfrm>
            <a:off x="6762750" y="533082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dirty="0">
                <a:solidFill>
                  <a:srgbClr val="000000"/>
                </a:solidFill>
                <a:latin typeface="AR JULIAN" pitchFamily="2" charset="0"/>
                <a:cs typeface="Arial" charset="0"/>
              </a:rPr>
              <a:t>Exporter</a:t>
            </a:r>
          </a:p>
        </p:txBody>
      </p:sp>
      <p:sp>
        <p:nvSpPr>
          <p:cNvPr id="11279" name="TextBox 26"/>
          <p:cNvSpPr txBox="1">
            <a:spLocks noChangeArrowheads="1"/>
          </p:cNvSpPr>
          <p:nvPr/>
        </p:nvSpPr>
        <p:spPr bwMode="auto">
          <a:xfrm>
            <a:off x="931862" y="275272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dirty="0">
                <a:solidFill>
                  <a:srgbClr val="000000"/>
                </a:solidFill>
                <a:latin typeface="AR JULIAN" pitchFamily="2" charset="0"/>
                <a:cs typeface="Arial" charset="0"/>
              </a:rPr>
              <a:t>Importer</a:t>
            </a:r>
          </a:p>
        </p:txBody>
      </p:sp>
      <p:sp>
        <p:nvSpPr>
          <p:cNvPr id="11280" name="AutoShape 2" descr="data:image/jpeg;base64,/9j/4AAQSkZJRgABAQAAAQABAAD/2wCEAAkGBhAPDw8QDw8NDxAQEA4QDg0QDQ4ODw4QFRAVFxQQEhIXHCYgFxkjGRMSHy8gIycpLCwsFR4xNTAqNSYrLCkBCQoKDgwOGg8PGiwkHB8sLCksLCwpLCwvKSksKSwpKSkpLCkpLCwpLCksLCkpLCkpKSkpLCwsKSksLCkpKSksKf/AABEIAMkA+wMBIgACEQEDEQH/xAAbAAEAAgMBAQAAAAAAAAAAAAAABAUCAwYBB//EAEcQAAIBAgIFCAgDAwkJAAAAAAABAgMRBCEFBhIxURVBYXGBkZLREyIyUlOhscEWI2JCk+EUFyQ0srPi8PEzQ2Nyc4KDoqP/xAAYAQEBAQEBAAAAAAAAAAAAAAAAAgEDBP/EAB4RAQEBAQADAQEBAQAAAAAAAAABAhEDEjEhQVEi/9oADAMBAAIRAxEAPwD7iAAAAAAAAAAAAAAAAAAAAAAAAAAAAAAAAAAAAAAAAAAAAAAAAAAABwutuOxKxEoQxFWlBKOzGHq5OKebVnvvzk616zrZOu6B8ooY7E03tfyrEya5nUlZ9abdz6lhqu3CEvejGXekzM79m3PG0AFpAAAAPm+ntI4mdeso4mtTjGpUiowk4xSUmlkrcCNa9VSdfSAfN9BaRxMK9JPFVqkZVKcXCUnKLTkk8nfifSBnXsWcAAWkAAAHjdlfgfL8VpPE1ZOSxWIhd32YzaiupJqxGtzKpnr6iDgdWtIYr09OEsTUqxlK0ozSllvebu9yZ3xudezLOAAKYAAAAAAAAAAAARNJaQjRhd5yfsR4vj1GW8Es47XvDqMqVSKzkpRlvz2bOP1ZaYTWXmqx/wC+P3iRNcasKuGhOElLZqxvbmTjJZrm5jnqzWfxcllcPUm+g+tYJp0qeyko7ENlLclsqyR8mmz6foCrt4TDv/hU13Rt9iPErawAB6HIBW6X0o6GwopNyu2n7q/i/kMHp2lUyb9HLhLd2SJ9p3jeX6sj5rrPHYxldRSS2oy598oRk33tn0q5841r/rtf/wAf91A5+X4rH1jqxDbxlBSSaUpStnvjCUk+9I+knznVH+u0uqp/dyPoxvi+G/oAUtTWBwrVITh6sZWTXtJW39PE6WyfUydXQNGGxkKqvCSfFbmutG81jGpazvus79R8ljN3yStzdR9R0tV2MPXlwpVH27LsfL6Z5/N/HXxum1Kw23VnOS/2cVs9crr6J952pzepFK1KrL3pqPhj/iOkOnjn/KN/QAHRIAAAAAAAAAa69eMIuUnZLewMMbjI0YOcuxc8nwRx2Mxsqs3OTze5c0VzJG7SWPlWntPKKyhH3V5kGR5t7665nBzI+PlenLos/mZzZDxdR7MlxTOa1dOR9B1Kx0JYSlDaW3B1IuN8/bbWXPk0fOJTyLLQdf1JLhN/NIrGvW9ZqdfVgcZgtZatOyb9JHhLf2S3/UvcNrLQnF3bhJJvYlz5bk9zPRNyuVzYp9PYjbry4QtBdm/5tldtmdSTbbe9tt9b3mmaPNb29dYm4PS9Sl7MsvclnHu5uwotOYz0uJqTa2b7GSd90Ir7EipNop8TWvUl2fRC284SLrU5/wBOp/8ALV/sM+kHyTQmNlSxMJwdmlPmTy2dx3mB1shKyrLYfvxu49q3r5nXx6knKjcvV+cjrBZYp2/ahBvrt5JHV0a0ZpShKMk9zTTRxmsdX+mTXBQ/sJ/cvyfuU5+tUKri002mtzTs12lvgtZJRsqi217yspL7Mp3E0zTW44TVnx1s66PWLSdOeCrOE021GNt0ltTis13nBUmSdK4v1FF79pfJMiUWZvXtTM4+jap0tnCQfvSnL/2a+iRcFboCtB4elCMk3GnHajuads8ussj1Z+Rxv0ABTAAAAAAAAHk5pJttJJXbe5I5XS2k3WlZZQj7K4/qZv0zpX0j2IP1E83778ipPPvffyOmc8/WLMWjNmLOa2qUTRUpXJLRhJAVNfRie52+h5gsK6W1d32mnutaxZSRomBhKobcC9qfQlfyItRk/RNP1HL3n8l/lmiY0YNGxoxaMGicCBisApZ7nxLNo1yiBSUMDKFRSumknxvmibKoSJxItWJoUNL1aL2qc5RfQ8n1rcz2elJV6rqzttSa2rKyySW7sIGIRqwU7SaLz/ia6uk7xRk4mnByvFdRIsc1ImIwUZqzRXvRcovJ3XTky6seOJjSlO1rNprc1k0XGA09OLUanrR3bX7UenpKZIyRstnxlnXcJnpTaB0hdeik817D4r3ez/O4uT15vZ1xs4AA1gAABD0pSnOk4097tfOz2edImAyzo4mpScW0001k0+YwaLvTGH/Mb95J/b7FbKhwOF8d/jrNxEPGbpUjW4nOzimtmuRtaNckBpkaKhImiPUAiVS5wE4OmlB32Uk8rWZS1iz1az9KumD+pcz28ZbxOaMWiXKgapUzLiwmpUdo1yRIcDXKJLUaaI1WJNnEj1IgVeIgQ6WU0WVeBW1o2d+DLia6XR0ronEHQfrdzLadDgXfH39jJriOeWM5QaMbHKyz6uXrywPTwlrKnUcWpJ2ad0+DOt0fjVWgpLfukuDOQJmjMc6M0/2XlNdHHsOmNcqdTrrAeRkmk1mnmnxR6elxAAAAAFdpmn6sZcG13/6FRY6DHU9qnNdF12ZlABg4muVFG88sZZ0Q50DTOiWLiYypnO+Kfxc2qalNkarEup0CNVwifNbqOVxYualUFeJO1Yl+ZVXGEX3S/iZV8A+bPqMdDU3Cu788JL5pm4v6zXx0Ri4nsWZHpcmiVE0zokyx44k3ErZbFdOiR6tItpUzVKgcr47Pi5tQ16RV4qmdRVwifR9CtxejXZ2V+o5/Pqm7Vd3T6F9y/KDVuDh6RPLNW+ZfJnpz8cr9eOJrlRN1hYpiHKk0YWJzia5UTlfHL8XNooNkqRg0crmxcsq70DpD/dSf/Tf1iXZxMZNNNOzTumuZnV6NxyrQT/aWU108epnXx67+I1P6lgA6oAAAaOaqw2ZSjwbXzOlKTStO1Rv3kn9vsBDAAAAAeWPHEyAGmVE0zwl/Pc+8mHlibmVstjClCysbACmAAA8Fj0AYOBqlQJB5YyyX6dQ/5Lnfd0rJkuKPbHpkzJ8bb0ABTA8segDFxMJUzaAIsqBbaEwFSMlUbSg47t7lwTXNxIcYXaS3tpI6WELJJbkkl2E+k71vtWQAKYAAAVumaeUZcG0+3/QsiPj6e1TmuCuuzMCgINfTeHpycJ1YxlF2lFqeT7iccvp/V6tVrupSjFxlGN7zUfWSs9/QkBcw09hne1aL2U5PKWSus93SjH8Q4X48O6fkc7g9WsTGT2oR2ZQqQf5kX7UGl87Gj8K4r3I/vIeYHVy07hkot1oJSV4u0s1dq+7imKWnMPOSjGtByk0or1s2+bcc3V1axLp0lsR2oOon+ZD2W01nfi5GOE1bxUKlOexH1Zwk/wAyG5ST4gdqAABpxOLhSjtVJKEbpXe6/D5G4q9Y8DOtQ2Ka2pbcJWulkr3zfWBs5fw3x6fe/IynpvDxdnWpp2Ts29zSafc0cj+F8V8NfvKfmSMdq7iZTTjTTXo6S9uCzjTinz8UwOmhpvDyvatTdk5PPcks2ecvYb49LxHM4TVzExc7099KpFevB3bVkt5o/DGK+F/9KfmB2+HxMKkdqnJTjdraTurrebSu0BhJ0cPCFRbMk5tq6e+TtmuixYgAABDnpfDxbTrUk02mnNXTW9COl6DTarUmo2cntrK7sr9pyFfV/FSnOXoX60pS9unzu/E2U9AYlUqkfRPalOnltQ9mKk29/HZA6rlnD/Ho+NGUtLUFa9akrpNXms09zOL/AA5ivgy8UPMkY7QOJlP1aUnGMYQi9qGajBK+/imB1tLSdGbUY1qUpPdFTTb6kSjk9XNCVqddTq03FRjKzbi7yeXM+DZ1gErRtPaqx6Ly7t3zsXpWaGp5Sl1RX1f2LMAAAAAAHjR6AOaqw2ZOPBtdzMSXpSnao/1JP7fYiAAAAAAAAAAAABXz1gwybTrRTTaa2Z5NPPmPPxFhfjR7p+QFiCu/EOF+NDun5GdLTmHnJRjWg5SaUVaV23uW4CcAAAAAAAAAAABlSp7Uox4tIC80fT2acelXfbmSTxI9AAAAAAAAAhaRwTqbLja6ve/Ah8j1OMO9+RcgCm5HqcYd78hyPU4w735FyAKXkipxh3vyHJFT9HifkXQApeSKn6PE/IckVP0eJ+RdACl5Iqfo8X8Dzkip+nxfwLsAfMcZqDjZVKkoxpWlOcl+alk5NrmNX832O9yl++R9TAHyv+b/AB3uUv30SRo3UbGQr0pyhTUYzjKT9LF5J8D6YAKTkmrwj4hyVV4R8RdgCj5Kq8I+JDkqrwj4kXgAo+SqvBeJDkurwXiReACj5Lq8F4kOS6vBeJF4AKLkur7q8SJGA0fOM1KSSST508y1AAAAAAAAAAAAAAAAAAAAAAAAAAAAAAAAAAAAAAAAAAAAAAAAAAAAAAAAAAAAAAAAAAAAAAAAAAAAAAAAAAAAAAAAAAAAf//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 name="Title 1"/>
          <p:cNvSpPr>
            <a:spLocks noGrp="1"/>
          </p:cNvSpPr>
          <p:nvPr>
            <p:ph type="title"/>
          </p:nvPr>
        </p:nvSpPr>
        <p:spPr>
          <a:xfrm>
            <a:off x="446088" y="1341"/>
            <a:ext cx="8229600" cy="1143000"/>
          </a:xfrm>
        </p:spPr>
        <p:txBody>
          <a:bodyPr/>
          <a:lstStyle/>
          <a:p>
            <a:r>
              <a:rPr lang="en-US" dirty="0" smtClean="0"/>
              <a:t>International Trade in the 20</a:t>
            </a:r>
            <a:r>
              <a:rPr lang="en-US" baseline="30000" dirty="0" smtClean="0"/>
              <a:t>th</a:t>
            </a:r>
            <a:r>
              <a:rPr lang="en-US" dirty="0" smtClean="0"/>
              <a:t> Century</a:t>
            </a:r>
          </a:p>
        </p:txBody>
      </p:sp>
      <p:pic>
        <p:nvPicPr>
          <p:cNvPr id="1026" name="Picture 2" descr="Air Cargo Tracking - Air Freight Trac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5669" y="1048740"/>
            <a:ext cx="2092862"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7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73"/>
                                        </p:tgtEl>
                                      </p:cBhvr>
                                    </p:animEffect>
                                    <p:animScale>
                                      <p:cBhvr>
                                        <p:cTn id="7" dur="250" autoRev="1" fill="hold"/>
                                        <p:tgtEl>
                                          <p:spTgt spid="1127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7179"/>
                                        </p:tgtEl>
                                        <p:attrNameLst>
                                          <p:attrName>r</p:attrName>
                                        </p:attrNameLst>
                                      </p:cBhvr>
                                    </p:animRot>
                                    <p:animRot by="-240000">
                                      <p:cBhvr>
                                        <p:cTn id="16" dur="200" fill="hold">
                                          <p:stCondLst>
                                            <p:cond delay="200"/>
                                          </p:stCondLst>
                                        </p:cTn>
                                        <p:tgtEl>
                                          <p:spTgt spid="7179"/>
                                        </p:tgtEl>
                                        <p:attrNameLst>
                                          <p:attrName>r</p:attrName>
                                        </p:attrNameLst>
                                      </p:cBhvr>
                                    </p:animRot>
                                    <p:animRot by="240000">
                                      <p:cBhvr>
                                        <p:cTn id="17" dur="200" fill="hold">
                                          <p:stCondLst>
                                            <p:cond delay="400"/>
                                          </p:stCondLst>
                                        </p:cTn>
                                        <p:tgtEl>
                                          <p:spTgt spid="7179"/>
                                        </p:tgtEl>
                                        <p:attrNameLst>
                                          <p:attrName>r</p:attrName>
                                        </p:attrNameLst>
                                      </p:cBhvr>
                                    </p:animRot>
                                    <p:animRot by="-240000">
                                      <p:cBhvr>
                                        <p:cTn id="18" dur="200" fill="hold">
                                          <p:stCondLst>
                                            <p:cond delay="600"/>
                                          </p:stCondLst>
                                        </p:cTn>
                                        <p:tgtEl>
                                          <p:spTgt spid="7179"/>
                                        </p:tgtEl>
                                        <p:attrNameLst>
                                          <p:attrName>r</p:attrName>
                                        </p:attrNameLst>
                                      </p:cBhvr>
                                    </p:animRot>
                                    <p:animRot by="120000">
                                      <p:cBhvr>
                                        <p:cTn id="19" dur="200" fill="hold">
                                          <p:stCondLst>
                                            <p:cond delay="800"/>
                                          </p:stCondLst>
                                        </p:cTn>
                                        <p:tgtEl>
                                          <p:spTgt spid="71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7176"/>
                                        </p:tgtEl>
                                      </p:cBhvr>
                                    </p:animEffect>
                                    <p:animScale>
                                      <p:cBhvr>
                                        <p:cTn id="24" dur="250" autoRev="1" fill="hold"/>
                                        <p:tgtEl>
                                          <p:spTgt spid="717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7178"/>
                                        </p:tgtEl>
                                        <p:attrNameLst>
                                          <p:attrName>r</p:attrName>
                                        </p:attrNameLst>
                                      </p:cBhvr>
                                    </p:animRot>
                                    <p:animRot by="-240000">
                                      <p:cBhvr>
                                        <p:cTn id="33" dur="200" fill="hold">
                                          <p:stCondLst>
                                            <p:cond delay="200"/>
                                          </p:stCondLst>
                                        </p:cTn>
                                        <p:tgtEl>
                                          <p:spTgt spid="7178"/>
                                        </p:tgtEl>
                                        <p:attrNameLst>
                                          <p:attrName>r</p:attrName>
                                        </p:attrNameLst>
                                      </p:cBhvr>
                                    </p:animRot>
                                    <p:animRot by="240000">
                                      <p:cBhvr>
                                        <p:cTn id="34" dur="200" fill="hold">
                                          <p:stCondLst>
                                            <p:cond delay="400"/>
                                          </p:stCondLst>
                                        </p:cTn>
                                        <p:tgtEl>
                                          <p:spTgt spid="7178"/>
                                        </p:tgtEl>
                                        <p:attrNameLst>
                                          <p:attrName>r</p:attrName>
                                        </p:attrNameLst>
                                      </p:cBhvr>
                                    </p:animRot>
                                    <p:animRot by="-240000">
                                      <p:cBhvr>
                                        <p:cTn id="35" dur="200" fill="hold">
                                          <p:stCondLst>
                                            <p:cond delay="600"/>
                                          </p:stCondLst>
                                        </p:cTn>
                                        <p:tgtEl>
                                          <p:spTgt spid="7178"/>
                                        </p:tgtEl>
                                        <p:attrNameLst>
                                          <p:attrName>r</p:attrName>
                                        </p:attrNameLst>
                                      </p:cBhvr>
                                    </p:animRot>
                                    <p:animRot by="120000">
                                      <p:cBhvr>
                                        <p:cTn id="36" dur="200" fill="hold">
                                          <p:stCondLst>
                                            <p:cond delay="800"/>
                                          </p:stCondLst>
                                        </p:cTn>
                                        <p:tgtEl>
                                          <p:spTgt spid="71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Title 1"/>
          <p:cNvSpPr>
            <a:spLocks noGrp="1"/>
          </p:cNvSpPr>
          <p:nvPr>
            <p:ph type="title"/>
          </p:nvPr>
        </p:nvSpPr>
        <p:spPr>
          <a:xfrm>
            <a:off x="446088" y="1341"/>
            <a:ext cx="8229600" cy="1143000"/>
          </a:xfrm>
        </p:spPr>
        <p:txBody>
          <a:bodyPr/>
          <a:lstStyle/>
          <a:p>
            <a:r>
              <a:rPr lang="en-US" dirty="0" smtClean="0"/>
              <a:t>International Trade in the 21</a:t>
            </a:r>
            <a:r>
              <a:rPr lang="en-US" baseline="30000" dirty="0" smtClean="0"/>
              <a:t>st</a:t>
            </a:r>
            <a:r>
              <a:rPr lang="en-US" dirty="0" smtClean="0"/>
              <a:t> Century</a:t>
            </a:r>
          </a:p>
        </p:txBody>
      </p:sp>
      <p:sp>
        <p:nvSpPr>
          <p:cNvPr id="12290" name="Rectangle 2"/>
          <p:cNvSpPr>
            <a:spLocks noGrp="1" noChangeArrowheads="1"/>
          </p:cNvSpPr>
          <p:nvPr>
            <p:ph idx="1"/>
          </p:nvPr>
        </p:nvSpPr>
        <p:spPr/>
        <p:txBody>
          <a:bodyPr lIns="0" tIns="0" rIns="0" bIns="0"/>
          <a:lstStyle/>
          <a:p>
            <a:pPr marL="430213" indent="-323850" defTabSz="449263" eaLnBrk="1" hangingPunct="1">
              <a:defRPr/>
            </a:pPr>
            <a:endParaRPr lang="en-US" sz="1400" b="1" smtClean="0"/>
          </a:p>
          <a:p>
            <a:pPr marL="430213" indent="-323850" defTabSz="449263" eaLnBrk="1" hangingPunct="1">
              <a:defRPr/>
            </a:pPr>
            <a:endParaRPr lang="en-US" sz="1400" b="1" smtClean="0"/>
          </a:p>
        </p:txBody>
      </p:sp>
      <p:sp>
        <p:nvSpPr>
          <p:cNvPr id="12291" name="AutoShape 6" descr="http://www.trusted-trade.net/images/locator/locator.jpg"/>
          <p:cNvSpPr>
            <a:spLocks noChangeAspect="1" noChangeArrowheads="1"/>
          </p:cNvSpPr>
          <p:nvPr/>
        </p:nvSpPr>
        <p:spPr bwMode="auto">
          <a:xfrm>
            <a:off x="155575" y="-2286000"/>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2" name="Rectangle 1"/>
          <p:cNvSpPr/>
          <p:nvPr/>
        </p:nvSpPr>
        <p:spPr>
          <a:xfrm>
            <a:off x="755650" y="3213100"/>
            <a:ext cx="7920038" cy="39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National Border</a:t>
            </a:r>
          </a:p>
        </p:txBody>
      </p:sp>
      <p:pic>
        <p:nvPicPr>
          <p:cNvPr id="82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11212"/>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643313"/>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175" y="196215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 y="4497388"/>
            <a:ext cx="14557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555875" y="2752725"/>
            <a:ext cx="4537075" cy="10001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39975" y="5734050"/>
            <a:ext cx="44465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1" name="TextBox 12"/>
          <p:cNvSpPr txBox="1">
            <a:spLocks noChangeArrowheads="1"/>
          </p:cNvSpPr>
          <p:nvPr/>
        </p:nvSpPr>
        <p:spPr bwMode="auto">
          <a:xfrm>
            <a:off x="6762750" y="533082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a:solidFill>
                  <a:srgbClr val="000000"/>
                </a:solidFill>
                <a:latin typeface="AR JULIAN" pitchFamily="2" charset="0"/>
                <a:cs typeface="Arial" charset="0"/>
              </a:rPr>
              <a:t>Exporter</a:t>
            </a:r>
          </a:p>
        </p:txBody>
      </p:sp>
      <p:sp>
        <p:nvSpPr>
          <p:cNvPr id="12302" name="TextBox 26"/>
          <p:cNvSpPr txBox="1">
            <a:spLocks noChangeArrowheads="1"/>
          </p:cNvSpPr>
          <p:nvPr/>
        </p:nvSpPr>
        <p:spPr bwMode="auto">
          <a:xfrm>
            <a:off x="1062037" y="284480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dirty="0">
                <a:solidFill>
                  <a:srgbClr val="000000"/>
                </a:solidFill>
                <a:latin typeface="AR JULIAN" pitchFamily="2" charset="0"/>
                <a:cs typeface="Arial" charset="0"/>
              </a:rPr>
              <a:t>Importer</a:t>
            </a:r>
          </a:p>
        </p:txBody>
      </p:sp>
      <p:cxnSp>
        <p:nvCxnSpPr>
          <p:cNvPr id="5" name="Straight Arrow Connector 4"/>
          <p:cNvCxnSpPr/>
          <p:nvPr/>
        </p:nvCxnSpPr>
        <p:spPr>
          <a:xfrm flipV="1">
            <a:off x="1763713" y="2752725"/>
            <a:ext cx="5329237" cy="1744663"/>
          </a:xfrm>
          <a:prstGeom prst="straightConnector1">
            <a:avLst/>
          </a:prstGeom>
          <a:ln w="476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559675" y="2852738"/>
            <a:ext cx="0" cy="19669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urved Connector 5"/>
          <p:cNvCxnSpPr>
            <a:cxnSpLocks noChangeAspect="1"/>
          </p:cNvCxnSpPr>
          <p:nvPr/>
        </p:nvCxnSpPr>
        <p:spPr>
          <a:xfrm flipV="1">
            <a:off x="7559675" y="1646238"/>
            <a:ext cx="571500" cy="454025"/>
          </a:xfrm>
          <a:prstGeom prst="curved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cxnSpLocks noChangeAspect="1"/>
            <a:stCxn id="8203" idx="0"/>
          </p:cNvCxnSpPr>
          <p:nvPr/>
        </p:nvCxnSpPr>
        <p:spPr>
          <a:xfrm rot="5400000" flipH="1" flipV="1">
            <a:off x="2679700" y="2690813"/>
            <a:ext cx="633413" cy="2979737"/>
          </a:xfrm>
          <a:prstGeom prst="curvedConnector2">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cxnSpLocks noChangeAspect="1"/>
          </p:cNvCxnSpPr>
          <p:nvPr/>
        </p:nvCxnSpPr>
        <p:spPr>
          <a:xfrm>
            <a:off x="5797550" y="3989388"/>
            <a:ext cx="933450" cy="954087"/>
          </a:xfrm>
          <a:prstGeom prst="curvedConnector3">
            <a:avLst>
              <a:gd name="adj1" fmla="val 50000"/>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09" name="TextBox 2"/>
          <p:cNvSpPr txBox="1">
            <a:spLocks noChangeArrowheads="1"/>
          </p:cNvSpPr>
          <p:nvPr/>
        </p:nvSpPr>
        <p:spPr bwMode="auto">
          <a:xfrm>
            <a:off x="4559300" y="3670300"/>
            <a:ext cx="1103313" cy="4302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sz="1100">
                <a:solidFill>
                  <a:srgbClr val="000000"/>
                </a:solidFill>
                <a:latin typeface="Rockwell" pitchFamily="18" charset="0"/>
              </a:rPr>
              <a:t>Phytosanitary </a:t>
            </a:r>
          </a:p>
          <a:p>
            <a:r>
              <a:rPr lang="en-US" sz="1100">
                <a:solidFill>
                  <a:srgbClr val="000000"/>
                </a:solidFill>
                <a:latin typeface="Rockwell" pitchFamily="18" charset="0"/>
              </a:rPr>
              <a:t>Approval</a:t>
            </a:r>
          </a:p>
        </p:txBody>
      </p:sp>
      <p:sp>
        <p:nvSpPr>
          <p:cNvPr id="12310" name="TextBox 24"/>
          <p:cNvSpPr txBox="1">
            <a:spLocks noChangeArrowheads="1"/>
          </p:cNvSpPr>
          <p:nvPr/>
        </p:nvSpPr>
        <p:spPr bwMode="auto">
          <a:xfrm>
            <a:off x="7572375" y="1214438"/>
            <a:ext cx="1103313" cy="431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r>
              <a:rPr lang="en-US" sz="1100">
                <a:solidFill>
                  <a:srgbClr val="000000"/>
                </a:solidFill>
                <a:latin typeface="Rockwell" pitchFamily="18" charset="0"/>
              </a:rPr>
              <a:t>Phytosanitary </a:t>
            </a:r>
          </a:p>
          <a:p>
            <a:r>
              <a:rPr lang="en-US" sz="1100">
                <a:solidFill>
                  <a:srgbClr val="000000"/>
                </a:solidFill>
                <a:latin typeface="Rockwell" pitchFamily="18" charset="0"/>
              </a:rPr>
              <a:t>Approval</a:t>
            </a:r>
          </a:p>
        </p:txBody>
      </p:sp>
      <p:pic>
        <p:nvPicPr>
          <p:cNvPr id="25" name="Picture 2" descr="Air Cargo Tracking - Air Freight Trac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978" y="1322387"/>
            <a:ext cx="1846643" cy="12795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logisticsstrategies.com/wp-content/uploads/2010/10/air-cargo-300x182.jpg"/>
          <p:cNvPicPr>
            <a:picLocks noChangeAspect="1" noChangeArrowheads="1"/>
          </p:cNvPicPr>
          <p:nvPr/>
        </p:nvPicPr>
        <p:blipFill rotWithShape="1">
          <a:blip r:embed="rId8">
            <a:extLst>
              <a:ext uri="{28A0092B-C50C-407E-A947-70E740481C1C}">
                <a14:useLocalDpi xmlns:a14="http://schemas.microsoft.com/office/drawing/2010/main" val="0"/>
              </a:ext>
            </a:extLst>
          </a:blip>
          <a:srcRect t="8787" r="36030"/>
          <a:stretch/>
        </p:blipFill>
        <p:spPr bwMode="auto">
          <a:xfrm>
            <a:off x="3801695" y="4100513"/>
            <a:ext cx="1827947" cy="14629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danbeeinvestigations.com/images/c-tpat-certification.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62750" y="5686743"/>
            <a:ext cx="600455"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EO_logo2"/>
          <p:cNvPicPr>
            <a:picLocks noChangeAspect="1" noChangeArrowheads="1"/>
          </p:cNvPicPr>
          <p:nvPr/>
        </p:nvPicPr>
        <p:blipFill rotWithShape="1">
          <a:blip r:embed="rId10">
            <a:extLst>
              <a:ext uri="{28A0092B-C50C-407E-A947-70E740481C1C}">
                <a14:useLocalDpi xmlns:a14="http://schemas.microsoft.com/office/drawing/2010/main" val="0"/>
              </a:ext>
            </a:extLst>
          </a:blip>
          <a:srcRect l="14776" t="28993"/>
          <a:stretch/>
        </p:blipFill>
        <p:spPr bwMode="auto">
          <a:xfrm>
            <a:off x="1485751" y="2439590"/>
            <a:ext cx="806030" cy="3246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ncrypted-tbn0.gstatic.com/images?q=tbn:ANd9GcQt9s0d169S-EVBgWI9iDl97v2zAsFx1QYYmWspSZE_hW4_vR3ZwlHWbGDj">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82073" y="5646543"/>
            <a:ext cx="463352"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06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203"/>
                                        </p:tgtEl>
                                      </p:cBhvr>
                                    </p:animEffect>
                                    <p:animScale>
                                      <p:cBhvr>
                                        <p:cTn id="33" dur="250" autoRev="1" fill="hold"/>
                                        <p:tgtEl>
                                          <p:spTgt spid="820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8202"/>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ipe(down)">
                                      <p:cBhvr>
                                        <p:cTn id="63" dur="580">
                                          <p:stCondLst>
                                            <p:cond delay="0"/>
                                          </p:stCondLst>
                                        </p:cTn>
                                        <p:tgtEl>
                                          <p:spTgt spid="2050"/>
                                        </p:tgtEl>
                                      </p:cBhvr>
                                    </p:animEffect>
                                    <p:anim calcmode="lin" valueType="num">
                                      <p:cBhvr>
                                        <p:cTn id="6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69" dur="26">
                                          <p:stCondLst>
                                            <p:cond delay="650"/>
                                          </p:stCondLst>
                                        </p:cTn>
                                        <p:tgtEl>
                                          <p:spTgt spid="2050"/>
                                        </p:tgtEl>
                                      </p:cBhvr>
                                      <p:to x="100000" y="60000"/>
                                    </p:animScale>
                                    <p:animScale>
                                      <p:cBhvr>
                                        <p:cTn id="70" dur="166" decel="50000">
                                          <p:stCondLst>
                                            <p:cond delay="676"/>
                                          </p:stCondLst>
                                        </p:cTn>
                                        <p:tgtEl>
                                          <p:spTgt spid="2050"/>
                                        </p:tgtEl>
                                      </p:cBhvr>
                                      <p:to x="100000" y="100000"/>
                                    </p:animScale>
                                    <p:animScale>
                                      <p:cBhvr>
                                        <p:cTn id="71" dur="26">
                                          <p:stCondLst>
                                            <p:cond delay="1312"/>
                                          </p:stCondLst>
                                        </p:cTn>
                                        <p:tgtEl>
                                          <p:spTgt spid="2050"/>
                                        </p:tgtEl>
                                      </p:cBhvr>
                                      <p:to x="100000" y="80000"/>
                                    </p:animScale>
                                    <p:animScale>
                                      <p:cBhvr>
                                        <p:cTn id="72" dur="166" decel="50000">
                                          <p:stCondLst>
                                            <p:cond delay="1338"/>
                                          </p:stCondLst>
                                        </p:cTn>
                                        <p:tgtEl>
                                          <p:spTgt spid="2050"/>
                                        </p:tgtEl>
                                      </p:cBhvr>
                                      <p:to x="100000" y="100000"/>
                                    </p:animScale>
                                    <p:animScale>
                                      <p:cBhvr>
                                        <p:cTn id="73" dur="26">
                                          <p:stCondLst>
                                            <p:cond delay="1642"/>
                                          </p:stCondLst>
                                        </p:cTn>
                                        <p:tgtEl>
                                          <p:spTgt spid="2050"/>
                                        </p:tgtEl>
                                      </p:cBhvr>
                                      <p:to x="100000" y="90000"/>
                                    </p:animScale>
                                    <p:animScale>
                                      <p:cBhvr>
                                        <p:cTn id="74" dur="166" decel="50000">
                                          <p:stCondLst>
                                            <p:cond delay="1668"/>
                                          </p:stCondLst>
                                        </p:cTn>
                                        <p:tgtEl>
                                          <p:spTgt spid="2050"/>
                                        </p:tgtEl>
                                      </p:cBhvr>
                                      <p:to x="100000" y="100000"/>
                                    </p:animScale>
                                    <p:animScale>
                                      <p:cBhvr>
                                        <p:cTn id="75" dur="26">
                                          <p:stCondLst>
                                            <p:cond delay="1808"/>
                                          </p:stCondLst>
                                        </p:cTn>
                                        <p:tgtEl>
                                          <p:spTgt spid="2050"/>
                                        </p:tgtEl>
                                      </p:cBhvr>
                                      <p:to x="100000" y="95000"/>
                                    </p:animScale>
                                    <p:animScale>
                                      <p:cBhvr>
                                        <p:cTn id="76" dur="166" decel="50000">
                                          <p:stCondLst>
                                            <p:cond delay="1834"/>
                                          </p:stCondLst>
                                        </p:cTn>
                                        <p:tgtEl>
                                          <p:spTgt spid="2050"/>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8202"/>
                                        </p:tgtEl>
                                        <p:attrNameLst>
                                          <p:attrName>r</p:attrName>
                                        </p:attrNameLst>
                                      </p:cBhvr>
                                    </p:animRot>
                                    <p:animRot by="-240000">
                                      <p:cBhvr>
                                        <p:cTn id="81" dur="200" fill="hold">
                                          <p:stCondLst>
                                            <p:cond delay="200"/>
                                          </p:stCondLst>
                                        </p:cTn>
                                        <p:tgtEl>
                                          <p:spTgt spid="8202"/>
                                        </p:tgtEl>
                                        <p:attrNameLst>
                                          <p:attrName>r</p:attrName>
                                        </p:attrNameLst>
                                      </p:cBhvr>
                                    </p:animRot>
                                    <p:animRot by="240000">
                                      <p:cBhvr>
                                        <p:cTn id="82" dur="200" fill="hold">
                                          <p:stCondLst>
                                            <p:cond delay="400"/>
                                          </p:stCondLst>
                                        </p:cTn>
                                        <p:tgtEl>
                                          <p:spTgt spid="8202"/>
                                        </p:tgtEl>
                                        <p:attrNameLst>
                                          <p:attrName>r</p:attrName>
                                        </p:attrNameLst>
                                      </p:cBhvr>
                                    </p:animRot>
                                    <p:animRot by="-240000">
                                      <p:cBhvr>
                                        <p:cTn id="83" dur="200" fill="hold">
                                          <p:stCondLst>
                                            <p:cond delay="600"/>
                                          </p:stCondLst>
                                        </p:cTn>
                                        <p:tgtEl>
                                          <p:spTgt spid="8202"/>
                                        </p:tgtEl>
                                        <p:attrNameLst>
                                          <p:attrName>r</p:attrName>
                                        </p:attrNameLst>
                                      </p:cBhvr>
                                    </p:animRot>
                                    <p:animRot by="120000">
                                      <p:cBhvr>
                                        <p:cTn id="84" dur="200" fill="hold">
                                          <p:stCondLst>
                                            <p:cond delay="800"/>
                                          </p:stCondLst>
                                        </p:cTn>
                                        <p:tgtEl>
                                          <p:spTgt spid="82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AU" dirty="0" smtClean="0"/>
              <a:t>ICAO: Chicago Convention:</a:t>
            </a:r>
            <a:br>
              <a:rPr lang="en-AU" dirty="0" smtClean="0"/>
            </a:br>
            <a:r>
              <a:rPr lang="en-AU" dirty="0" smtClean="0"/>
              <a:t>Authorized Importer to AEO?</a:t>
            </a:r>
            <a:endParaRPr lang="en-AU" dirty="0"/>
          </a:p>
        </p:txBody>
      </p:sp>
      <p:sp>
        <p:nvSpPr>
          <p:cNvPr id="3" name="Content Placeholder 2"/>
          <p:cNvSpPr>
            <a:spLocks noGrp="1"/>
          </p:cNvSpPr>
          <p:nvPr>
            <p:ph idx="1"/>
          </p:nvPr>
        </p:nvSpPr>
        <p:spPr>
          <a:xfrm>
            <a:off x="467545" y="1196752"/>
            <a:ext cx="6051918" cy="5256584"/>
          </a:xfrm>
        </p:spPr>
        <p:txBody>
          <a:bodyPr/>
          <a:lstStyle/>
          <a:p>
            <a:r>
              <a:rPr lang="en-AU" sz="2200" dirty="0" smtClean="0"/>
              <a:t>Air Cargo governed by binding international treaty: Convention on International Civil Aviation (“Chicago Convention”); administered by International Civil Aviation Organization (ICAO)</a:t>
            </a:r>
          </a:p>
          <a:p>
            <a:r>
              <a:rPr lang="en-AU" sz="2200" dirty="0" smtClean="0"/>
              <a:t>Chicago Convention amended to enhance air cargo security and further amendments </a:t>
            </a:r>
            <a:r>
              <a:rPr lang="en-AU" sz="2200" dirty="0" smtClean="0"/>
              <a:t>to Annex 9 planned</a:t>
            </a:r>
            <a:endParaRPr lang="en-AU" sz="2200" dirty="0" smtClean="0"/>
          </a:p>
          <a:p>
            <a:r>
              <a:rPr lang="en-AU" sz="2200" dirty="0" smtClean="0"/>
              <a:t>WCO and ICAO working together to harmonize SAFE initiatives (e.g. AEO, advance data) and ICAO security programs (Regulated Agent/Known </a:t>
            </a:r>
            <a:r>
              <a:rPr lang="en-AU" sz="2200" dirty="0" smtClean="0"/>
              <a:t>Consignor—Annex 17)</a:t>
            </a:r>
            <a:endParaRPr lang="en-AU" sz="2200"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462" y="1844824"/>
            <a:ext cx="2651760" cy="409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11" y="1196752"/>
            <a:ext cx="6777071"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537" y="4725144"/>
            <a:ext cx="677707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5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Cargo Security Concept</a:t>
            </a:r>
            <a:endParaRPr lang="en-A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27" b="22755"/>
          <a:stretch/>
        </p:blipFill>
        <p:spPr bwMode="auto">
          <a:xfrm>
            <a:off x="797847" y="1124744"/>
            <a:ext cx="7317303"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07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73038" y="1124744"/>
            <a:ext cx="8791575" cy="4650581"/>
          </a:xfrm>
          <a:prstGeom prst="rect">
            <a:avLst/>
          </a:prstGeom>
          <a:noFill/>
          <a:ln w="9525">
            <a:noFill/>
            <a:miter lim="800000"/>
            <a:headEnd/>
            <a:tailEnd/>
          </a:ln>
        </p:spPr>
        <p:txBody>
          <a:bodyPr/>
          <a:lstStyle/>
          <a:p>
            <a:pPr lvl="1" eaLnBrk="1" hangingPunct="1">
              <a:lnSpc>
                <a:spcPct val="90000"/>
              </a:lnSpc>
              <a:spcBef>
                <a:spcPct val="20000"/>
              </a:spcBef>
              <a:buClr>
                <a:srgbClr val="5F5F5F"/>
              </a:buClr>
            </a:pPr>
            <a:endParaRPr lang="en-US" altLang="ja-JP" sz="2400" dirty="0" smtClean="0">
              <a:latin typeface="+mn-lt"/>
              <a:ea typeface="MS PGothic" pitchFamily="34" charset="-128"/>
              <a:cs typeface="Arial" charset="0"/>
            </a:endParaRPr>
          </a:p>
          <a:p>
            <a:pPr>
              <a:lnSpc>
                <a:spcPct val="90000"/>
              </a:lnSpc>
              <a:spcBef>
                <a:spcPct val="20000"/>
              </a:spcBef>
              <a:buClr>
                <a:srgbClr val="5F5F5F"/>
              </a:buClr>
            </a:pPr>
            <a:endParaRPr lang="en-US" altLang="ja-JP" sz="2400" dirty="0">
              <a:latin typeface="+mn-lt"/>
              <a:ea typeface="MS PGothic" pitchFamily="34" charset="-128"/>
              <a:cs typeface="Arial" charset="0"/>
            </a:endParaRPr>
          </a:p>
          <a:p>
            <a:pPr>
              <a:lnSpc>
                <a:spcPct val="90000"/>
              </a:lnSpc>
              <a:spcBef>
                <a:spcPct val="20000"/>
              </a:spcBef>
              <a:buClr>
                <a:srgbClr val="5F5F5F"/>
              </a:buClr>
            </a:pPr>
            <a:endParaRPr lang="en-US" altLang="ja-JP" sz="2400" dirty="0">
              <a:latin typeface="+mn-lt"/>
              <a:ea typeface="MS PGothic" pitchFamily="34" charset="-128"/>
              <a:cs typeface="Arial" charset="0"/>
            </a:endParaRPr>
          </a:p>
          <a:p>
            <a:pPr algn="ctr">
              <a:lnSpc>
                <a:spcPct val="90000"/>
              </a:lnSpc>
              <a:spcBef>
                <a:spcPct val="20000"/>
              </a:spcBef>
              <a:buClr>
                <a:srgbClr val="5F5F5F"/>
              </a:buClr>
            </a:pPr>
            <a:r>
              <a:rPr lang="en-US" altLang="ja-JP" sz="2400" dirty="0" smtClean="0">
                <a:latin typeface="+mn-lt"/>
                <a:ea typeface="MS PGothic" pitchFamily="34" charset="-128"/>
                <a:cs typeface="Arial" charset="0"/>
              </a:rPr>
              <a:t>  </a:t>
            </a:r>
            <a:endParaRPr lang="fr-FR" altLang="ja-JP" sz="2800" i="1" dirty="0">
              <a:latin typeface="+mn-lt"/>
              <a:ea typeface="MS PGothic" pitchFamily="34" charset="-128"/>
              <a:cs typeface="Arial" charset="0"/>
            </a:endParaRPr>
          </a:p>
        </p:txBody>
      </p:sp>
      <p:pic>
        <p:nvPicPr>
          <p:cNvPr id="13314" name="Picture 2" descr="http://www.14gaam.com/images/weekly-cartoon/darwins-devolution-theory.jpg"/>
          <p:cNvPicPr>
            <a:picLocks noChangeAspect="1" noChangeArrowheads="1"/>
          </p:cNvPicPr>
          <p:nvPr/>
        </p:nvPicPr>
        <p:blipFill rotWithShape="1">
          <a:blip r:embed="rId2">
            <a:extLst>
              <a:ext uri="{28A0092B-C50C-407E-A947-70E740481C1C}">
                <a14:useLocalDpi xmlns:a14="http://schemas.microsoft.com/office/drawing/2010/main" val="0"/>
              </a:ext>
            </a:extLst>
          </a:blip>
          <a:srcRect l="989" t="2441" b="5211"/>
          <a:stretch/>
        </p:blipFill>
        <p:spPr bwMode="auto">
          <a:xfrm>
            <a:off x="173038" y="1267097"/>
            <a:ext cx="8513762" cy="47287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0"/>
            <a:ext cx="8229600" cy="16288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kern="0" dirty="0" smtClean="0"/>
              <a:t>C-TPAT to AEO in 2013:</a:t>
            </a:r>
          </a:p>
          <a:p>
            <a:r>
              <a:rPr lang="en-AU" kern="0" dirty="0" smtClean="0"/>
              <a:t>Does 10 Years of Evolution = Progress?</a:t>
            </a:r>
            <a:endParaRPr lang="en-AU" kern="0" dirty="0"/>
          </a:p>
        </p:txBody>
      </p:sp>
    </p:spTree>
    <p:extLst>
      <p:ext uri="{BB962C8B-B14F-4D97-AF65-F5344CB8AC3E}">
        <p14:creationId xmlns:p14="http://schemas.microsoft.com/office/powerpoint/2010/main" val="137666953"/>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Cargo: Aircraft Operator Screening</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2057400"/>
            <a:ext cx="74961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4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 Cargo: Regulated Agent Screening</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604963"/>
            <a:ext cx="75342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8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r>
              <a:rPr lang="en-US" dirty="0" smtClean="0"/>
              <a:t>Air Cargo:  Known Consignor in Secure Supply Chain</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762125"/>
            <a:ext cx="74580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0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WTO: Hope on the Horizon?</a:t>
            </a:r>
            <a:endParaRPr lang="en-AU"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699" t="23846" r="4289" b="1"/>
          <a:stretch/>
        </p:blipFill>
        <p:spPr bwMode="auto">
          <a:xfrm>
            <a:off x="385718" y="1124744"/>
            <a:ext cx="4241209"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547" t="6080" r="4503"/>
          <a:stretch/>
        </p:blipFill>
        <p:spPr bwMode="auto">
          <a:xfrm>
            <a:off x="4659220" y="2948067"/>
            <a:ext cx="4484780" cy="163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52130"/>
            <a:ext cx="3714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7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lstStyle/>
          <a:p>
            <a:r>
              <a:rPr lang="en-AU" dirty="0" smtClean="0"/>
              <a:t>The Way Forward on AEO—A Few Recommendations (Part 1)</a:t>
            </a:r>
            <a:endParaRPr lang="en-AU" dirty="0"/>
          </a:p>
        </p:txBody>
      </p:sp>
      <p:sp>
        <p:nvSpPr>
          <p:cNvPr id="3" name="Content Placeholder 2"/>
          <p:cNvSpPr>
            <a:spLocks noGrp="1"/>
          </p:cNvSpPr>
          <p:nvPr>
            <p:ph idx="1"/>
          </p:nvPr>
        </p:nvSpPr>
        <p:spPr>
          <a:xfrm>
            <a:off x="468313" y="1294500"/>
            <a:ext cx="8424167" cy="4824536"/>
          </a:xfrm>
        </p:spPr>
        <p:txBody>
          <a:bodyPr/>
          <a:lstStyle/>
          <a:p>
            <a:pPr marL="457200" indent="-457200" defTabSz="449263">
              <a:defRPr/>
            </a:pPr>
            <a:r>
              <a:rPr lang="en-US" sz="2300" dirty="0" smtClean="0"/>
              <a:t>The AEO concept must be grounded in one  or more binding international treaties/conventions, such as an amended RKC, a new WTO TF Agreement, or both, mandating use of the same qualification criteria, categories of benefits, and mutual recognition effects.</a:t>
            </a:r>
          </a:p>
          <a:p>
            <a:pPr marL="457200" indent="-457200" defTabSz="449263">
              <a:defRPr/>
            </a:pPr>
            <a:endParaRPr lang="en-US" sz="2300" dirty="0" smtClean="0"/>
          </a:p>
          <a:p>
            <a:pPr marL="457200" indent="-457200" defTabSz="449263">
              <a:defRPr/>
            </a:pPr>
            <a:r>
              <a:rPr lang="en-US" sz="2300" dirty="0" smtClean="0"/>
              <a:t>AEO status certified under a national program meeting the </a:t>
            </a:r>
            <a:r>
              <a:rPr lang="en-US" sz="2300" dirty="0" smtClean="0"/>
              <a:t>SAFE </a:t>
            </a:r>
            <a:r>
              <a:rPr lang="en-US" sz="2300" dirty="0"/>
              <a:t>Framework </a:t>
            </a:r>
            <a:r>
              <a:rPr lang="en-US" sz="2300" dirty="0" smtClean="0"/>
              <a:t>security criteria should be recognized as equivalent to meeting security requirements in parallel known consignor/regulated agent programs set up under ICAO auspices (ICAO instruments must be harmonized with concepts in the legal instruments noted above).</a:t>
            </a:r>
            <a:endParaRPr lang="en-US" sz="2300" dirty="0" smtClean="0">
              <a:cs typeface="Arial" pitchFamily="34" charset="0"/>
            </a:endParaRPr>
          </a:p>
          <a:p>
            <a:pPr>
              <a:defRPr/>
            </a:pPr>
            <a:endParaRPr lang="en-AU" dirty="0"/>
          </a:p>
        </p:txBody>
      </p:sp>
    </p:spTree>
    <p:extLst>
      <p:ext uri="{BB962C8B-B14F-4D97-AF65-F5344CB8AC3E}">
        <p14:creationId xmlns:p14="http://schemas.microsoft.com/office/powerpoint/2010/main" val="232705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lstStyle/>
          <a:p>
            <a:r>
              <a:rPr lang="en-AU" dirty="0" smtClean="0"/>
              <a:t>The Way Forward on AEO—A Few Recommendations (Part 2)</a:t>
            </a:r>
            <a:endParaRPr lang="en-AU" dirty="0"/>
          </a:p>
        </p:txBody>
      </p:sp>
      <p:sp>
        <p:nvSpPr>
          <p:cNvPr id="3" name="Content Placeholder 2"/>
          <p:cNvSpPr>
            <a:spLocks noGrp="1"/>
          </p:cNvSpPr>
          <p:nvPr>
            <p:ph idx="1"/>
          </p:nvPr>
        </p:nvSpPr>
        <p:spPr>
          <a:xfrm>
            <a:off x="468313" y="1412776"/>
            <a:ext cx="8136135" cy="4706260"/>
          </a:xfrm>
        </p:spPr>
        <p:txBody>
          <a:bodyPr/>
          <a:lstStyle/>
          <a:p>
            <a:pPr marL="457200" indent="-457200" defTabSz="449263">
              <a:defRPr/>
            </a:pPr>
            <a:r>
              <a:rPr lang="en-US" dirty="0" smtClean="0"/>
              <a:t>As in the ICAO regulated agent concept, qualified service providers with </a:t>
            </a:r>
            <a:r>
              <a:rPr lang="en-US" dirty="0" smtClean="0"/>
              <a:t>AEO status and validated security procedures should be able to grant “low-risk” status to consignments in land and sea modes handled by them and moving in a secure supply chain environment.</a:t>
            </a:r>
          </a:p>
          <a:p>
            <a:pPr marL="457200" indent="-457200" defTabSz="449263">
              <a:defRPr/>
            </a:pPr>
            <a:r>
              <a:rPr lang="en-US" dirty="0" smtClean="0"/>
              <a:t>AEO and similar programs must be tailored to enable flexible means of ensuring low-cost SME access to the international supply chain, while maintaining an acceptable level of security—focus should be on “enabling and encouraging” SME traders, not just prohibiting “undue restrictions” on them.</a:t>
            </a:r>
            <a:endParaRPr lang="en-US" dirty="0" smtClean="0"/>
          </a:p>
          <a:p>
            <a:pPr marL="457200" indent="-457200" defTabSz="449263">
              <a:defRPr/>
            </a:pPr>
            <a:endParaRPr lang="en-US" dirty="0"/>
          </a:p>
          <a:p>
            <a:pPr marL="457200" indent="-457200" defTabSz="449263">
              <a:defRPr/>
            </a:pPr>
            <a:endParaRPr lang="en-US" dirty="0" smtClean="0"/>
          </a:p>
          <a:p>
            <a:pPr marL="457200" indent="-457200" defTabSz="449263">
              <a:defRPr/>
            </a:pPr>
            <a:endParaRPr lang="en-US" dirty="0"/>
          </a:p>
          <a:p>
            <a:pPr>
              <a:defRPr/>
            </a:pPr>
            <a:endParaRPr lang="en-US" dirty="0" smtClean="0">
              <a:cs typeface="Arial" pitchFamily="34" charset="0"/>
            </a:endParaRPr>
          </a:p>
          <a:p>
            <a:pPr>
              <a:defRPr/>
            </a:pPr>
            <a:endParaRPr lang="en-AU" dirty="0"/>
          </a:p>
        </p:txBody>
      </p:sp>
    </p:spTree>
    <p:extLst>
      <p:ext uri="{BB962C8B-B14F-4D97-AF65-F5344CB8AC3E}">
        <p14:creationId xmlns:p14="http://schemas.microsoft.com/office/powerpoint/2010/main" val="38780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aily.swarthmore.edu/static/uploads/by_date/2009/02/19/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680959" cy="5760720"/>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7"/>
          <p:cNvSpPr>
            <a:spLocks noGrp="1"/>
          </p:cNvSpPr>
          <p:nvPr>
            <p:ph type="ctrTitle"/>
          </p:nvPr>
        </p:nvSpPr>
        <p:spPr>
          <a:xfrm>
            <a:off x="719308" y="908720"/>
            <a:ext cx="7772400" cy="1470025"/>
          </a:xfrm>
        </p:spPr>
        <p:txBody>
          <a:bodyPr/>
          <a:lstStyle/>
          <a:p>
            <a:r>
              <a:rPr lang="en-US" sz="3200" b="1" dirty="0" smtClean="0"/>
              <a:t>THANK YOU FOR YOUR ATTENTION!</a:t>
            </a:r>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58"/>
          <a:stretch/>
        </p:blipFill>
        <p:spPr bwMode="auto">
          <a:xfrm>
            <a:off x="2555776" y="5845032"/>
            <a:ext cx="5824674"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AEO_logo2"/>
          <p:cNvPicPr>
            <a:picLocks noChangeAspect="1" noChangeArrowheads="1"/>
          </p:cNvPicPr>
          <p:nvPr/>
        </p:nvPicPr>
        <p:blipFill rotWithShape="1">
          <a:blip r:embed="rId4">
            <a:extLst>
              <a:ext uri="{28A0092B-C50C-407E-A947-70E740481C1C}">
                <a14:useLocalDpi xmlns:a14="http://schemas.microsoft.com/office/drawing/2010/main" val="0"/>
              </a:ext>
            </a:extLst>
          </a:blip>
          <a:srcRect l="14776" t="28993"/>
          <a:stretch/>
        </p:blipFill>
        <p:spPr bwMode="auto">
          <a:xfrm>
            <a:off x="7236296" y="4365104"/>
            <a:ext cx="806030" cy="32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28800"/>
          </a:xfrm>
        </p:spPr>
        <p:txBody>
          <a:bodyPr/>
          <a:lstStyle/>
          <a:p>
            <a:r>
              <a:rPr lang="en-AU" dirty="0" smtClean="0"/>
              <a:t>Remember When?</a:t>
            </a:r>
            <a:br>
              <a:rPr lang="en-AU" dirty="0" smtClean="0"/>
            </a:br>
            <a:r>
              <a:rPr lang="en-AU" dirty="0" smtClean="0"/>
              <a:t>Revised Kyoto Convention: Authorized Person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7" y="1484784"/>
            <a:ext cx="5086565" cy="47525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81" y="1916832"/>
            <a:ext cx="3513019" cy="4663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val 15"/>
          <p:cNvSpPr/>
          <p:nvPr/>
        </p:nvSpPr>
        <p:spPr>
          <a:xfrm>
            <a:off x="133507" y="2924944"/>
            <a:ext cx="5158573"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04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 Framework Evolution </a:t>
            </a:r>
            <a:endParaRPr lang="en-AU" dirty="0"/>
          </a:p>
        </p:txBody>
      </p:sp>
      <p:sp>
        <p:nvSpPr>
          <p:cNvPr id="3" name="Content Placeholder 2"/>
          <p:cNvSpPr>
            <a:spLocks noGrp="1"/>
          </p:cNvSpPr>
          <p:nvPr>
            <p:ph idx="1"/>
          </p:nvPr>
        </p:nvSpPr>
        <p:spPr>
          <a:xfrm>
            <a:off x="468313" y="1124744"/>
            <a:ext cx="6664007" cy="4824536"/>
          </a:xfrm>
        </p:spPr>
        <p:txBody>
          <a:bodyPr/>
          <a:lstStyle/>
          <a:p>
            <a:pPr marL="457200" indent="-457200" defTabSz="449263">
              <a:defRPr/>
            </a:pPr>
            <a:r>
              <a:rPr lang="en-US" dirty="0"/>
              <a:t>SAFE Framework </a:t>
            </a:r>
            <a:r>
              <a:rPr lang="en-US" dirty="0" smtClean="0"/>
              <a:t>developed </a:t>
            </a:r>
            <a:r>
              <a:rPr lang="en-US" dirty="0"/>
              <a:t>in </a:t>
            </a:r>
            <a:r>
              <a:rPr lang="en-US" dirty="0" smtClean="0"/>
              <a:t>2005 on model of </a:t>
            </a:r>
            <a:r>
              <a:rPr lang="en-US" dirty="0" smtClean="0"/>
              <a:t>2003 US </a:t>
            </a:r>
            <a:r>
              <a:rPr lang="en-US" dirty="0" smtClean="0"/>
              <a:t>post 9/11 “Customs-Trade Partnership Against Terrorism—C-TPAT”; </a:t>
            </a:r>
            <a:r>
              <a:rPr lang="en-US" dirty="0"/>
              <a:t>amended in 2007, 2011, and 2012 by </a:t>
            </a:r>
            <a:r>
              <a:rPr lang="en-US" dirty="0" smtClean="0"/>
              <a:t>recommendation of </a:t>
            </a:r>
            <a:r>
              <a:rPr lang="en-US" dirty="0"/>
              <a:t>the SAFE Working Group &amp; WCO Council</a:t>
            </a:r>
          </a:p>
          <a:p>
            <a:pPr marL="457200" indent="-457200">
              <a:defRPr/>
            </a:pPr>
            <a:r>
              <a:rPr lang="en-US" dirty="0" smtClean="0">
                <a:cs typeface="Arial" pitchFamily="34" charset="0"/>
              </a:rPr>
              <a:t>Voluntary: Non-binding on signatories</a:t>
            </a:r>
          </a:p>
          <a:p>
            <a:pPr marL="457200" indent="-457200">
              <a:defRPr/>
            </a:pPr>
            <a:r>
              <a:rPr lang="en-US" dirty="0" smtClean="0">
                <a:cs typeface="Arial" pitchFamily="34" charset="0"/>
              </a:rPr>
              <a:t>Definition </a:t>
            </a:r>
            <a:r>
              <a:rPr lang="en-US" dirty="0">
                <a:cs typeface="Arial" pitchFamily="34" charset="0"/>
              </a:rPr>
              <a:t>of “Security” much broader than under C-TPAT and has become broader over the </a:t>
            </a:r>
            <a:r>
              <a:rPr lang="en-US" dirty="0" smtClean="0">
                <a:cs typeface="Arial" pitchFamily="34" charset="0"/>
              </a:rPr>
              <a:t>years</a:t>
            </a:r>
          </a:p>
          <a:p>
            <a:pPr marL="457200" indent="-457200">
              <a:defRPr/>
            </a:pPr>
            <a:r>
              <a:rPr lang="en-US" dirty="0" smtClean="0"/>
              <a:t>Expansion </a:t>
            </a:r>
            <a:r>
              <a:rPr lang="en-US" dirty="0"/>
              <a:t>of focus from containers to all cargo and conveyances in all modes</a:t>
            </a:r>
          </a:p>
          <a:p>
            <a:pPr>
              <a:defRPr/>
            </a:pPr>
            <a:endParaRPr lang="en-US" dirty="0" smtClean="0">
              <a:cs typeface="Arial" pitchFamily="34" charset="0"/>
            </a:endParaRPr>
          </a:p>
          <a:p>
            <a:pPr>
              <a:defRPr/>
            </a:pPr>
            <a:endParaRPr lang="en-AU" dirty="0"/>
          </a:p>
        </p:txBody>
      </p:sp>
      <p:pic>
        <p:nvPicPr>
          <p:cNvPr id="4"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320" y="2060848"/>
            <a:ext cx="2011680" cy="329184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73038" y="1124744"/>
            <a:ext cx="8791575" cy="4650581"/>
          </a:xfrm>
          <a:prstGeom prst="rect">
            <a:avLst/>
          </a:prstGeom>
          <a:noFill/>
          <a:ln w="9525">
            <a:noFill/>
            <a:miter lim="800000"/>
            <a:headEnd/>
            <a:tailEnd/>
          </a:ln>
        </p:spPr>
        <p:txBody>
          <a:bodyPr/>
          <a:lstStyle/>
          <a:p>
            <a:pPr lvl="1" eaLnBrk="1" hangingPunct="1">
              <a:lnSpc>
                <a:spcPct val="90000"/>
              </a:lnSpc>
              <a:spcBef>
                <a:spcPct val="20000"/>
              </a:spcBef>
              <a:buClr>
                <a:srgbClr val="5F5F5F"/>
              </a:buClr>
            </a:pPr>
            <a:endParaRPr lang="en-US" altLang="ja-JP" sz="2400" dirty="0" smtClean="0">
              <a:latin typeface="+mn-lt"/>
              <a:ea typeface="MS PGothic" pitchFamily="34" charset="-128"/>
              <a:cs typeface="Arial" charset="0"/>
            </a:endParaRPr>
          </a:p>
          <a:p>
            <a:pPr>
              <a:lnSpc>
                <a:spcPct val="90000"/>
              </a:lnSpc>
              <a:spcBef>
                <a:spcPct val="20000"/>
              </a:spcBef>
              <a:buClr>
                <a:srgbClr val="5F5F5F"/>
              </a:buClr>
            </a:pPr>
            <a:endParaRPr lang="en-US" altLang="ja-JP" sz="2400" dirty="0">
              <a:latin typeface="+mn-lt"/>
              <a:ea typeface="MS PGothic" pitchFamily="34" charset="-128"/>
              <a:cs typeface="Arial" charset="0"/>
            </a:endParaRPr>
          </a:p>
          <a:p>
            <a:pPr>
              <a:lnSpc>
                <a:spcPct val="90000"/>
              </a:lnSpc>
              <a:spcBef>
                <a:spcPct val="20000"/>
              </a:spcBef>
              <a:buClr>
                <a:srgbClr val="5F5F5F"/>
              </a:buClr>
            </a:pPr>
            <a:endParaRPr lang="en-US" altLang="ja-JP" sz="2400" dirty="0">
              <a:latin typeface="+mn-lt"/>
              <a:ea typeface="MS PGothic" pitchFamily="34" charset="-128"/>
              <a:cs typeface="Arial" charset="0"/>
            </a:endParaRPr>
          </a:p>
          <a:p>
            <a:pPr algn="ctr">
              <a:lnSpc>
                <a:spcPct val="90000"/>
              </a:lnSpc>
              <a:spcBef>
                <a:spcPct val="20000"/>
              </a:spcBef>
              <a:buClr>
                <a:srgbClr val="5F5F5F"/>
              </a:buClr>
            </a:pPr>
            <a:r>
              <a:rPr lang="en-US" altLang="ja-JP" sz="2400" dirty="0" smtClean="0">
                <a:latin typeface="+mn-lt"/>
                <a:ea typeface="MS PGothic" pitchFamily="34" charset="-128"/>
                <a:cs typeface="Arial" charset="0"/>
              </a:rPr>
              <a:t>  </a:t>
            </a:r>
            <a:r>
              <a:rPr lang="en-US" altLang="ja-JP" sz="2800" i="1" dirty="0" smtClean="0">
                <a:latin typeface="+mn-lt"/>
                <a:ea typeface="MS PGothic" pitchFamily="34" charset="-128"/>
                <a:cs typeface="Arial" charset="0"/>
              </a:rPr>
              <a:t>“</a:t>
            </a:r>
            <a:r>
              <a:rPr lang="en-US" altLang="ja-JP" sz="2800" i="1" dirty="0">
                <a:latin typeface="+mn-lt"/>
                <a:ea typeface="MS PGothic" pitchFamily="34" charset="-128"/>
                <a:cs typeface="Arial" charset="0"/>
              </a:rPr>
              <a:t>High risk cargo is that for which there is inadequate information or reason to deem it as low </a:t>
            </a:r>
            <a:r>
              <a:rPr lang="en-US" altLang="ja-JP" sz="2800" i="1" dirty="0" smtClean="0">
                <a:latin typeface="+mn-lt"/>
                <a:ea typeface="MS PGothic" pitchFamily="34" charset="-128"/>
                <a:cs typeface="Arial" charset="0"/>
              </a:rPr>
              <a:t>risk,</a:t>
            </a:r>
            <a:endParaRPr lang="en-US" altLang="ja-JP" sz="2800" i="1" dirty="0">
              <a:latin typeface="+mn-lt"/>
              <a:ea typeface="MS PGothic" pitchFamily="34" charset="-128"/>
              <a:cs typeface="Arial" charset="0"/>
            </a:endParaRPr>
          </a:p>
          <a:p>
            <a:pPr algn="ctr">
              <a:lnSpc>
                <a:spcPct val="90000"/>
              </a:lnSpc>
              <a:spcBef>
                <a:spcPct val="20000"/>
              </a:spcBef>
              <a:buClr>
                <a:srgbClr val="5F5F5F"/>
              </a:buClr>
            </a:pPr>
            <a:r>
              <a:rPr lang="en-US" altLang="ja-JP" sz="2800" i="1" dirty="0">
                <a:latin typeface="+mn-lt"/>
                <a:ea typeface="MS PGothic" pitchFamily="34" charset="-128"/>
                <a:cs typeface="Arial" charset="0"/>
              </a:rPr>
              <a:t>that tactical intelligence indicates as high risk, </a:t>
            </a:r>
            <a:endParaRPr lang="en-US" altLang="ja-JP" sz="2800" i="1" dirty="0" smtClean="0">
              <a:latin typeface="+mn-lt"/>
              <a:ea typeface="MS PGothic" pitchFamily="34" charset="-128"/>
              <a:cs typeface="Arial" charset="0"/>
            </a:endParaRPr>
          </a:p>
          <a:p>
            <a:pPr algn="ctr">
              <a:lnSpc>
                <a:spcPct val="90000"/>
              </a:lnSpc>
              <a:spcBef>
                <a:spcPct val="20000"/>
              </a:spcBef>
              <a:buClr>
                <a:srgbClr val="5F5F5F"/>
              </a:buClr>
            </a:pPr>
            <a:r>
              <a:rPr lang="en-US" altLang="ja-JP" sz="2800" i="1" dirty="0" smtClean="0">
                <a:latin typeface="+mn-lt"/>
                <a:ea typeface="MS PGothic" pitchFamily="34" charset="-128"/>
                <a:cs typeface="Arial" charset="0"/>
              </a:rPr>
              <a:t>or </a:t>
            </a:r>
            <a:r>
              <a:rPr lang="en-US" altLang="ja-JP" sz="2800" i="1" dirty="0">
                <a:latin typeface="+mn-lt"/>
                <a:ea typeface="MS PGothic" pitchFamily="34" charset="-128"/>
                <a:cs typeface="Arial" charset="0"/>
              </a:rPr>
              <a:t>that a risk-scoring assessment</a:t>
            </a:r>
          </a:p>
          <a:p>
            <a:pPr algn="ctr">
              <a:lnSpc>
                <a:spcPct val="90000"/>
              </a:lnSpc>
              <a:spcBef>
                <a:spcPct val="20000"/>
              </a:spcBef>
              <a:buClr>
                <a:srgbClr val="5F5F5F"/>
              </a:buClr>
            </a:pPr>
            <a:r>
              <a:rPr lang="en-US" altLang="ja-JP" sz="2800" i="1" dirty="0">
                <a:latin typeface="+mn-lt"/>
                <a:ea typeface="MS PGothic" pitchFamily="34" charset="-128"/>
                <a:cs typeface="Arial" charset="0"/>
              </a:rPr>
              <a:t>methodology based on security-related data elements identifies as high </a:t>
            </a:r>
            <a:r>
              <a:rPr lang="en-US" altLang="ja-JP" sz="2800" i="1" dirty="0" smtClean="0">
                <a:latin typeface="+mn-lt"/>
                <a:ea typeface="MS PGothic" pitchFamily="34" charset="-128"/>
                <a:cs typeface="Arial" charset="0"/>
              </a:rPr>
              <a:t>risk</a:t>
            </a:r>
            <a:r>
              <a:rPr lang="en-US" altLang="ja-JP" sz="2800" i="1" dirty="0">
                <a:latin typeface="+mn-lt"/>
                <a:ea typeface="MS PGothic" pitchFamily="34" charset="-128"/>
                <a:cs typeface="Arial" charset="0"/>
              </a:rPr>
              <a:t>.</a:t>
            </a:r>
            <a:r>
              <a:rPr lang="en-US" altLang="ja-JP" sz="2800" i="1" dirty="0" smtClean="0">
                <a:latin typeface="+mn-lt"/>
                <a:ea typeface="MS PGothic" pitchFamily="34" charset="-128"/>
                <a:cs typeface="Arial" charset="0"/>
              </a:rPr>
              <a:t>” </a:t>
            </a:r>
            <a:endParaRPr lang="fr-FR" altLang="ja-JP" sz="2800" i="1" dirty="0">
              <a:latin typeface="+mn-lt"/>
              <a:ea typeface="MS PGothic" pitchFamily="34" charset="-128"/>
              <a:cs typeface="Arial" charset="0"/>
            </a:endParaRPr>
          </a:p>
        </p:txBody>
      </p:sp>
      <p:sp>
        <p:nvSpPr>
          <p:cNvPr id="5" name="Title 3"/>
          <p:cNvSpPr txBox="1">
            <a:spLocks/>
          </p:cNvSpPr>
          <p:nvPr/>
        </p:nvSpPr>
        <p:spPr>
          <a:xfrm>
            <a:off x="457199" y="274638"/>
            <a:ext cx="8507413" cy="11430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600" kern="0" dirty="0" smtClean="0"/>
              <a:t>SAFE Framework of </a:t>
            </a:r>
            <a:r>
              <a:rPr lang="en-US" sz="3600" kern="0" dirty="0" smtClean="0"/>
              <a:t>Standards 2012: Risk Target</a:t>
            </a:r>
            <a:endParaRPr lang="en-AU" sz="3600" kern="0" dirty="0"/>
          </a:p>
        </p:txBody>
      </p:sp>
    </p:spTree>
    <p:extLst>
      <p:ext uri="{BB962C8B-B14F-4D97-AF65-F5344CB8AC3E}">
        <p14:creationId xmlns:p14="http://schemas.microsoft.com/office/powerpoint/2010/main" val="33675166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68313" y="1341438"/>
            <a:ext cx="8496300" cy="4168775"/>
          </a:xfrm>
          <a:ln/>
        </p:spPr>
        <p:txBody>
          <a:bodyPr/>
          <a:lstStyle/>
          <a:p>
            <a:pPr marL="609600" indent="-609600">
              <a:spcAft>
                <a:spcPct val="30000"/>
              </a:spcAft>
            </a:pPr>
            <a:endParaRPr lang="en-GB" altLang="ja-JP" dirty="0" smtClean="0">
              <a:ea typeface="ＭＳ Ｐゴシック" charset="-128"/>
            </a:endParaRPr>
          </a:p>
          <a:p>
            <a:pPr marL="0" indent="0">
              <a:spcAft>
                <a:spcPct val="30000"/>
              </a:spcAft>
              <a:buNone/>
            </a:pPr>
            <a:endParaRPr lang="en-GB" altLang="ja-JP" dirty="0" smtClean="0">
              <a:ea typeface="ＭＳ Ｐゴシック" charset="-128"/>
            </a:endParaRPr>
          </a:p>
          <a:p>
            <a:pPr marL="0" indent="0" algn="ctr">
              <a:spcAft>
                <a:spcPct val="30000"/>
              </a:spcAft>
              <a:buNone/>
            </a:pPr>
            <a:r>
              <a:rPr lang="en-US" altLang="ja-JP" i="1" dirty="0">
                <a:ea typeface="ＭＳ Ｐゴシック" charset="-128"/>
              </a:rPr>
              <a:t>AEO is a party involved in the international movement of goods in whatever function that has been approved by or on behalf of a national Customs administration as complying with WCO or equivalent supply chain security standards. AEOs may include manufacturers, importers, exporters, brokers, carriers, consolidators, intermediaries, ports, airports, terminal operators, integrated operators, warehouses, distributors and freight forwarders</a:t>
            </a:r>
            <a:r>
              <a:rPr lang="en-US" altLang="ja-JP" i="1" dirty="0" smtClean="0">
                <a:ea typeface="ＭＳ Ｐゴシック" charset="-128"/>
              </a:rPr>
              <a:t>.</a:t>
            </a:r>
            <a:endParaRPr lang="en-US" altLang="ja-JP" i="1" dirty="0">
              <a:ea typeface="ＭＳ Ｐゴシック" charset="-128"/>
            </a:endParaRPr>
          </a:p>
        </p:txBody>
      </p:sp>
      <p:sp>
        <p:nvSpPr>
          <p:cNvPr id="2" name="Title 1"/>
          <p:cNvSpPr>
            <a:spLocks noGrp="1"/>
          </p:cNvSpPr>
          <p:nvPr>
            <p:ph type="title"/>
          </p:nvPr>
        </p:nvSpPr>
        <p:spPr/>
        <p:txBody>
          <a:bodyPr/>
          <a:lstStyle/>
          <a:p>
            <a:r>
              <a:rPr lang="en-US" dirty="0" smtClean="0"/>
              <a:t>SAFE Framework of Standards 2012: </a:t>
            </a:r>
            <a:br>
              <a:rPr lang="en-US" dirty="0" smtClean="0"/>
            </a:br>
            <a:r>
              <a:rPr lang="en-US" dirty="0" smtClean="0"/>
              <a:t>Definition of </a:t>
            </a:r>
            <a:r>
              <a:rPr lang="en-AU" dirty="0" smtClean="0"/>
              <a:t>AEO</a:t>
            </a:r>
            <a:endParaRPr lang="en-AU" dirty="0"/>
          </a:p>
        </p:txBody>
      </p:sp>
    </p:spTree>
    <p:extLst>
      <p:ext uri="{BB962C8B-B14F-4D97-AF65-F5344CB8AC3E}">
        <p14:creationId xmlns:p14="http://schemas.microsoft.com/office/powerpoint/2010/main" val="105082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AU" dirty="0" smtClean="0"/>
              <a:t>What Does It Take to be an AEO?</a:t>
            </a:r>
            <a:endParaRPr lang="en-AU" dirty="0"/>
          </a:p>
        </p:txBody>
      </p:sp>
      <p:sp>
        <p:nvSpPr>
          <p:cNvPr id="3" name="Content Placeholder 2"/>
          <p:cNvSpPr>
            <a:spLocks noGrp="1"/>
          </p:cNvSpPr>
          <p:nvPr>
            <p:ph idx="1"/>
          </p:nvPr>
        </p:nvSpPr>
        <p:spPr>
          <a:xfrm>
            <a:off x="467544" y="1052736"/>
            <a:ext cx="8229600" cy="4752528"/>
          </a:xfrm>
        </p:spPr>
        <p:txBody>
          <a:bodyPr>
            <a:noAutofit/>
          </a:bodyPr>
          <a:lstStyle/>
          <a:p>
            <a:pPr marL="0" indent="0">
              <a:buNone/>
            </a:pPr>
            <a:r>
              <a:rPr lang="en-US" sz="1600" b="1" dirty="0" smtClean="0"/>
              <a:t>General Pre-Requisites (SAFE Framework 2012):</a:t>
            </a:r>
            <a:endParaRPr lang="en-US" sz="1600" b="1" dirty="0"/>
          </a:p>
          <a:p>
            <a:r>
              <a:rPr lang="en-US" sz="1600" dirty="0" smtClean="0"/>
              <a:t>Demonstrated </a:t>
            </a:r>
            <a:r>
              <a:rPr lang="en-US" sz="1600" dirty="0"/>
              <a:t>Compliance with Customs Requirements</a:t>
            </a:r>
          </a:p>
          <a:p>
            <a:r>
              <a:rPr lang="en-US" sz="1600" dirty="0"/>
              <a:t>Satisfactory System for Management of Commercial Records</a:t>
            </a:r>
          </a:p>
          <a:p>
            <a:r>
              <a:rPr lang="en-US" sz="1600" dirty="0"/>
              <a:t>Financial Viability</a:t>
            </a:r>
          </a:p>
          <a:p>
            <a:r>
              <a:rPr lang="en-US" sz="1600" dirty="0"/>
              <a:t>Consultation, Co-operation and </a:t>
            </a:r>
            <a:r>
              <a:rPr lang="en-US" sz="1600" dirty="0" smtClean="0"/>
              <a:t>Communication with Customs</a:t>
            </a:r>
            <a:endParaRPr lang="en-US" sz="1600" dirty="0"/>
          </a:p>
          <a:p>
            <a:r>
              <a:rPr lang="en-US" sz="1600" dirty="0" smtClean="0"/>
              <a:t>Staff Education</a:t>
            </a:r>
            <a:r>
              <a:rPr lang="en-US" sz="1600" dirty="0"/>
              <a:t>, Training and Awareness</a:t>
            </a:r>
          </a:p>
          <a:p>
            <a:r>
              <a:rPr lang="en-US" sz="1600" dirty="0"/>
              <a:t>Information Exchange, </a:t>
            </a:r>
            <a:r>
              <a:rPr lang="en-US" sz="1600" dirty="0" smtClean="0"/>
              <a:t>Access </a:t>
            </a:r>
            <a:r>
              <a:rPr lang="en-US" sz="1600" dirty="0" smtClean="0"/>
              <a:t>(</a:t>
            </a:r>
            <a:r>
              <a:rPr lang="en-US" sz="1600" dirty="0" smtClean="0"/>
              <a:t>by</a:t>
            </a:r>
            <a:r>
              <a:rPr lang="en-US" sz="1600" dirty="0" smtClean="0"/>
              <a:t> </a:t>
            </a:r>
            <a:r>
              <a:rPr lang="en-US" sz="1600" dirty="0" smtClean="0"/>
              <a:t>Customs) </a:t>
            </a:r>
            <a:r>
              <a:rPr lang="en-US" sz="1600" dirty="0"/>
              <a:t>and </a:t>
            </a:r>
            <a:r>
              <a:rPr lang="en-US" sz="1600" dirty="0" smtClean="0"/>
              <a:t>Confidentiality (from Customs)</a:t>
            </a:r>
            <a:endParaRPr lang="en-US" sz="1600" dirty="0"/>
          </a:p>
          <a:p>
            <a:r>
              <a:rPr lang="en-US" sz="1600" dirty="0"/>
              <a:t>Crisis Management and Incident </a:t>
            </a:r>
            <a:r>
              <a:rPr lang="en-US" sz="1600" dirty="0" smtClean="0"/>
              <a:t>Recovery Contingency </a:t>
            </a:r>
            <a:r>
              <a:rPr lang="en-US" sz="1600" dirty="0" smtClean="0"/>
              <a:t>Planning</a:t>
            </a:r>
          </a:p>
          <a:p>
            <a:r>
              <a:rPr lang="en-US" sz="1600" dirty="0" smtClean="0"/>
              <a:t>Commitment to Monitoring &amp; Reporting</a:t>
            </a:r>
            <a:endParaRPr lang="en-US" sz="1600" dirty="0"/>
          </a:p>
          <a:p>
            <a:endParaRPr lang="en-US" sz="1600" b="1" dirty="0"/>
          </a:p>
          <a:p>
            <a:pPr marL="0" indent="0">
              <a:buNone/>
            </a:pPr>
            <a:r>
              <a:rPr lang="en-US" sz="1600" b="1" dirty="0" smtClean="0"/>
              <a:t>Security </a:t>
            </a:r>
            <a:r>
              <a:rPr lang="en-US" sz="1600" b="1" dirty="0"/>
              <a:t>Pre-Requisites </a:t>
            </a:r>
            <a:r>
              <a:rPr lang="en-US" sz="1600" b="1" dirty="0" smtClean="0"/>
              <a:t>(C-TPAT &amp; SAFE </a:t>
            </a:r>
            <a:r>
              <a:rPr lang="en-US" sz="1600" b="1" dirty="0"/>
              <a:t>Framework 2012):</a:t>
            </a:r>
          </a:p>
          <a:p>
            <a:r>
              <a:rPr lang="en-US" sz="1600" dirty="0"/>
              <a:t>Cargo Security</a:t>
            </a:r>
          </a:p>
          <a:p>
            <a:r>
              <a:rPr lang="en-US" sz="1600" dirty="0"/>
              <a:t>Conveyance Security</a:t>
            </a:r>
          </a:p>
          <a:p>
            <a:r>
              <a:rPr lang="en-US" sz="1600" dirty="0"/>
              <a:t>Premises Security</a:t>
            </a:r>
          </a:p>
          <a:p>
            <a:r>
              <a:rPr lang="en-US" sz="1600" dirty="0"/>
              <a:t>Personnel Security</a:t>
            </a:r>
          </a:p>
          <a:p>
            <a:r>
              <a:rPr lang="en-US" sz="1600" dirty="0"/>
              <a:t>Trading Partner Security</a:t>
            </a:r>
          </a:p>
          <a:p>
            <a:r>
              <a:rPr lang="en-US" sz="1600" dirty="0" smtClean="0"/>
              <a:t>Continuous Measurement</a:t>
            </a:r>
            <a:r>
              <a:rPr lang="en-US" sz="1600" dirty="0"/>
              <a:t>, </a:t>
            </a:r>
            <a:r>
              <a:rPr lang="en-US" sz="1600" dirty="0" smtClean="0"/>
              <a:t>Analysis </a:t>
            </a:r>
            <a:r>
              <a:rPr lang="en-US" sz="1600" dirty="0"/>
              <a:t>and Improvement</a:t>
            </a:r>
          </a:p>
          <a:p>
            <a:pPr marL="400050" lvl="1" indent="0">
              <a:buNone/>
            </a:pPr>
            <a:endParaRPr lang="en-US" sz="1600" dirty="0"/>
          </a:p>
          <a:p>
            <a:pPr marL="400050" lvl="1" indent="0">
              <a:buNone/>
            </a:pPr>
            <a:endParaRPr lang="en-US" sz="1600" dirty="0" smtClean="0"/>
          </a:p>
        </p:txBody>
      </p:sp>
    </p:spTree>
    <p:extLst>
      <p:ext uri="{BB962C8B-B14F-4D97-AF65-F5344CB8AC3E}">
        <p14:creationId xmlns:p14="http://schemas.microsoft.com/office/powerpoint/2010/main" val="36345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813265"/>
            <a:ext cx="6642063" cy="491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600" kern="0" dirty="0" smtClean="0"/>
              <a:t>AEO Global Expansion</a:t>
            </a:r>
            <a:endParaRPr lang="en-AU" sz="3600" kern="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276872"/>
            <a:ext cx="1959984" cy="25202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73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1520" y="1988840"/>
            <a:ext cx="8613790" cy="292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4000">
                <a:solidFill>
                  <a:srgbClr val="004881"/>
                </a:solidFill>
                <a:latin typeface="Arial Narrow" pitchFamily="34" charset="0"/>
                <a:ea typeface="+mj-ea"/>
                <a:cs typeface="+mj-cs"/>
              </a:defRPr>
            </a:lvl1pPr>
            <a:lvl2pPr algn="l" rtl="0" eaLnBrk="1" fontAlgn="base" hangingPunct="1">
              <a:spcBef>
                <a:spcPct val="0"/>
              </a:spcBef>
              <a:spcAft>
                <a:spcPct val="0"/>
              </a:spcAft>
              <a:defRPr sz="4000">
                <a:solidFill>
                  <a:srgbClr val="004881"/>
                </a:solidFill>
                <a:latin typeface="Arial Narrow" pitchFamily="34" charset="0"/>
              </a:defRPr>
            </a:lvl2pPr>
            <a:lvl3pPr algn="l" rtl="0" eaLnBrk="1" fontAlgn="base" hangingPunct="1">
              <a:spcBef>
                <a:spcPct val="0"/>
              </a:spcBef>
              <a:spcAft>
                <a:spcPct val="0"/>
              </a:spcAft>
              <a:defRPr sz="4000">
                <a:solidFill>
                  <a:srgbClr val="004881"/>
                </a:solidFill>
                <a:latin typeface="Arial Narrow" pitchFamily="34" charset="0"/>
              </a:defRPr>
            </a:lvl3pPr>
            <a:lvl4pPr algn="l" rtl="0" eaLnBrk="1" fontAlgn="base" hangingPunct="1">
              <a:spcBef>
                <a:spcPct val="0"/>
              </a:spcBef>
              <a:spcAft>
                <a:spcPct val="0"/>
              </a:spcAft>
              <a:defRPr sz="4000">
                <a:solidFill>
                  <a:srgbClr val="004881"/>
                </a:solidFill>
                <a:latin typeface="Arial Narrow" pitchFamily="34" charset="0"/>
              </a:defRPr>
            </a:lvl4pPr>
            <a:lvl5pPr algn="l" rtl="0" eaLnBrk="1" fontAlgn="base" hangingPunct="1">
              <a:spcBef>
                <a:spcPct val="0"/>
              </a:spcBef>
              <a:spcAft>
                <a:spcPct val="0"/>
              </a:spcAft>
              <a:defRPr sz="4000">
                <a:solidFill>
                  <a:srgbClr val="004881"/>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3600" kern="0" dirty="0" smtClean="0"/>
              <a:t>AEO Global Expansion</a:t>
            </a:r>
            <a:endParaRPr lang="en-AU" sz="3600" kern="0" dirty="0"/>
          </a:p>
        </p:txBody>
      </p:sp>
    </p:spTree>
    <p:extLst>
      <p:ext uri="{BB962C8B-B14F-4D97-AF65-F5344CB8AC3E}">
        <p14:creationId xmlns:p14="http://schemas.microsoft.com/office/powerpoint/2010/main" val="403000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CES_Powerpoint_2013">
  <a:themeElements>
    <a:clrScheme name="CCES 0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ES 06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ES 0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ES 0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ES 0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ES 0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ES 0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ES 0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ES 06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ES 0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ES 0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ES 0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ES 0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ES 0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CCES_Powerpoint_2013</Template>
  <TotalTime>894</TotalTime>
  <Words>908</Words>
  <Application>Microsoft Office PowerPoint</Application>
  <PresentationFormat>On-screen Show (4:3)</PresentationFormat>
  <Paragraphs>112</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CCES_Powerpoint_2013</vt:lpstr>
      <vt:lpstr>THE SAFE FRAMEWORK AND THE AUTHORIZED ECONOMIC OPERATOR (AEO): EVOLUTION TOWARDS A CONVENTIONAL  REGULATORY STANDARD? </vt:lpstr>
      <vt:lpstr>PowerPoint Presentation</vt:lpstr>
      <vt:lpstr>Remember When? Revised Kyoto Convention: Authorized Person</vt:lpstr>
      <vt:lpstr>SAFE Framework Evolution </vt:lpstr>
      <vt:lpstr>PowerPoint Presentation</vt:lpstr>
      <vt:lpstr>SAFE Framework of Standards 2012:  Definition of AEO</vt:lpstr>
      <vt:lpstr>What Does It Take to be an AEO?</vt:lpstr>
      <vt:lpstr>PowerPoint Presentation</vt:lpstr>
      <vt:lpstr>PowerPoint Presentation</vt:lpstr>
      <vt:lpstr>PowerPoint Presentation</vt:lpstr>
      <vt:lpstr>Mutual Recognition Implementation </vt:lpstr>
      <vt:lpstr>Benefits of MR in Practice: NZ-US</vt:lpstr>
      <vt:lpstr>PowerPoint Presentation</vt:lpstr>
      <vt:lpstr>Enabling Trade 2013: What About Small &amp; Medium Sized Enterprises?</vt:lpstr>
      <vt:lpstr>Enabling Trade 2013: Supply Chain Barriers to Trade</vt:lpstr>
      <vt:lpstr>International Trade in the 20th Century</vt:lpstr>
      <vt:lpstr>International Trade in the 21st Century</vt:lpstr>
      <vt:lpstr>ICAO: Chicago Convention: Authorized Importer to AEO?</vt:lpstr>
      <vt:lpstr>Air Cargo Security Concept</vt:lpstr>
      <vt:lpstr>Air Cargo: Aircraft Operator Screening</vt:lpstr>
      <vt:lpstr>Air Cargo: Regulated Agent Screening</vt:lpstr>
      <vt:lpstr>Air Cargo:  Known Consignor in Secure Supply Chain</vt:lpstr>
      <vt:lpstr>WTO: Hope on the Horizon?</vt:lpstr>
      <vt:lpstr>The Way Forward on AEO—A Few Recommendations (Part 1)</vt:lpstr>
      <vt:lpstr>The Way Forward on AEO—A Few Recommendations (Part 2)</vt:lpstr>
      <vt:lpstr>THANK YOU FOR YOUR ATTENTION!</vt:lpstr>
    </vt:vector>
  </TitlesOfParts>
  <Company>University of Canberra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s621394</dc:creator>
  <cp:lastModifiedBy>Management</cp:lastModifiedBy>
  <cp:revision>73</cp:revision>
  <dcterms:created xsi:type="dcterms:W3CDTF">2013-08-06T03:24:35Z</dcterms:created>
  <dcterms:modified xsi:type="dcterms:W3CDTF">2013-09-03T02:22:15Z</dcterms:modified>
</cp:coreProperties>
</file>