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79" r:id="rId2"/>
    <p:sldMasterId id="2147483991" r:id="rId3"/>
    <p:sldMasterId id="2147484003" r:id="rId4"/>
    <p:sldMasterId id="2147484092" r:id="rId5"/>
    <p:sldMasterId id="2147484152" r:id="rId6"/>
    <p:sldMasterId id="2147484164" r:id="rId7"/>
    <p:sldMasterId id="2147484176" r:id="rId8"/>
    <p:sldMasterId id="2147484189" r:id="rId9"/>
  </p:sldMasterIdLst>
  <p:notesMasterIdLst>
    <p:notesMasterId r:id="rId32"/>
  </p:notesMasterIdLst>
  <p:handoutMasterIdLst>
    <p:handoutMasterId r:id="rId33"/>
  </p:handoutMasterIdLst>
  <p:sldIdLst>
    <p:sldId id="363" r:id="rId10"/>
    <p:sldId id="339" r:id="rId11"/>
    <p:sldId id="307" r:id="rId12"/>
    <p:sldId id="326" r:id="rId13"/>
    <p:sldId id="340" r:id="rId14"/>
    <p:sldId id="403" r:id="rId15"/>
    <p:sldId id="390" r:id="rId16"/>
    <p:sldId id="391" r:id="rId17"/>
    <p:sldId id="392" r:id="rId18"/>
    <p:sldId id="393" r:id="rId19"/>
    <p:sldId id="394" r:id="rId20"/>
    <p:sldId id="396" r:id="rId21"/>
    <p:sldId id="406" r:id="rId22"/>
    <p:sldId id="407" r:id="rId23"/>
    <p:sldId id="398" r:id="rId24"/>
    <p:sldId id="399" r:id="rId25"/>
    <p:sldId id="408" r:id="rId26"/>
    <p:sldId id="410" r:id="rId27"/>
    <p:sldId id="401" r:id="rId28"/>
    <p:sldId id="402" r:id="rId29"/>
    <p:sldId id="411" r:id="rId30"/>
    <p:sldId id="404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63690" autoAdjust="0"/>
  </p:normalViewPr>
  <p:slideViewPr>
    <p:cSldViewPr>
      <p:cViewPr varScale="1">
        <p:scale>
          <a:sx n="108" d="100"/>
          <a:sy n="10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2344202167036884E-2"/>
          <c:y val="0.14285714285714324"/>
          <c:w val="0.90729339121071406"/>
          <c:h val="0.719255718035245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2000"/>
                </a:pPr>
                <a:endParaRPr lang="en-US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</c:v>
                </c:pt>
                <c:pt idx="1">
                  <c:v>57</c:v>
                </c:pt>
                <c:pt idx="2">
                  <c:v>65</c:v>
                </c:pt>
                <c:pt idx="3">
                  <c:v>71</c:v>
                </c:pt>
                <c:pt idx="4">
                  <c:v>76</c:v>
                </c:pt>
                <c:pt idx="5">
                  <c:v>84</c:v>
                </c:pt>
                <c:pt idx="6">
                  <c:v>89</c:v>
                </c:pt>
              </c:numCache>
            </c:numRef>
          </c:val>
        </c:ser>
        <c:axId val="110807296"/>
        <c:axId val="110978176"/>
      </c:barChart>
      <c:catAx>
        <c:axId val="110807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0978176"/>
        <c:crosses val="autoZero"/>
        <c:auto val="1"/>
        <c:lblAlgn val="ctr"/>
        <c:lblOffset val="100"/>
      </c:catAx>
      <c:valAx>
        <c:axId val="110978176"/>
        <c:scaling>
          <c:orientation val="minMax"/>
          <c:max val="90"/>
          <c:min val="50"/>
        </c:scaling>
        <c:delete val="1"/>
        <c:axPos val="l"/>
        <c:numFmt formatCode="General" sourceLinked="1"/>
        <c:tickLblPos val="none"/>
        <c:crossAx val="110807296"/>
        <c:crosses val="autoZero"/>
        <c:crossBetween val="between"/>
      </c:valAx>
      <c:spPr>
        <a:noFill/>
        <a:ln w="19050" cap="flat" cmpd="sng" algn="ctr">
          <a:noFill/>
          <a:prstDash val="solid"/>
        </a:ln>
        <a:effectLst/>
      </c:spPr>
    </c:plotArea>
    <c:plotVisOnly val="1"/>
  </c:chart>
  <c:spPr>
    <a:ln w="25400">
      <a:solidFill>
        <a:srgbClr val="0F6FC6"/>
      </a:solidFill>
    </a:ln>
  </c:spPr>
  <c:txPr>
    <a:bodyPr/>
    <a:lstStyle/>
    <a:p>
      <a:pPr>
        <a:defRPr sz="1200" b="1" i="0" baseline="0"/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97D15-BF95-47ED-AB45-0FF07B1869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8CE43-CD4F-4610-9B0C-8FD948E3E6B6}">
      <dgm:prSet phldrT="[Text]" custT="1"/>
      <dgm:spPr/>
      <dgm:t>
        <a:bodyPr/>
        <a:lstStyle/>
        <a:p>
          <a:r>
            <a:rPr lang="es-CL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Reducción costos transacción</a:t>
          </a:r>
          <a:endParaRPr lang="es-CL" sz="1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49778D-568A-413B-AF08-D23E27DF3DF4}" type="sibTrans" cxnId="{1AEB9EFB-742A-4055-A3E2-6D918FEE7C18}">
      <dgm:prSet/>
      <dgm:spPr/>
      <dgm:t>
        <a:bodyPr/>
        <a:lstStyle/>
        <a:p>
          <a:endParaRPr lang="en-US"/>
        </a:p>
      </dgm:t>
    </dgm:pt>
    <dgm:pt modelId="{2C4346DE-4C47-4962-AC5C-6BB0B5351B70}" type="parTrans" cxnId="{1AEB9EFB-742A-4055-A3E2-6D918FEE7C18}">
      <dgm:prSet/>
      <dgm:spPr/>
      <dgm:t>
        <a:bodyPr/>
        <a:lstStyle/>
        <a:p>
          <a:endParaRPr lang="en-US"/>
        </a:p>
      </dgm:t>
    </dgm:pt>
    <dgm:pt modelId="{4D84CE89-AF43-410A-B958-0DE189C1C363}">
      <dgm:prSet phldrT="[Text]" custT="1"/>
      <dgm:spPr/>
      <dgm:t>
        <a:bodyPr/>
        <a:lstStyle/>
        <a:p>
          <a:r>
            <a:rPr lang="es-CL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Ventaja para las empresas</a:t>
          </a:r>
          <a:endParaRPr lang="es-CL" sz="1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67D963-1907-4D0F-B323-3EBC11ECE9D3}" type="sibTrans" cxnId="{4EECD4DE-849F-4013-98EC-79AD6DB25842}">
      <dgm:prSet/>
      <dgm:spPr/>
      <dgm:t>
        <a:bodyPr/>
        <a:lstStyle/>
        <a:p>
          <a:endParaRPr lang="en-US"/>
        </a:p>
      </dgm:t>
    </dgm:pt>
    <dgm:pt modelId="{643B340F-82C7-4466-9770-4232800943DF}" type="parTrans" cxnId="{4EECD4DE-849F-4013-98EC-79AD6DB25842}">
      <dgm:prSet/>
      <dgm:spPr/>
      <dgm:t>
        <a:bodyPr/>
        <a:lstStyle/>
        <a:p>
          <a:endParaRPr lang="en-US"/>
        </a:p>
      </dgm:t>
    </dgm:pt>
    <dgm:pt modelId="{5ABE2C41-E161-4615-9FB2-F63C256DC252}">
      <dgm:prSet phldrT="[Text]" custT="1"/>
      <dgm:spPr/>
      <dgm:t>
        <a:bodyPr/>
        <a:lstStyle/>
        <a:p>
          <a:pPr algn="l"/>
          <a:r>
            <a:rPr lang="es-CL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Mejor desempeño exportaciones e IED</a:t>
          </a:r>
          <a:endParaRPr lang="es-CL" sz="1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8073AE-6CD4-44A7-A5E2-C4D2B2CEE36C}" type="sibTrans" cxnId="{CCF035CE-B9FC-4095-99FF-00B01CE4939E}">
      <dgm:prSet/>
      <dgm:spPr/>
      <dgm:t>
        <a:bodyPr/>
        <a:lstStyle/>
        <a:p>
          <a:endParaRPr lang="en-US"/>
        </a:p>
      </dgm:t>
    </dgm:pt>
    <dgm:pt modelId="{FA63881B-9CFC-4B36-90CB-BFE6CB2253B8}" type="parTrans" cxnId="{CCF035CE-B9FC-4095-99FF-00B01CE4939E}">
      <dgm:prSet/>
      <dgm:spPr/>
      <dgm:t>
        <a:bodyPr/>
        <a:lstStyle/>
        <a:p>
          <a:endParaRPr lang="en-US"/>
        </a:p>
      </dgm:t>
    </dgm:pt>
    <dgm:pt modelId="{B52DB697-C086-4CF6-B136-34056466A971}">
      <dgm:prSet phldrT="[Text]" custT="1"/>
      <dgm:spPr/>
      <dgm:t>
        <a:bodyPr/>
        <a:lstStyle/>
        <a:p>
          <a:r>
            <a:rPr lang="es-CL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Recaudación eficiente y justa</a:t>
          </a:r>
          <a:endParaRPr lang="es-CL" sz="1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BBDB6C-909E-452D-A222-F8A4674A456A}" type="parTrans" cxnId="{EFBB17EF-3143-4124-828A-7DD590E225FE}">
      <dgm:prSet/>
      <dgm:spPr/>
      <dgm:t>
        <a:bodyPr/>
        <a:lstStyle/>
        <a:p>
          <a:endParaRPr lang="en-US"/>
        </a:p>
      </dgm:t>
    </dgm:pt>
    <dgm:pt modelId="{E49B2A3B-3B5A-4E76-8372-15873500120E}" type="sibTrans" cxnId="{EFBB17EF-3143-4124-828A-7DD590E225FE}">
      <dgm:prSet/>
      <dgm:spPr/>
      <dgm:t>
        <a:bodyPr/>
        <a:lstStyle/>
        <a:p>
          <a:endParaRPr lang="en-US"/>
        </a:p>
      </dgm:t>
    </dgm:pt>
    <dgm:pt modelId="{09F4F10E-A017-489B-BE59-C9468092072D}">
      <dgm:prSet phldrT="[Text]" custT="1"/>
      <dgm:spPr/>
      <dgm:t>
        <a:bodyPr/>
        <a:lstStyle/>
        <a:p>
          <a:pPr algn="l"/>
          <a:r>
            <a:rPr lang="es-CL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Protección de la sociedad</a:t>
          </a:r>
          <a:endParaRPr lang="es-CL" sz="1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5BAC75-B96D-405A-A54C-E828436820A4}" type="parTrans" cxnId="{54E309C5-C7D1-40E0-BF6D-08A67C0B0AA5}">
      <dgm:prSet/>
      <dgm:spPr/>
      <dgm:t>
        <a:bodyPr/>
        <a:lstStyle/>
        <a:p>
          <a:endParaRPr lang="en-US"/>
        </a:p>
      </dgm:t>
    </dgm:pt>
    <dgm:pt modelId="{B088F28F-8DBF-4AB9-8D9A-FD83340FDFAE}" type="sibTrans" cxnId="{54E309C5-C7D1-40E0-BF6D-08A67C0B0AA5}">
      <dgm:prSet/>
      <dgm:spPr/>
      <dgm:t>
        <a:bodyPr/>
        <a:lstStyle/>
        <a:p>
          <a:endParaRPr lang="en-US"/>
        </a:p>
      </dgm:t>
    </dgm:pt>
    <dgm:pt modelId="{0F1E09FD-D565-4493-AE6D-34D61F9C3D07}" type="pres">
      <dgm:prSet presAssocID="{17597D15-BF95-47ED-AB45-0FF07B1869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B00E9-63B3-429D-AF2E-AC3F17832666}" type="pres">
      <dgm:prSet presAssocID="{17597D15-BF95-47ED-AB45-0FF07B1869BA}" presName="arrow" presStyleLbl="bgShp" presStyleIdx="0" presStyleCnt="1" custScaleX="96131" custLinFactNeighborY="-1005"/>
      <dgm:spPr/>
    </dgm:pt>
    <dgm:pt modelId="{8656932E-3FF7-4E5D-9B8B-CABCBF65831F}" type="pres">
      <dgm:prSet presAssocID="{17597D15-BF95-47ED-AB45-0FF07B1869BA}" presName="arrowDiagram5" presStyleCnt="0"/>
      <dgm:spPr/>
    </dgm:pt>
    <dgm:pt modelId="{16FB856E-2529-495C-8CA8-37058BAA9C71}" type="pres">
      <dgm:prSet presAssocID="{AEE8CE43-CD4F-4610-9B0C-8FD948E3E6B6}" presName="bullet5a" presStyleLbl="node1" presStyleIdx="0" presStyleCnt="5" custLinFactNeighborX="11166" custLinFactNeighborY="29449"/>
      <dgm:spPr/>
    </dgm:pt>
    <dgm:pt modelId="{BDCFB985-EFBF-4FAD-BCB0-3168825C462B}" type="pres">
      <dgm:prSet presAssocID="{AEE8CE43-CD4F-4610-9B0C-8FD948E3E6B6}" presName="textBox5a" presStyleLbl="revTx" presStyleIdx="0" presStyleCnt="5" custScaleX="128869" custScaleY="57564" custLinFactNeighborX="12969" custLinFactNeighborY="-5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1654D-BAD6-4B98-95E2-59AC4621B854}" type="pres">
      <dgm:prSet presAssocID="{4D84CE89-AF43-410A-B958-0DE189C1C363}" presName="bullet5b" presStyleLbl="node1" presStyleIdx="1" presStyleCnt="5" custLinFactNeighborY="9734"/>
      <dgm:spPr/>
    </dgm:pt>
    <dgm:pt modelId="{692F5097-86BD-4673-8D75-96B2E55AB861}" type="pres">
      <dgm:prSet presAssocID="{4D84CE89-AF43-410A-B958-0DE189C1C363}" presName="textBox5b" presStyleLbl="revTx" presStyleIdx="1" presStyleCnt="5" custScaleX="92311" custScaleY="37231" custLinFactNeighborX="-31847" custLinFactNeighborY="-14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7CE7-1FF2-4151-9240-1B7A9ECAB424}" type="pres">
      <dgm:prSet presAssocID="{5ABE2C41-E161-4615-9FB2-F63C256DC252}" presName="bullet5c" presStyleLbl="node1" presStyleIdx="2" presStyleCnt="5"/>
      <dgm:spPr/>
    </dgm:pt>
    <dgm:pt modelId="{DBFBB3A4-F566-49BE-8AA3-335F02EC2D2D}" type="pres">
      <dgm:prSet presAssocID="{5ABE2C41-E161-4615-9FB2-F63C256DC252}" presName="textBox5c" presStyleLbl="revTx" presStyleIdx="2" presStyleCnt="5" custScaleX="111457" custScaleY="40731" custLinFactNeighborX="-30789" custLinFactNeighborY="-16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7C945-EC33-4751-A689-636183C2051B}" type="pres">
      <dgm:prSet presAssocID="{B52DB697-C086-4CF6-B136-34056466A971}" presName="bullet5d" presStyleLbl="node1" presStyleIdx="3" presStyleCnt="5"/>
      <dgm:spPr/>
    </dgm:pt>
    <dgm:pt modelId="{84255D3C-1B79-40FD-A2D0-4BDE0B13DE5C}" type="pres">
      <dgm:prSet presAssocID="{B52DB697-C086-4CF6-B136-34056466A971}" presName="textBox5d" presStyleLbl="revTx" presStyleIdx="3" presStyleCnt="5" custScaleX="141896" custScaleY="19445" custLinFactNeighborX="-33531" custLinFactNeighborY="-2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B3367-14BE-4773-9FE6-BFB58A592BA0}" type="pres">
      <dgm:prSet presAssocID="{09F4F10E-A017-489B-BE59-C9468092072D}" presName="bullet5e" presStyleLbl="node1" presStyleIdx="4" presStyleCnt="5"/>
      <dgm:spPr/>
    </dgm:pt>
    <dgm:pt modelId="{18D34C69-09FE-493F-BC0C-84D86B65A05D}" type="pres">
      <dgm:prSet presAssocID="{09F4F10E-A017-489B-BE59-C9468092072D}" presName="textBox5e" presStyleLbl="revTx" presStyleIdx="4" presStyleCnt="5" custScaleX="149670" custScaleY="14426" custLinFactNeighborX="-18241" custLinFactNeighborY="-3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B9EFB-742A-4055-A3E2-6D918FEE7C18}" srcId="{17597D15-BF95-47ED-AB45-0FF07B1869BA}" destId="{AEE8CE43-CD4F-4610-9B0C-8FD948E3E6B6}" srcOrd="0" destOrd="0" parTransId="{2C4346DE-4C47-4962-AC5C-6BB0B5351B70}" sibTransId="{BD49778D-568A-413B-AF08-D23E27DF3DF4}"/>
    <dgm:cxn modelId="{B7E3222F-6F9A-45CE-8204-28A1EDAEA1F6}" type="presOf" srcId="{09F4F10E-A017-489B-BE59-C9468092072D}" destId="{18D34C69-09FE-493F-BC0C-84D86B65A05D}" srcOrd="0" destOrd="0" presId="urn:microsoft.com/office/officeart/2005/8/layout/arrow2"/>
    <dgm:cxn modelId="{EFBB17EF-3143-4124-828A-7DD590E225FE}" srcId="{17597D15-BF95-47ED-AB45-0FF07B1869BA}" destId="{B52DB697-C086-4CF6-B136-34056466A971}" srcOrd="3" destOrd="0" parTransId="{76BBDB6C-909E-452D-A222-F8A4674A456A}" sibTransId="{E49B2A3B-3B5A-4E76-8372-15873500120E}"/>
    <dgm:cxn modelId="{54E309C5-C7D1-40E0-BF6D-08A67C0B0AA5}" srcId="{17597D15-BF95-47ED-AB45-0FF07B1869BA}" destId="{09F4F10E-A017-489B-BE59-C9468092072D}" srcOrd="4" destOrd="0" parTransId="{E05BAC75-B96D-405A-A54C-E828436820A4}" sibTransId="{B088F28F-8DBF-4AB9-8D9A-FD83340FDFAE}"/>
    <dgm:cxn modelId="{4EECD4DE-849F-4013-98EC-79AD6DB25842}" srcId="{17597D15-BF95-47ED-AB45-0FF07B1869BA}" destId="{4D84CE89-AF43-410A-B958-0DE189C1C363}" srcOrd="1" destOrd="0" parTransId="{643B340F-82C7-4466-9770-4232800943DF}" sibTransId="{0767D963-1907-4D0F-B323-3EBC11ECE9D3}"/>
    <dgm:cxn modelId="{CCF035CE-B9FC-4095-99FF-00B01CE4939E}" srcId="{17597D15-BF95-47ED-AB45-0FF07B1869BA}" destId="{5ABE2C41-E161-4615-9FB2-F63C256DC252}" srcOrd="2" destOrd="0" parTransId="{FA63881B-9CFC-4B36-90CB-BFE6CB2253B8}" sibTransId="{088073AE-6CD4-44A7-A5E2-C4D2B2CEE36C}"/>
    <dgm:cxn modelId="{940F930F-F9DC-404E-8776-39A1035CCB4A}" type="presOf" srcId="{4D84CE89-AF43-410A-B958-0DE189C1C363}" destId="{692F5097-86BD-4673-8D75-96B2E55AB861}" srcOrd="0" destOrd="0" presId="urn:microsoft.com/office/officeart/2005/8/layout/arrow2"/>
    <dgm:cxn modelId="{9E7D7C73-6D7F-4470-ADFF-616361167B17}" type="presOf" srcId="{AEE8CE43-CD4F-4610-9B0C-8FD948E3E6B6}" destId="{BDCFB985-EFBF-4FAD-BCB0-3168825C462B}" srcOrd="0" destOrd="0" presId="urn:microsoft.com/office/officeart/2005/8/layout/arrow2"/>
    <dgm:cxn modelId="{5FEF1920-7ADD-41F5-A635-332440E68B71}" type="presOf" srcId="{17597D15-BF95-47ED-AB45-0FF07B1869BA}" destId="{0F1E09FD-D565-4493-AE6D-34D61F9C3D07}" srcOrd="0" destOrd="0" presId="urn:microsoft.com/office/officeart/2005/8/layout/arrow2"/>
    <dgm:cxn modelId="{A54B74C5-9AFB-4E11-8241-1800F0E2653F}" type="presOf" srcId="{B52DB697-C086-4CF6-B136-34056466A971}" destId="{84255D3C-1B79-40FD-A2D0-4BDE0B13DE5C}" srcOrd="0" destOrd="0" presId="urn:microsoft.com/office/officeart/2005/8/layout/arrow2"/>
    <dgm:cxn modelId="{D07C3DA3-797E-48BA-B3E5-F50612A5D905}" type="presOf" srcId="{5ABE2C41-E161-4615-9FB2-F63C256DC252}" destId="{DBFBB3A4-F566-49BE-8AA3-335F02EC2D2D}" srcOrd="0" destOrd="0" presId="urn:microsoft.com/office/officeart/2005/8/layout/arrow2"/>
    <dgm:cxn modelId="{2E639B8A-B281-4A86-BB48-38230D4E05FB}" type="presParOf" srcId="{0F1E09FD-D565-4493-AE6D-34D61F9C3D07}" destId="{06CB00E9-63B3-429D-AF2E-AC3F17832666}" srcOrd="0" destOrd="0" presId="urn:microsoft.com/office/officeart/2005/8/layout/arrow2"/>
    <dgm:cxn modelId="{10713C10-7D84-4EDC-A1D4-A360B6A4F9F1}" type="presParOf" srcId="{0F1E09FD-D565-4493-AE6D-34D61F9C3D07}" destId="{8656932E-3FF7-4E5D-9B8B-CABCBF65831F}" srcOrd="1" destOrd="0" presId="urn:microsoft.com/office/officeart/2005/8/layout/arrow2"/>
    <dgm:cxn modelId="{6AF8765A-6822-4C57-9A91-33A55D90D0A9}" type="presParOf" srcId="{8656932E-3FF7-4E5D-9B8B-CABCBF65831F}" destId="{16FB856E-2529-495C-8CA8-37058BAA9C71}" srcOrd="0" destOrd="0" presId="urn:microsoft.com/office/officeart/2005/8/layout/arrow2"/>
    <dgm:cxn modelId="{44545475-ABF8-4AC4-8501-F36A8DCB67A6}" type="presParOf" srcId="{8656932E-3FF7-4E5D-9B8B-CABCBF65831F}" destId="{BDCFB985-EFBF-4FAD-BCB0-3168825C462B}" srcOrd="1" destOrd="0" presId="urn:microsoft.com/office/officeart/2005/8/layout/arrow2"/>
    <dgm:cxn modelId="{E04D7CB6-C5B4-4EE5-953B-9A85FF78C5EC}" type="presParOf" srcId="{8656932E-3FF7-4E5D-9B8B-CABCBF65831F}" destId="{8291654D-BAD6-4B98-95E2-59AC4621B854}" srcOrd="2" destOrd="0" presId="urn:microsoft.com/office/officeart/2005/8/layout/arrow2"/>
    <dgm:cxn modelId="{77D89529-F5BB-4D2D-B094-C0093F669EA7}" type="presParOf" srcId="{8656932E-3FF7-4E5D-9B8B-CABCBF65831F}" destId="{692F5097-86BD-4673-8D75-96B2E55AB861}" srcOrd="3" destOrd="0" presId="urn:microsoft.com/office/officeart/2005/8/layout/arrow2"/>
    <dgm:cxn modelId="{3B1B13ED-1759-4FE4-A4F6-B74169D6BB10}" type="presParOf" srcId="{8656932E-3FF7-4E5D-9B8B-CABCBF65831F}" destId="{464E7CE7-1FF2-4151-9240-1B7A9ECAB424}" srcOrd="4" destOrd="0" presId="urn:microsoft.com/office/officeart/2005/8/layout/arrow2"/>
    <dgm:cxn modelId="{6A904701-8307-42A7-84FC-4BD6EEBC81A4}" type="presParOf" srcId="{8656932E-3FF7-4E5D-9B8B-CABCBF65831F}" destId="{DBFBB3A4-F566-49BE-8AA3-335F02EC2D2D}" srcOrd="5" destOrd="0" presId="urn:microsoft.com/office/officeart/2005/8/layout/arrow2"/>
    <dgm:cxn modelId="{75867A42-F9FB-48D0-ADCE-012144B38D40}" type="presParOf" srcId="{8656932E-3FF7-4E5D-9B8B-CABCBF65831F}" destId="{EA37C945-EC33-4751-A689-636183C2051B}" srcOrd="6" destOrd="0" presId="urn:microsoft.com/office/officeart/2005/8/layout/arrow2"/>
    <dgm:cxn modelId="{AFDCECDA-8AF5-4A90-9FF6-9CFDCD206558}" type="presParOf" srcId="{8656932E-3FF7-4E5D-9B8B-CABCBF65831F}" destId="{84255D3C-1B79-40FD-A2D0-4BDE0B13DE5C}" srcOrd="7" destOrd="0" presId="urn:microsoft.com/office/officeart/2005/8/layout/arrow2"/>
    <dgm:cxn modelId="{8160C165-1394-446A-A09B-627B0EB47C79}" type="presParOf" srcId="{8656932E-3FF7-4E5D-9B8B-CABCBF65831F}" destId="{AFFB3367-14BE-4773-9FE6-BFB58A592BA0}" srcOrd="8" destOrd="0" presId="urn:microsoft.com/office/officeart/2005/8/layout/arrow2"/>
    <dgm:cxn modelId="{89E6E0EF-C381-4FAD-8A62-6C5F3B646708}" type="presParOf" srcId="{8656932E-3FF7-4E5D-9B8B-CABCBF65831F}" destId="{18D34C69-09FE-493F-BC0C-84D86B65A05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B27C3-513C-4D9D-9EEB-FBBA9622EC54}" type="doc">
      <dgm:prSet loTypeId="urn:microsoft.com/office/officeart/2005/8/layout/hList7#1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0C35E29-FDC5-4181-ACB3-997AD262F636}">
      <dgm:prSet phldrT="[Text]" custT="1"/>
      <dgm:spPr>
        <a:xfrm>
          <a:off x="1480540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en-US" sz="17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SEGURIDAD</a:t>
          </a:r>
          <a:endParaRPr lang="en-US" sz="17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AE64C1E6-6FD2-479E-A149-54C651842D66}" type="parTrans" cxnId="{6DFBDE58-61FF-4F6C-954F-BA3F37BAFBD9}">
      <dgm:prSet/>
      <dgm:spPr/>
      <dgm:t>
        <a:bodyPr/>
        <a:lstStyle/>
        <a:p>
          <a:pPr algn="ctr"/>
          <a:endParaRPr lang="en-US"/>
        </a:p>
      </dgm:t>
    </dgm:pt>
    <dgm:pt modelId="{8B887135-AB8B-4CAF-B27E-B2AF2050920B}" type="sibTrans" cxnId="{6DFBDE58-61FF-4F6C-954F-BA3F37BAFBD9}">
      <dgm:prSet/>
      <dgm:spPr/>
      <dgm:t>
        <a:bodyPr/>
        <a:lstStyle/>
        <a:p>
          <a:pPr algn="ctr"/>
          <a:endParaRPr lang="en-US"/>
        </a:p>
      </dgm:t>
    </dgm:pt>
    <dgm:pt modelId="{84FCF8D4-7EE2-4F57-B2A1-E4B899B91AA4}">
      <dgm:prSet phldrT="[Text]" custT="1"/>
      <dgm:spPr>
        <a:xfrm>
          <a:off x="3026720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en-US" sz="1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DPI &amp; SALUD </a:t>
          </a:r>
          <a:endParaRPr lang="en-US" sz="1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25043396-9BFD-4C1E-940C-4A546FD3F119}" type="parTrans" cxnId="{B266BC8A-8D6E-4504-8302-D48D0B348957}">
      <dgm:prSet/>
      <dgm:spPr/>
      <dgm:t>
        <a:bodyPr/>
        <a:lstStyle/>
        <a:p>
          <a:pPr algn="ctr"/>
          <a:endParaRPr lang="en-US"/>
        </a:p>
      </dgm:t>
    </dgm:pt>
    <dgm:pt modelId="{FF304AD8-C5EA-46AD-86AD-C23E73594160}" type="sibTrans" cxnId="{B266BC8A-8D6E-4504-8302-D48D0B348957}">
      <dgm:prSet/>
      <dgm:spPr/>
      <dgm:t>
        <a:bodyPr/>
        <a:lstStyle/>
        <a:p>
          <a:pPr algn="ctr"/>
          <a:endParaRPr lang="en-US"/>
        </a:p>
      </dgm:t>
    </dgm:pt>
    <dgm:pt modelId="{C2CB00FC-C22F-49DD-BD2F-93D2A066810E}">
      <dgm:prSet phldrT="[Text]" custT="1"/>
      <dgm:spPr>
        <a:xfrm>
          <a:off x="4539804" y="-46596"/>
          <a:ext cx="1697709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en-US" sz="16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DROGAS</a:t>
          </a:r>
          <a:endParaRPr lang="en-US" sz="16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35F6BC4B-7F2E-4FAB-9B5B-F6FA5EAB9A8C}" type="parTrans" cxnId="{BC0541EB-7E21-487E-AB05-F1282AD52AE4}">
      <dgm:prSet/>
      <dgm:spPr/>
      <dgm:t>
        <a:bodyPr/>
        <a:lstStyle/>
        <a:p>
          <a:pPr algn="ctr"/>
          <a:endParaRPr lang="en-US"/>
        </a:p>
      </dgm:t>
    </dgm:pt>
    <dgm:pt modelId="{A3D2B5F2-6705-4BF1-BDC7-8C4E23900658}" type="sibTrans" cxnId="{BC0541EB-7E21-487E-AB05-F1282AD52AE4}">
      <dgm:prSet/>
      <dgm:spPr/>
      <dgm:t>
        <a:bodyPr/>
        <a:lstStyle/>
        <a:p>
          <a:pPr algn="ctr"/>
          <a:endParaRPr lang="en-US"/>
        </a:p>
      </dgm:t>
    </dgm:pt>
    <dgm:pt modelId="{90D9E807-15C4-4A4E-BAAC-AAA288D6241F}">
      <dgm:prSet phldrT="[Text]" custT="1"/>
      <dgm:spPr>
        <a:xfrm>
          <a:off x="6281583" y="-46596"/>
          <a:ext cx="174063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en-US" sz="1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MEDIO AMBIENTE</a:t>
          </a:r>
          <a:endParaRPr lang="en-US" sz="1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4E5D343B-67EB-4161-8ED1-58942101E3D0}" type="parTrans" cxnId="{6AE78ECA-45C2-443F-9457-956666FA683B}">
      <dgm:prSet/>
      <dgm:spPr/>
      <dgm:t>
        <a:bodyPr/>
        <a:lstStyle/>
        <a:p>
          <a:pPr algn="ctr"/>
          <a:endParaRPr lang="en-US"/>
        </a:p>
      </dgm:t>
    </dgm:pt>
    <dgm:pt modelId="{EA7D5769-0345-4075-A260-0A5BE3D98280}" type="sibTrans" cxnId="{6AE78ECA-45C2-443F-9457-956666FA683B}">
      <dgm:prSet/>
      <dgm:spPr/>
      <dgm:t>
        <a:bodyPr/>
        <a:lstStyle/>
        <a:p>
          <a:pPr algn="ctr"/>
          <a:endParaRPr lang="en-US"/>
        </a:p>
      </dgm:t>
    </dgm:pt>
    <dgm:pt modelId="{8424AB44-83BC-485A-9FD4-0ECD44023AB5}">
      <dgm:prSet custT="1"/>
      <dgm:spPr>
        <a:xfrm>
          <a:off x="553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en-US" sz="19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RECAUDAC</a:t>
          </a:r>
          <a:endParaRPr lang="en-US" sz="1900" b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gm:t>
    </dgm:pt>
    <dgm:pt modelId="{29F8736F-363D-4137-A83A-615041A98B25}" type="parTrans" cxnId="{437857D4-CBBF-4A2D-81D8-0E691B517C72}">
      <dgm:prSet/>
      <dgm:spPr/>
      <dgm:t>
        <a:bodyPr/>
        <a:lstStyle/>
        <a:p>
          <a:pPr algn="ctr"/>
          <a:endParaRPr lang="en-US"/>
        </a:p>
      </dgm:t>
    </dgm:pt>
    <dgm:pt modelId="{FF110A94-3962-433A-991A-B02D1CCAEE77}" type="sibTrans" cxnId="{437857D4-CBBF-4A2D-81D8-0E691B517C72}">
      <dgm:prSet/>
      <dgm:spPr/>
      <dgm:t>
        <a:bodyPr/>
        <a:lstStyle/>
        <a:p>
          <a:pPr algn="ctr"/>
          <a:endParaRPr lang="en-US"/>
        </a:p>
      </dgm:t>
    </dgm:pt>
    <dgm:pt modelId="{314BA9B9-A70D-49D6-8DA6-2AEBAE52C89C}" type="pres">
      <dgm:prSet presAssocID="{478B27C3-513C-4D9D-9EEB-FBBA9622E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5C2A14-BB3B-4D99-B5CD-D993279D1582}" type="pres">
      <dgm:prSet presAssocID="{478B27C3-513C-4D9D-9EEB-FBBA9622EC54}" presName="fgShape" presStyleLbl="fgShp" presStyleIdx="0" presStyleCnt="1" custFlipVert="1" custScaleX="108696" custScaleY="211963" custLinFactNeighborY="-11324"/>
      <dgm:spPr>
        <a:xfrm flipV="1">
          <a:off x="-12" y="1917610"/>
          <a:ext cx="8022796" cy="872185"/>
        </a:xfrm>
        <a:prstGeom prst="leftRightArrow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9EFE945C-8E03-4F75-A14B-389324C3BA54}" type="pres">
      <dgm:prSet presAssocID="{478B27C3-513C-4D9D-9EEB-FBBA9622EC54}" presName="linComp" presStyleCnt="0"/>
      <dgm:spPr/>
      <dgm:t>
        <a:bodyPr/>
        <a:lstStyle/>
        <a:p>
          <a:endParaRPr lang="en-US"/>
        </a:p>
      </dgm:t>
    </dgm:pt>
    <dgm:pt modelId="{EAAA2B90-6DDE-4D49-A685-FEC4BE3A662A}" type="pres">
      <dgm:prSet presAssocID="{8424AB44-83BC-485A-9FD4-0ECD44023AB5}" presName="compNode" presStyleCnt="0"/>
      <dgm:spPr/>
      <dgm:t>
        <a:bodyPr/>
        <a:lstStyle/>
        <a:p>
          <a:endParaRPr lang="en-US"/>
        </a:p>
      </dgm:t>
    </dgm:pt>
    <dgm:pt modelId="{99254E95-3392-4F03-8258-849687CCD2C1}" type="pres">
      <dgm:prSet presAssocID="{8424AB44-83BC-485A-9FD4-0ECD44023AB5}" presName="bkgdShape" presStyleLbl="node1" presStyleIdx="0" presStyleCnt="5"/>
      <dgm:spPr/>
      <dgm:t>
        <a:bodyPr/>
        <a:lstStyle/>
        <a:p>
          <a:endParaRPr lang="en-US"/>
        </a:p>
      </dgm:t>
    </dgm:pt>
    <dgm:pt modelId="{A07C4A46-06A6-418C-8777-0E61DD35B76A}" type="pres">
      <dgm:prSet presAssocID="{8424AB44-83BC-485A-9FD4-0ECD44023AB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C8FDD-3D05-404A-AF6D-ACEA656CD553}" type="pres">
      <dgm:prSet presAssocID="{8424AB44-83BC-485A-9FD4-0ECD44023AB5}" presName="invisiNode" presStyleLbl="node1" presStyleIdx="0" presStyleCnt="5"/>
      <dgm:spPr/>
      <dgm:t>
        <a:bodyPr/>
        <a:lstStyle/>
        <a:p>
          <a:endParaRPr lang="en-US"/>
        </a:p>
      </dgm:t>
    </dgm:pt>
    <dgm:pt modelId="{F5D48C2E-42CE-4899-93E4-BA3CFD606184}" type="pres">
      <dgm:prSet presAssocID="{8424AB44-83BC-485A-9FD4-0ECD44023AB5}" presName="imagNode" presStyleLbl="fgImgPlace1" presStyleIdx="0" presStyleCnt="5"/>
      <dgm:spPr>
        <a:xfrm>
          <a:off x="278317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B511C090-B0F6-4899-AC5B-135D6F4DF44E}" type="pres">
      <dgm:prSet presAssocID="{FF110A94-3962-433A-991A-B02D1CCAEE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1AD775-483F-4DE9-B84A-3214A2ABEE91}" type="pres">
      <dgm:prSet presAssocID="{80C35E29-FDC5-4181-ACB3-997AD262F636}" presName="compNode" presStyleCnt="0"/>
      <dgm:spPr/>
      <dgm:t>
        <a:bodyPr/>
        <a:lstStyle/>
        <a:p>
          <a:endParaRPr lang="en-US"/>
        </a:p>
      </dgm:t>
    </dgm:pt>
    <dgm:pt modelId="{CDC524DC-7B74-4860-9C37-0BFDADA67698}" type="pres">
      <dgm:prSet presAssocID="{80C35E29-FDC5-4181-ACB3-997AD262F636}" presName="bkgdShape" presStyleLbl="node1" presStyleIdx="1" presStyleCnt="5" custLinFactNeighborX="-2253" custLinFactNeighborY="-16276"/>
      <dgm:spPr/>
      <dgm:t>
        <a:bodyPr/>
        <a:lstStyle/>
        <a:p>
          <a:endParaRPr lang="en-US"/>
        </a:p>
      </dgm:t>
    </dgm:pt>
    <dgm:pt modelId="{7C1244A7-D23A-4AA4-B871-78252BAC6E81}" type="pres">
      <dgm:prSet presAssocID="{80C35E29-FDC5-4181-ACB3-997AD262F63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DCF2-6FD2-419F-8D42-9C3DF66083B7}" type="pres">
      <dgm:prSet presAssocID="{80C35E29-FDC5-4181-ACB3-997AD262F636}" presName="invisiNode" presStyleLbl="node1" presStyleIdx="1" presStyleCnt="5"/>
      <dgm:spPr/>
      <dgm:t>
        <a:bodyPr/>
        <a:lstStyle/>
        <a:p>
          <a:endParaRPr lang="en-US"/>
        </a:p>
      </dgm:t>
    </dgm:pt>
    <dgm:pt modelId="{1EF5A084-A7EB-4323-BDEA-05622E801114}" type="pres">
      <dgm:prSet presAssocID="{80C35E29-FDC5-4181-ACB3-997AD262F636}" presName="imagNode" presStyleLbl="fgImgPlace1" presStyleIdx="1" presStyleCnt="5"/>
      <dgm:spPr>
        <a:xfrm>
          <a:off x="1791400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F75FD99A-B66A-4C86-BDEA-BFF70355E9F3}" type="pres">
      <dgm:prSet presAssocID="{8B887135-AB8B-4CAF-B27E-B2AF205092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3B4A03-DFE3-451B-80AD-BE0006184832}" type="pres">
      <dgm:prSet presAssocID="{84FCF8D4-7EE2-4F57-B2A1-E4B899B91AA4}" presName="compNode" presStyleCnt="0"/>
      <dgm:spPr/>
      <dgm:t>
        <a:bodyPr/>
        <a:lstStyle/>
        <a:p>
          <a:endParaRPr lang="en-US"/>
        </a:p>
      </dgm:t>
    </dgm:pt>
    <dgm:pt modelId="{6FC9F05B-EDB9-4F0B-BFE6-090A4802206A}" type="pres">
      <dgm:prSet presAssocID="{84FCF8D4-7EE2-4F57-B2A1-E4B899B91AA4}" presName="bkgdShape" presStyleLbl="node1" presStyleIdx="2" presStyleCnt="5"/>
      <dgm:spPr/>
      <dgm:t>
        <a:bodyPr/>
        <a:lstStyle/>
        <a:p>
          <a:endParaRPr lang="en-US"/>
        </a:p>
      </dgm:t>
    </dgm:pt>
    <dgm:pt modelId="{89101CC9-A6DF-4BC4-BB11-AA0564B0BDCE}" type="pres">
      <dgm:prSet presAssocID="{84FCF8D4-7EE2-4F57-B2A1-E4B899B91AA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D2FEF-CAB2-4BE7-B1E1-EB799EF9AB6F}" type="pres">
      <dgm:prSet presAssocID="{84FCF8D4-7EE2-4F57-B2A1-E4B899B91AA4}" presName="invisiNode" presStyleLbl="node1" presStyleIdx="2" presStyleCnt="5"/>
      <dgm:spPr/>
      <dgm:t>
        <a:bodyPr/>
        <a:lstStyle/>
        <a:p>
          <a:endParaRPr lang="en-US"/>
        </a:p>
      </dgm:t>
    </dgm:pt>
    <dgm:pt modelId="{7636BABF-6673-44F7-A7D0-4EDCBA05D2BB}" type="pres">
      <dgm:prSet presAssocID="{84FCF8D4-7EE2-4F57-B2A1-E4B899B91AA4}" presName="imagNode" presStyleLbl="fgImgPlace1" presStyleIdx="2" presStyleCnt="5"/>
      <dgm:spPr>
        <a:xfrm>
          <a:off x="3304484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38664DF4-4061-4F1E-AA56-7715572111A3}" type="pres">
      <dgm:prSet presAssocID="{FF304AD8-C5EA-46AD-86AD-C23E735941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33148F-14D7-4C48-BDBC-CF29C3D2F972}" type="pres">
      <dgm:prSet presAssocID="{C2CB00FC-C22F-49DD-BD2F-93D2A066810E}" presName="compNode" presStyleCnt="0"/>
      <dgm:spPr/>
      <dgm:t>
        <a:bodyPr/>
        <a:lstStyle/>
        <a:p>
          <a:endParaRPr lang="en-US"/>
        </a:p>
      </dgm:t>
    </dgm:pt>
    <dgm:pt modelId="{D1E5D0BA-2139-48EF-9551-73264FBB4D8B}" type="pres">
      <dgm:prSet presAssocID="{C2CB00FC-C22F-49DD-BD2F-93D2A066810E}" presName="bkgdShape" presStyleLbl="node1" presStyleIdx="3" presStyleCnt="5" custScaleX="115568"/>
      <dgm:spPr/>
      <dgm:t>
        <a:bodyPr/>
        <a:lstStyle/>
        <a:p>
          <a:endParaRPr lang="en-US"/>
        </a:p>
      </dgm:t>
    </dgm:pt>
    <dgm:pt modelId="{78FA9A0B-3AD3-440A-B322-FF671C5670EB}" type="pres">
      <dgm:prSet presAssocID="{C2CB00FC-C22F-49DD-BD2F-93D2A066810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E52B3-45BE-4779-B5C4-6240F8E2AFA7}" type="pres">
      <dgm:prSet presAssocID="{C2CB00FC-C22F-49DD-BD2F-93D2A066810E}" presName="invisiNode" presStyleLbl="node1" presStyleIdx="3" presStyleCnt="5"/>
      <dgm:spPr/>
      <dgm:t>
        <a:bodyPr/>
        <a:lstStyle/>
        <a:p>
          <a:endParaRPr lang="en-US"/>
        </a:p>
      </dgm:t>
    </dgm:pt>
    <dgm:pt modelId="{ABF82633-351D-4C49-9A5F-6A0CDF768DD5}" type="pres">
      <dgm:prSet presAssocID="{C2CB00FC-C22F-49DD-BD2F-93D2A066810E}" presName="imagNode" presStyleLbl="fgImgPlace1" presStyleIdx="3" presStyleCnt="5"/>
      <dgm:spPr>
        <a:xfrm>
          <a:off x="4931916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93B245FA-25AD-4A8F-98D5-17E3AA2A2626}" type="pres">
      <dgm:prSet presAssocID="{A3D2B5F2-6705-4BF1-BDC7-8C4E239006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6C34B2-B5BC-4268-898B-3EB1ADBB7D79}" type="pres">
      <dgm:prSet presAssocID="{90D9E807-15C4-4A4E-BAAC-AAA288D6241F}" presName="compNode" presStyleCnt="0"/>
      <dgm:spPr/>
      <dgm:t>
        <a:bodyPr/>
        <a:lstStyle/>
        <a:p>
          <a:endParaRPr lang="en-US"/>
        </a:p>
      </dgm:t>
    </dgm:pt>
    <dgm:pt modelId="{E44554AA-3DEF-4095-8E85-9BF30DF531F3}" type="pres">
      <dgm:prSet presAssocID="{90D9E807-15C4-4A4E-BAAC-AAA288D6241F}" presName="bkgdShape" presStyleLbl="node1" presStyleIdx="4" presStyleCnt="5" custScaleX="118490"/>
      <dgm:spPr/>
      <dgm:t>
        <a:bodyPr/>
        <a:lstStyle/>
        <a:p>
          <a:endParaRPr lang="en-US"/>
        </a:p>
      </dgm:t>
    </dgm:pt>
    <dgm:pt modelId="{033EF693-1335-41E8-A04E-33BFE1BE66C5}" type="pres">
      <dgm:prSet presAssocID="{90D9E807-15C4-4A4E-BAAC-AAA288D6241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C70B7-CC17-4623-8207-84FAD9EA6872}" type="pres">
      <dgm:prSet presAssocID="{90D9E807-15C4-4A4E-BAAC-AAA288D6241F}" presName="invisiNode" presStyleLbl="node1" presStyleIdx="4" presStyleCnt="5"/>
      <dgm:spPr/>
      <dgm:t>
        <a:bodyPr/>
        <a:lstStyle/>
        <a:p>
          <a:endParaRPr lang="en-US"/>
        </a:p>
      </dgm:t>
    </dgm:pt>
    <dgm:pt modelId="{3EAF5E11-67B9-4DC7-9539-74E02D821DE2}" type="pres">
      <dgm:prSet presAssocID="{90D9E807-15C4-4A4E-BAAC-AAA288D6241F}" presName="imagNode" presStyleLbl="fgImgPlace1" presStyleIdx="4" presStyleCnt="5"/>
      <dgm:spPr>
        <a:xfrm>
          <a:off x="6695158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</dgm:ptLst>
  <dgm:cxnLst>
    <dgm:cxn modelId="{7101B4F8-627B-4F91-BE33-80BD7F55ABD3}" type="presOf" srcId="{8424AB44-83BC-485A-9FD4-0ECD44023AB5}" destId="{99254E95-3392-4F03-8258-849687CCD2C1}" srcOrd="0" destOrd="0" presId="urn:microsoft.com/office/officeart/2005/8/layout/hList7#1"/>
    <dgm:cxn modelId="{6DFBDE58-61FF-4F6C-954F-BA3F37BAFBD9}" srcId="{478B27C3-513C-4D9D-9EEB-FBBA9622EC54}" destId="{80C35E29-FDC5-4181-ACB3-997AD262F636}" srcOrd="1" destOrd="0" parTransId="{AE64C1E6-6FD2-479E-A149-54C651842D66}" sibTransId="{8B887135-AB8B-4CAF-B27E-B2AF2050920B}"/>
    <dgm:cxn modelId="{B266BC8A-8D6E-4504-8302-D48D0B348957}" srcId="{478B27C3-513C-4D9D-9EEB-FBBA9622EC54}" destId="{84FCF8D4-7EE2-4F57-B2A1-E4B899B91AA4}" srcOrd="2" destOrd="0" parTransId="{25043396-9BFD-4C1E-940C-4A546FD3F119}" sibTransId="{FF304AD8-C5EA-46AD-86AD-C23E73594160}"/>
    <dgm:cxn modelId="{4A787FDA-5C70-4426-B118-F520650321AF}" type="presOf" srcId="{478B27C3-513C-4D9D-9EEB-FBBA9622EC54}" destId="{314BA9B9-A70D-49D6-8DA6-2AEBAE52C89C}" srcOrd="0" destOrd="0" presId="urn:microsoft.com/office/officeart/2005/8/layout/hList7#1"/>
    <dgm:cxn modelId="{1A1F449B-17DC-4903-89C1-D4DC32672F12}" type="presOf" srcId="{80C35E29-FDC5-4181-ACB3-997AD262F636}" destId="{CDC524DC-7B74-4860-9C37-0BFDADA67698}" srcOrd="0" destOrd="0" presId="urn:microsoft.com/office/officeart/2005/8/layout/hList7#1"/>
    <dgm:cxn modelId="{CA3C4A25-ADFC-4296-8533-947C7C820563}" type="presOf" srcId="{FF110A94-3962-433A-991A-B02D1CCAEE77}" destId="{B511C090-B0F6-4899-AC5B-135D6F4DF44E}" srcOrd="0" destOrd="0" presId="urn:microsoft.com/office/officeart/2005/8/layout/hList7#1"/>
    <dgm:cxn modelId="{437857D4-CBBF-4A2D-81D8-0E691B517C72}" srcId="{478B27C3-513C-4D9D-9EEB-FBBA9622EC54}" destId="{8424AB44-83BC-485A-9FD4-0ECD44023AB5}" srcOrd="0" destOrd="0" parTransId="{29F8736F-363D-4137-A83A-615041A98B25}" sibTransId="{FF110A94-3962-433A-991A-B02D1CCAEE77}"/>
    <dgm:cxn modelId="{BC0541EB-7E21-487E-AB05-F1282AD52AE4}" srcId="{478B27C3-513C-4D9D-9EEB-FBBA9622EC54}" destId="{C2CB00FC-C22F-49DD-BD2F-93D2A066810E}" srcOrd="3" destOrd="0" parTransId="{35F6BC4B-7F2E-4FAB-9B5B-F6FA5EAB9A8C}" sibTransId="{A3D2B5F2-6705-4BF1-BDC7-8C4E23900658}"/>
    <dgm:cxn modelId="{4BE3DF17-E057-407F-AF4C-EB35BEE298CD}" type="presOf" srcId="{84FCF8D4-7EE2-4F57-B2A1-E4B899B91AA4}" destId="{89101CC9-A6DF-4BC4-BB11-AA0564B0BDCE}" srcOrd="1" destOrd="0" presId="urn:microsoft.com/office/officeart/2005/8/layout/hList7#1"/>
    <dgm:cxn modelId="{6AE78ECA-45C2-443F-9457-956666FA683B}" srcId="{478B27C3-513C-4D9D-9EEB-FBBA9622EC54}" destId="{90D9E807-15C4-4A4E-BAAC-AAA288D6241F}" srcOrd="4" destOrd="0" parTransId="{4E5D343B-67EB-4161-8ED1-58942101E3D0}" sibTransId="{EA7D5769-0345-4075-A260-0A5BE3D98280}"/>
    <dgm:cxn modelId="{CBD5DE33-09A3-4576-BC99-339537E2FA0A}" type="presOf" srcId="{C2CB00FC-C22F-49DD-BD2F-93D2A066810E}" destId="{D1E5D0BA-2139-48EF-9551-73264FBB4D8B}" srcOrd="0" destOrd="0" presId="urn:microsoft.com/office/officeart/2005/8/layout/hList7#1"/>
    <dgm:cxn modelId="{6F40958B-22C9-45E8-B942-94C08E625DED}" type="presOf" srcId="{C2CB00FC-C22F-49DD-BD2F-93D2A066810E}" destId="{78FA9A0B-3AD3-440A-B322-FF671C5670EB}" srcOrd="1" destOrd="0" presId="urn:microsoft.com/office/officeart/2005/8/layout/hList7#1"/>
    <dgm:cxn modelId="{D162FA22-C0C8-4C26-A911-8FA11CB71540}" type="presOf" srcId="{8B887135-AB8B-4CAF-B27E-B2AF2050920B}" destId="{F75FD99A-B66A-4C86-BDEA-BFF70355E9F3}" srcOrd="0" destOrd="0" presId="urn:microsoft.com/office/officeart/2005/8/layout/hList7#1"/>
    <dgm:cxn modelId="{D40D37BC-4742-41CC-B905-65444663A3FA}" type="presOf" srcId="{90D9E807-15C4-4A4E-BAAC-AAA288D6241F}" destId="{033EF693-1335-41E8-A04E-33BFE1BE66C5}" srcOrd="1" destOrd="0" presId="urn:microsoft.com/office/officeart/2005/8/layout/hList7#1"/>
    <dgm:cxn modelId="{08BB231B-7F26-429F-B2DD-79641DB16910}" type="presOf" srcId="{80C35E29-FDC5-4181-ACB3-997AD262F636}" destId="{7C1244A7-D23A-4AA4-B871-78252BAC6E81}" srcOrd="1" destOrd="0" presId="urn:microsoft.com/office/officeart/2005/8/layout/hList7#1"/>
    <dgm:cxn modelId="{E4E23291-6383-4A96-8C6B-78CFFD959C2A}" type="presOf" srcId="{A3D2B5F2-6705-4BF1-BDC7-8C4E23900658}" destId="{93B245FA-25AD-4A8F-98D5-17E3AA2A2626}" srcOrd="0" destOrd="0" presId="urn:microsoft.com/office/officeart/2005/8/layout/hList7#1"/>
    <dgm:cxn modelId="{42F0607A-2386-42A2-9D8E-CB18A49AB59B}" type="presOf" srcId="{90D9E807-15C4-4A4E-BAAC-AAA288D6241F}" destId="{E44554AA-3DEF-4095-8E85-9BF30DF531F3}" srcOrd="0" destOrd="0" presId="urn:microsoft.com/office/officeart/2005/8/layout/hList7#1"/>
    <dgm:cxn modelId="{4062D812-929A-4B20-A022-ADC8BEAF203E}" type="presOf" srcId="{84FCF8D4-7EE2-4F57-B2A1-E4B899B91AA4}" destId="{6FC9F05B-EDB9-4F0B-BFE6-090A4802206A}" srcOrd="0" destOrd="0" presId="urn:microsoft.com/office/officeart/2005/8/layout/hList7#1"/>
    <dgm:cxn modelId="{BF2C69A3-448E-4A4E-A6D2-2BDFE44F8EBC}" type="presOf" srcId="{8424AB44-83BC-485A-9FD4-0ECD44023AB5}" destId="{A07C4A46-06A6-418C-8777-0E61DD35B76A}" srcOrd="1" destOrd="0" presId="urn:microsoft.com/office/officeart/2005/8/layout/hList7#1"/>
    <dgm:cxn modelId="{F5790E96-3040-4A13-82F6-3513F5229FB7}" type="presOf" srcId="{FF304AD8-C5EA-46AD-86AD-C23E73594160}" destId="{38664DF4-4061-4F1E-AA56-7715572111A3}" srcOrd="0" destOrd="0" presId="urn:microsoft.com/office/officeart/2005/8/layout/hList7#1"/>
    <dgm:cxn modelId="{F4F32128-28E0-4D8F-9C86-2622A5A71C64}" type="presParOf" srcId="{314BA9B9-A70D-49D6-8DA6-2AEBAE52C89C}" destId="{485C2A14-BB3B-4D99-B5CD-D993279D1582}" srcOrd="0" destOrd="0" presId="urn:microsoft.com/office/officeart/2005/8/layout/hList7#1"/>
    <dgm:cxn modelId="{EEF16B4A-A736-406A-9173-BBF62CCA3A4E}" type="presParOf" srcId="{314BA9B9-A70D-49D6-8DA6-2AEBAE52C89C}" destId="{9EFE945C-8E03-4F75-A14B-389324C3BA54}" srcOrd="1" destOrd="0" presId="urn:microsoft.com/office/officeart/2005/8/layout/hList7#1"/>
    <dgm:cxn modelId="{57AA0DA3-AAE5-4B22-8394-2A46BEA1974D}" type="presParOf" srcId="{9EFE945C-8E03-4F75-A14B-389324C3BA54}" destId="{EAAA2B90-6DDE-4D49-A685-FEC4BE3A662A}" srcOrd="0" destOrd="0" presId="urn:microsoft.com/office/officeart/2005/8/layout/hList7#1"/>
    <dgm:cxn modelId="{C1BF7940-FFDB-4486-A51C-EBE813827A6C}" type="presParOf" srcId="{EAAA2B90-6DDE-4D49-A685-FEC4BE3A662A}" destId="{99254E95-3392-4F03-8258-849687CCD2C1}" srcOrd="0" destOrd="0" presId="urn:microsoft.com/office/officeart/2005/8/layout/hList7#1"/>
    <dgm:cxn modelId="{C3EC7B52-4C0A-41E0-9B20-2448FD8C4024}" type="presParOf" srcId="{EAAA2B90-6DDE-4D49-A685-FEC4BE3A662A}" destId="{A07C4A46-06A6-418C-8777-0E61DD35B76A}" srcOrd="1" destOrd="0" presId="urn:microsoft.com/office/officeart/2005/8/layout/hList7#1"/>
    <dgm:cxn modelId="{D126E4DB-4814-47FF-9A8D-B65E95883DE0}" type="presParOf" srcId="{EAAA2B90-6DDE-4D49-A685-FEC4BE3A662A}" destId="{D93C8FDD-3D05-404A-AF6D-ACEA656CD553}" srcOrd="2" destOrd="0" presId="urn:microsoft.com/office/officeart/2005/8/layout/hList7#1"/>
    <dgm:cxn modelId="{F16F70F3-B513-40A9-A12C-EF0C2784839E}" type="presParOf" srcId="{EAAA2B90-6DDE-4D49-A685-FEC4BE3A662A}" destId="{F5D48C2E-42CE-4899-93E4-BA3CFD606184}" srcOrd="3" destOrd="0" presId="urn:microsoft.com/office/officeart/2005/8/layout/hList7#1"/>
    <dgm:cxn modelId="{55BBA6C2-9D3C-4DFD-A1BD-89E7A3DE8319}" type="presParOf" srcId="{9EFE945C-8E03-4F75-A14B-389324C3BA54}" destId="{B511C090-B0F6-4899-AC5B-135D6F4DF44E}" srcOrd="1" destOrd="0" presId="urn:microsoft.com/office/officeart/2005/8/layout/hList7#1"/>
    <dgm:cxn modelId="{71FEE18B-5D17-49A6-8A74-FD78A687D763}" type="presParOf" srcId="{9EFE945C-8E03-4F75-A14B-389324C3BA54}" destId="{321AD775-483F-4DE9-B84A-3214A2ABEE91}" srcOrd="2" destOrd="0" presId="urn:microsoft.com/office/officeart/2005/8/layout/hList7#1"/>
    <dgm:cxn modelId="{BE8F9F6A-2FD9-48A2-BBC0-CC19190C1FB5}" type="presParOf" srcId="{321AD775-483F-4DE9-B84A-3214A2ABEE91}" destId="{CDC524DC-7B74-4860-9C37-0BFDADA67698}" srcOrd="0" destOrd="0" presId="urn:microsoft.com/office/officeart/2005/8/layout/hList7#1"/>
    <dgm:cxn modelId="{E975EE9D-B698-4E05-B1A7-5716711866D8}" type="presParOf" srcId="{321AD775-483F-4DE9-B84A-3214A2ABEE91}" destId="{7C1244A7-D23A-4AA4-B871-78252BAC6E81}" srcOrd="1" destOrd="0" presId="urn:microsoft.com/office/officeart/2005/8/layout/hList7#1"/>
    <dgm:cxn modelId="{20FCCF55-D4B1-4216-8DB9-1B598B6E0D2E}" type="presParOf" srcId="{321AD775-483F-4DE9-B84A-3214A2ABEE91}" destId="{F1FDDCF2-6FD2-419F-8D42-9C3DF66083B7}" srcOrd="2" destOrd="0" presId="urn:microsoft.com/office/officeart/2005/8/layout/hList7#1"/>
    <dgm:cxn modelId="{A6E31461-B830-4228-9674-26AB8DA0D11E}" type="presParOf" srcId="{321AD775-483F-4DE9-B84A-3214A2ABEE91}" destId="{1EF5A084-A7EB-4323-BDEA-05622E801114}" srcOrd="3" destOrd="0" presId="urn:microsoft.com/office/officeart/2005/8/layout/hList7#1"/>
    <dgm:cxn modelId="{1011CBD3-C533-4231-89C6-7797828B3C36}" type="presParOf" srcId="{9EFE945C-8E03-4F75-A14B-389324C3BA54}" destId="{F75FD99A-B66A-4C86-BDEA-BFF70355E9F3}" srcOrd="3" destOrd="0" presId="urn:microsoft.com/office/officeart/2005/8/layout/hList7#1"/>
    <dgm:cxn modelId="{5CB34850-929B-4E01-8ECE-CA324B1D50AF}" type="presParOf" srcId="{9EFE945C-8E03-4F75-A14B-389324C3BA54}" destId="{073B4A03-DFE3-451B-80AD-BE0006184832}" srcOrd="4" destOrd="0" presId="urn:microsoft.com/office/officeart/2005/8/layout/hList7#1"/>
    <dgm:cxn modelId="{E09E3B0A-DA17-49A6-B631-5CD02B247277}" type="presParOf" srcId="{073B4A03-DFE3-451B-80AD-BE0006184832}" destId="{6FC9F05B-EDB9-4F0B-BFE6-090A4802206A}" srcOrd="0" destOrd="0" presId="urn:microsoft.com/office/officeart/2005/8/layout/hList7#1"/>
    <dgm:cxn modelId="{7567E788-5587-4D06-9C53-0DC2B2630601}" type="presParOf" srcId="{073B4A03-DFE3-451B-80AD-BE0006184832}" destId="{89101CC9-A6DF-4BC4-BB11-AA0564B0BDCE}" srcOrd="1" destOrd="0" presId="urn:microsoft.com/office/officeart/2005/8/layout/hList7#1"/>
    <dgm:cxn modelId="{0A8865BB-F318-4FAB-8EF1-56802AD3D34D}" type="presParOf" srcId="{073B4A03-DFE3-451B-80AD-BE0006184832}" destId="{DD3D2FEF-CAB2-4BE7-B1E1-EB799EF9AB6F}" srcOrd="2" destOrd="0" presId="urn:microsoft.com/office/officeart/2005/8/layout/hList7#1"/>
    <dgm:cxn modelId="{9460ECCD-035B-471F-85BA-E2F541883CC4}" type="presParOf" srcId="{073B4A03-DFE3-451B-80AD-BE0006184832}" destId="{7636BABF-6673-44F7-A7D0-4EDCBA05D2BB}" srcOrd="3" destOrd="0" presId="urn:microsoft.com/office/officeart/2005/8/layout/hList7#1"/>
    <dgm:cxn modelId="{64F13576-6065-4121-8805-E2BE920DC888}" type="presParOf" srcId="{9EFE945C-8E03-4F75-A14B-389324C3BA54}" destId="{38664DF4-4061-4F1E-AA56-7715572111A3}" srcOrd="5" destOrd="0" presId="urn:microsoft.com/office/officeart/2005/8/layout/hList7#1"/>
    <dgm:cxn modelId="{714B156D-4BD0-4A81-9CFC-A941411E709C}" type="presParOf" srcId="{9EFE945C-8E03-4F75-A14B-389324C3BA54}" destId="{DB33148F-14D7-4C48-BDBC-CF29C3D2F972}" srcOrd="6" destOrd="0" presId="urn:microsoft.com/office/officeart/2005/8/layout/hList7#1"/>
    <dgm:cxn modelId="{6448E3B1-5B0B-4F73-B1CB-87196DDAA9B9}" type="presParOf" srcId="{DB33148F-14D7-4C48-BDBC-CF29C3D2F972}" destId="{D1E5D0BA-2139-48EF-9551-73264FBB4D8B}" srcOrd="0" destOrd="0" presId="urn:microsoft.com/office/officeart/2005/8/layout/hList7#1"/>
    <dgm:cxn modelId="{0E9D8EE0-A1B3-4E06-8C3D-23226DF0FF75}" type="presParOf" srcId="{DB33148F-14D7-4C48-BDBC-CF29C3D2F972}" destId="{78FA9A0B-3AD3-440A-B322-FF671C5670EB}" srcOrd="1" destOrd="0" presId="urn:microsoft.com/office/officeart/2005/8/layout/hList7#1"/>
    <dgm:cxn modelId="{F185FC12-1295-41D2-A785-1A1F4E2274CB}" type="presParOf" srcId="{DB33148F-14D7-4C48-BDBC-CF29C3D2F972}" destId="{1D6E52B3-45BE-4779-B5C4-6240F8E2AFA7}" srcOrd="2" destOrd="0" presId="urn:microsoft.com/office/officeart/2005/8/layout/hList7#1"/>
    <dgm:cxn modelId="{902BFD25-E8F6-4615-9BC3-FB9D2F76EDD1}" type="presParOf" srcId="{DB33148F-14D7-4C48-BDBC-CF29C3D2F972}" destId="{ABF82633-351D-4C49-9A5F-6A0CDF768DD5}" srcOrd="3" destOrd="0" presId="urn:microsoft.com/office/officeart/2005/8/layout/hList7#1"/>
    <dgm:cxn modelId="{09A4FA65-6ED6-4E63-A980-972D6888AB14}" type="presParOf" srcId="{9EFE945C-8E03-4F75-A14B-389324C3BA54}" destId="{93B245FA-25AD-4A8F-98D5-17E3AA2A2626}" srcOrd="7" destOrd="0" presId="urn:microsoft.com/office/officeart/2005/8/layout/hList7#1"/>
    <dgm:cxn modelId="{22955414-5BB8-4FB4-AD59-CB55C1E802D9}" type="presParOf" srcId="{9EFE945C-8E03-4F75-A14B-389324C3BA54}" destId="{7B6C34B2-B5BC-4268-898B-3EB1ADBB7D79}" srcOrd="8" destOrd="0" presId="urn:microsoft.com/office/officeart/2005/8/layout/hList7#1"/>
    <dgm:cxn modelId="{81DA3A51-4CD1-4B05-82F7-15549CC13305}" type="presParOf" srcId="{7B6C34B2-B5BC-4268-898B-3EB1ADBB7D79}" destId="{E44554AA-3DEF-4095-8E85-9BF30DF531F3}" srcOrd="0" destOrd="0" presId="urn:microsoft.com/office/officeart/2005/8/layout/hList7#1"/>
    <dgm:cxn modelId="{9063AF06-8E34-4918-AAEF-DB46BC0118A7}" type="presParOf" srcId="{7B6C34B2-B5BC-4268-898B-3EB1ADBB7D79}" destId="{033EF693-1335-41E8-A04E-33BFE1BE66C5}" srcOrd="1" destOrd="0" presId="urn:microsoft.com/office/officeart/2005/8/layout/hList7#1"/>
    <dgm:cxn modelId="{DB71BBAC-9554-4EE6-81FF-84813013ACC9}" type="presParOf" srcId="{7B6C34B2-B5BC-4268-898B-3EB1ADBB7D79}" destId="{466C70B7-CC17-4623-8207-84FAD9EA6872}" srcOrd="2" destOrd="0" presId="urn:microsoft.com/office/officeart/2005/8/layout/hList7#1"/>
    <dgm:cxn modelId="{CA63CC4D-B17D-47F3-8178-A3CB2F0385A6}" type="presParOf" srcId="{7B6C34B2-B5BC-4268-898B-3EB1ADBB7D79}" destId="{3EAF5E11-67B9-4DC7-9539-74E02D821DE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B00E9-63B3-429D-AF2E-AC3F17832666}">
      <dsp:nvSpPr>
        <dsp:cNvPr id="0" name=""/>
        <dsp:cNvSpPr/>
      </dsp:nvSpPr>
      <dsp:spPr>
        <a:xfrm>
          <a:off x="-61469" y="0"/>
          <a:ext cx="6665677" cy="43337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B856E-2529-495C-8CA8-37058BAA9C71}">
      <dsp:nvSpPr>
        <dsp:cNvPr id="0" name=""/>
        <dsp:cNvSpPr/>
      </dsp:nvSpPr>
      <dsp:spPr>
        <a:xfrm>
          <a:off x="505195" y="3269519"/>
          <a:ext cx="159480" cy="159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FB985-EFBF-4FAD-BCB0-3168825C462B}">
      <dsp:nvSpPr>
        <dsp:cNvPr id="0" name=""/>
        <dsp:cNvSpPr/>
      </dsp:nvSpPr>
      <dsp:spPr>
        <a:xfrm>
          <a:off x="553816" y="3461660"/>
          <a:ext cx="1170578" cy="5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Reducción costos transacción</a:t>
          </a:r>
          <a:endParaRPr lang="es-CL" sz="1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3816" y="3461660"/>
        <a:ext cx="1170578" cy="593729"/>
      </dsp:txXfrm>
    </dsp:sp>
    <dsp:sp modelId="{8291654D-BAD6-4B98-95E2-59AC4621B854}">
      <dsp:nvSpPr>
        <dsp:cNvPr id="0" name=""/>
        <dsp:cNvSpPr/>
      </dsp:nvSpPr>
      <dsp:spPr>
        <a:xfrm>
          <a:off x="1350664" y="2417378"/>
          <a:ext cx="249622" cy="249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F5097-86BD-4673-8D75-96B2E55AB861}">
      <dsp:nvSpPr>
        <dsp:cNvPr id="0" name=""/>
        <dsp:cNvSpPr/>
      </dsp:nvSpPr>
      <dsp:spPr>
        <a:xfrm>
          <a:off x="1153157" y="2824448"/>
          <a:ext cx="1062532" cy="67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Ventaja para las empresas</a:t>
          </a:r>
          <a:endParaRPr lang="es-CL" sz="1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53157" y="2824448"/>
        <a:ext cx="1062532" cy="676051"/>
      </dsp:txXfrm>
    </dsp:sp>
    <dsp:sp modelId="{464E7CE7-1FF2-4151-9240-1B7A9ECAB424}">
      <dsp:nvSpPr>
        <dsp:cNvPr id="0" name=""/>
        <dsp:cNvSpPr/>
      </dsp:nvSpPr>
      <dsp:spPr>
        <a:xfrm>
          <a:off x="2460097" y="1731754"/>
          <a:ext cx="332829" cy="332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B3A4-F566-49BE-8AA3-335F02EC2D2D}">
      <dsp:nvSpPr>
        <dsp:cNvPr id="0" name=""/>
        <dsp:cNvSpPr/>
      </dsp:nvSpPr>
      <dsp:spPr>
        <a:xfrm>
          <a:off x="2137815" y="2209810"/>
          <a:ext cx="1491576" cy="99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36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Mejor desempeño exportaciones e IED</a:t>
          </a:r>
          <a:endParaRPr lang="es-CL" sz="1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37815" y="2209810"/>
        <a:ext cx="1491576" cy="992024"/>
      </dsp:txXfrm>
    </dsp:sp>
    <dsp:sp modelId="{EA37C945-EC33-4751-A689-636183C2051B}">
      <dsp:nvSpPr>
        <dsp:cNvPr id="0" name=""/>
        <dsp:cNvSpPr/>
      </dsp:nvSpPr>
      <dsp:spPr>
        <a:xfrm>
          <a:off x="3749812" y="1215175"/>
          <a:ext cx="429905" cy="42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55D3C-1B79-40FD-A2D0-4BDE0B13DE5C}">
      <dsp:nvSpPr>
        <dsp:cNvPr id="0" name=""/>
        <dsp:cNvSpPr/>
      </dsp:nvSpPr>
      <dsp:spPr>
        <a:xfrm>
          <a:off x="3209255" y="1795530"/>
          <a:ext cx="1967800" cy="56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Recaudación eficiente y justa</a:t>
          </a:r>
          <a:endParaRPr lang="es-CL" sz="1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09255" y="1795530"/>
        <a:ext cx="1967800" cy="564603"/>
      </dsp:txXfrm>
    </dsp:sp>
    <dsp:sp modelId="{AFFB3367-14BE-4773-9FE6-BFB58A592BA0}">
      <dsp:nvSpPr>
        <dsp:cNvPr id="0" name=""/>
        <dsp:cNvSpPr/>
      </dsp:nvSpPr>
      <dsp:spPr>
        <a:xfrm>
          <a:off x="5077664" y="870210"/>
          <a:ext cx="547782" cy="547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34C69-09FE-493F-BC0C-84D86B65A05D}">
      <dsp:nvSpPr>
        <dsp:cNvPr id="0" name=""/>
        <dsp:cNvSpPr/>
      </dsp:nvSpPr>
      <dsp:spPr>
        <a:xfrm>
          <a:off x="4754181" y="1523985"/>
          <a:ext cx="2075609" cy="46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2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Protección de la sociedad</a:t>
          </a:r>
          <a:endParaRPr lang="es-CL" sz="1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54181" y="1523985"/>
        <a:ext cx="2075609" cy="460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54E95-3392-4F03-8258-849687CCD2C1}">
      <dsp:nvSpPr>
        <dsp:cNvPr id="0" name=""/>
        <dsp:cNvSpPr/>
      </dsp:nvSpPr>
      <dsp:spPr>
        <a:xfrm>
          <a:off x="553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RECAUDAC</a:t>
          </a:r>
          <a:endParaRPr lang="en-US" sz="1900" b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sp:txBody>
      <dsp:txXfrm>
        <a:off x="553" y="1050683"/>
        <a:ext cx="1469013" cy="1097279"/>
      </dsp:txXfrm>
    </dsp:sp>
    <dsp:sp modelId="{F5D48C2E-42CE-4899-93E4-BA3CFD606184}">
      <dsp:nvSpPr>
        <dsp:cNvPr id="0" name=""/>
        <dsp:cNvSpPr/>
      </dsp:nvSpPr>
      <dsp:spPr>
        <a:xfrm>
          <a:off x="278317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524DC-7B74-4860-9C37-0BFDADA67698}">
      <dsp:nvSpPr>
        <dsp:cNvPr id="0" name=""/>
        <dsp:cNvSpPr/>
      </dsp:nvSpPr>
      <dsp:spPr>
        <a:xfrm>
          <a:off x="1480540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SEGURIDAD</a:t>
          </a:r>
          <a:endParaRPr lang="en-US" sz="17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1480540" y="1050683"/>
        <a:ext cx="1469013" cy="1097279"/>
      </dsp:txXfrm>
    </dsp:sp>
    <dsp:sp modelId="{1EF5A084-A7EB-4323-BDEA-05622E801114}">
      <dsp:nvSpPr>
        <dsp:cNvPr id="0" name=""/>
        <dsp:cNvSpPr/>
      </dsp:nvSpPr>
      <dsp:spPr>
        <a:xfrm>
          <a:off x="1791400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9F05B-EDB9-4F0B-BFE6-090A4802206A}">
      <dsp:nvSpPr>
        <dsp:cNvPr id="0" name=""/>
        <dsp:cNvSpPr/>
      </dsp:nvSpPr>
      <dsp:spPr>
        <a:xfrm>
          <a:off x="3026720" y="-46596"/>
          <a:ext cx="146901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DPI &amp; SALUD </a:t>
          </a:r>
          <a:endParaRPr lang="en-US" sz="1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3026720" y="1050683"/>
        <a:ext cx="1469013" cy="1097279"/>
      </dsp:txXfrm>
    </dsp:sp>
    <dsp:sp modelId="{7636BABF-6673-44F7-A7D0-4EDCBA05D2BB}">
      <dsp:nvSpPr>
        <dsp:cNvPr id="0" name=""/>
        <dsp:cNvSpPr/>
      </dsp:nvSpPr>
      <dsp:spPr>
        <a:xfrm>
          <a:off x="3304484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5D0BA-2139-48EF-9551-73264FBB4D8B}">
      <dsp:nvSpPr>
        <dsp:cNvPr id="0" name=""/>
        <dsp:cNvSpPr/>
      </dsp:nvSpPr>
      <dsp:spPr>
        <a:xfrm>
          <a:off x="4539804" y="-46596"/>
          <a:ext cx="1697709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DROGAS</a:t>
          </a:r>
          <a:endParaRPr lang="en-US" sz="16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4539804" y="1050683"/>
        <a:ext cx="1697709" cy="1097279"/>
      </dsp:txXfrm>
    </dsp:sp>
    <dsp:sp modelId="{ABF82633-351D-4C49-9A5F-6A0CDF768DD5}">
      <dsp:nvSpPr>
        <dsp:cNvPr id="0" name=""/>
        <dsp:cNvSpPr/>
      </dsp:nvSpPr>
      <dsp:spPr>
        <a:xfrm>
          <a:off x="4931916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554AA-3DEF-4095-8E85-9BF30DF531F3}">
      <dsp:nvSpPr>
        <dsp:cNvPr id="0" name=""/>
        <dsp:cNvSpPr/>
      </dsp:nvSpPr>
      <dsp:spPr>
        <a:xfrm>
          <a:off x="6281583" y="-46596"/>
          <a:ext cx="1740633" cy="2743199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MEDIO AMBIENTE</a:t>
          </a:r>
          <a:endParaRPr lang="en-US" sz="1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6281583" y="1050683"/>
        <a:ext cx="1740633" cy="1097279"/>
      </dsp:txXfrm>
    </dsp:sp>
    <dsp:sp modelId="{3EAF5E11-67B9-4DC7-9539-74E02D821DE2}">
      <dsp:nvSpPr>
        <dsp:cNvPr id="0" name=""/>
        <dsp:cNvSpPr/>
      </dsp:nvSpPr>
      <dsp:spPr>
        <a:xfrm>
          <a:off x="6695158" y="117995"/>
          <a:ext cx="913485" cy="91348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C2A14-BB3B-4D99-B5CD-D993279D1582}">
      <dsp:nvSpPr>
        <dsp:cNvPr id="0" name=""/>
        <dsp:cNvSpPr/>
      </dsp:nvSpPr>
      <dsp:spPr>
        <a:xfrm flipV="1">
          <a:off x="-12" y="1871014"/>
          <a:ext cx="8022796" cy="872185"/>
        </a:xfrm>
        <a:prstGeom prst="leftRightArrow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B381F1-FC80-499E-A2D0-BF479056E1DC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462970-7F99-4F8F-83A3-C24EEFDC8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endParaRPr lang="es-C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1B3A6E95-23E7-4F6D-824D-997E45BC27B8}" type="datetimeFigureOut">
              <a:rPr lang="es-CL"/>
              <a:pPr/>
              <a:t>05-09-2013</a:t>
            </a:fld>
            <a:endParaRPr lang="es-C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endParaRPr lang="es-CL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8AB1A172-732F-484B-B20F-7207378C159F}" type="slidenum">
              <a:rPr lang="es-CL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B9A6A-C12C-4DBB-B0A3-36536FA8357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B9A6A-C12C-4DBB-B0A3-36536FA835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BE" dirty="0" smtClean="0">
              <a:latin typeface="+mn-lt"/>
            </a:endParaRP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29616-3575-430D-86EF-523D20EB565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BE" dirty="0" smtClean="0">
              <a:latin typeface="+mn-lt"/>
            </a:endParaRP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29616-3575-430D-86EF-523D20EB565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EC42-DF61-0E45-ACF2-7DE6D5D2A67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DB76C-2797-43DC-A69E-26172C6D9AB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17D02E-59F1-434E-80E3-B5855BD9F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FE046-A3F4-4DB6-A77F-505F47C60EF9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188D89-0279-40F2-8A11-A34DDCC1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64D0-7D92-4F86-B9D3-23DE2DDC72BC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C195-82EC-49B3-AF45-03ED354B7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8C01F-569F-46C5-A977-5004DF691702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FDAF6-1CB5-4374-B517-4620A03D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44D1D7D-FC95-456C-9C34-056805EAC30D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B3C1EE-3B44-4313-B5B2-AB554333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2ADA3D-3DBF-4EF9-8C85-1EE15BA3E401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F781AC-271D-4ED8-B1C7-F3F7583A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fld id="{1298E609-FAB3-4C30-9C59-374EEE89F50D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fld id="{86C08718-8C34-4369-8FFE-4CFF0ADA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6D291C-C078-4F13-8F42-62D4C099C6EB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42642D-1378-4686-94DB-A0D0196A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74B940-68E6-488A-A94B-2368EF598853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46E85C-9649-49A6-BF10-C4760C97A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95A73F-1206-4758-B505-26550EDF4504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22F3C6-333A-4507-A7BE-CD6E0D975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634985-8536-4BAC-B3EE-1305C70D000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F4A7D4-AB52-45A8-BDA8-D4B211824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CB8E4-5CDB-4ED5-A9CD-4CE093E46DD0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971996-7A0B-46A5-809B-01A83346A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7EFC3A-9128-44C2-AB12-59739BA90A28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94D2F-DF29-4499-B203-1EEAFBDC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mbri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fld id="{CD08593C-D260-4972-A9BC-59FEAD85935F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pPr>
              <a:defRPr/>
            </a:pPr>
            <a:fld id="{A9DEB778-C048-4663-BE18-9416897C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B3F9D0-531F-4044-B376-38A427765C86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C2201D-6D3F-4FEB-A133-EB8D67CB3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3A802-96C8-4C5A-B6B5-CF40434B74B8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4B3982-F987-428E-8F16-59718741C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A80A376-F860-4139-9E0D-9B085E18B20B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9A07084-ED3C-4D25-81EF-1DD182DBC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7801468-D727-42A1-ABAE-2C74490BE2D9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5AF7447-6C2A-412F-9812-1FB567475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fld id="{30F40AFB-B2CF-476C-A073-32E5755EBF62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fld id="{BA4AF11D-E706-47B5-A04F-C9EA8B3CE36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2664154-DCF4-49DA-B537-1919DBA6A7EB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995EF1E-B480-4883-8985-4A33F65A7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D77764D-B3B9-4C57-811A-8724E8849860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5A6824A-F644-4EB1-B094-EF1CD7EF8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B3586B-5543-458C-BD12-7E668972C6BC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709554E-4DE7-47A7-913F-41686073D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733F867-3387-4B5E-8A66-5BB9EC530059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4CB75E1-F494-4675-BAF3-BE672D17D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6A5EF6-118A-4D15-80EC-2E8E3C745E8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AF990-A67A-43E1-9269-61139BE2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BC51388-FDA0-406B-9257-3BF307C6E007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B64684-0F15-4514-99E5-242C5075B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mbri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fld id="{B174150A-E5C3-4938-82D0-AB6BA89FBFB6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  <a:latin typeface="Arial" charset="0"/>
              </a:defRPr>
            </a:lvl1pPr>
          </a:lstStyle>
          <a:p>
            <a:fld id="{4AEC6785-021D-4F9D-AE1B-30FAB694F5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D192DE5-7C4B-4BF1-A43E-C8FB0FB423F6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11C1E81-A345-4470-9372-21D708A2E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73BBED4-B886-4364-B11C-B9C6EC100A98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B7352A-7779-40A4-BDBD-F335E35E3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26918D49-1BC1-43CF-B0DE-C38165AB30F3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7C74-9BDE-4D2D-92E2-D7FCE9B56D24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92AA-3191-41B9-8F25-59C4E19C39FA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DA08-ED2C-4418-8445-0039D08B5834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9901-8E1C-49E2-90C5-F1ACE1D9538D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B954-81E9-4FDF-A1CD-679CE476E9E6}" type="slidenum">
              <a:rPr lang="en-US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D4A1-715F-4539-8942-A1FAA5583B37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D66C-EA07-49AB-A057-2DEA2D4BF8FD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6C9D-AAF0-4BD9-9E96-33C726C7BF00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5F40-4E93-411E-A1FF-AF0A2A3ECD48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D621-2E54-4C39-81BA-F8E58C211F9F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42A0-2CA1-45D1-8A54-2F8A7403E75C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F31C2-2A99-499D-B2EA-0E1A053340A4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5533CC-6385-40F3-B124-A781CBA9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1BA9-E572-4E19-9C36-89D2353B09EE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D2E0-5B85-40A7-BA1E-F60D76A014EF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17EE-CECD-420F-AA25-53315CF4A3F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2D77-182A-4512-A9D9-B1BEFFC156AC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018-D986-46C2-9694-55184FBA606B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8969-FB2E-4907-B4FF-1F01CDED136E}" type="slidenum">
              <a:rPr lang="en-US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67E7-3DCD-41C7-950B-C281D890A62B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C3B7-75E5-4403-8892-DD0AA666B21C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7E81-7B23-472D-B7F8-271B83CF5964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4F41-EDFC-492C-B65D-AEDE5F280125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6E715D6-CCD8-4F71-8BD0-9FDB7AAC2E45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DCCF-A12F-49BD-9A25-68899A822E15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B832-8BF0-47F5-A84D-8221972C4E95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FAE9-99F5-4CCA-A943-7392AA74F3BA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9DFA-CE35-4752-A475-1175FD3ED804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1A68-E984-40BE-A6A5-39110CFCA8B3}" type="slidenum">
              <a:rPr lang="en-US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822-3383-49F0-A7CB-34CF85F0E29A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C229-612B-457C-BE32-7086C2C03090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59EB-A9C0-4CC2-986D-81FC663F9394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2A63-F4F0-4407-976B-8BB42A6E6EFA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8D240C-EE87-4DAE-97AC-1921032E6AFF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31C1F-8348-4C13-A87B-FF755ED2B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A77D-BE72-44CA-9A78-9DE3962A4594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4ED9-2776-4AEA-B067-DDCA778D247D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997A-4978-4B40-A4BE-284D27E99812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AE3D-05F1-4A60-83D1-265F697C1F9B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36F9-4FE6-4F8F-9F27-DC09C29FBC8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3449-A813-4AB0-B848-2EFFC8D28506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266-69C2-4B77-ADDE-6C0C225BB7EA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848E-3792-4964-BB19-620456F25A05}" type="slidenum">
              <a:rPr lang="en-US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7DB5-C09A-4501-8598-D8379237665D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EC21-92AE-443F-8532-A84452A3637E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3633-2094-4957-8AB3-6330B77427AC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9A8F-6E6A-40C2-B3FB-1E7C0745063E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25D33-06A1-4E91-B440-B2B9F0CE080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A9E9AE-7C03-46A5-9867-4DF963D5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7396E0-DCA4-4CCD-A531-4B9EA22A73CB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7D56B-B3A2-4702-ACFC-9F1ED0471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71077-6BFF-49B7-8AEE-3251FAEF1B9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BAC6D-8D49-4A7D-9641-B2508D5C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2582972-3F68-458C-BA5D-735C77D4BE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F1A3EF-3623-4162-A99E-BF635BD01EE3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8D521-4787-49F3-A2A9-DEDE9E53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8450-CE16-4502-A8BC-A0C8C1A77AED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0939-E16F-40C8-BC27-D184075F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23FE-C22F-4815-8F24-B4D6A6752CDE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D4FF-E9D7-4730-AC87-47E7F82F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E3EB-3FE5-4C69-95AA-8AD37FF92EE5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1480-DDF7-4388-8CBA-0EA8E1D9E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F7DA-E77B-4820-A312-5F33365C795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3811-14F2-4023-BF48-E660003E6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90EA-1887-4899-9D55-47652D5C11C5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59C6-544B-4275-80B2-F2B41FE1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26F3-1244-434B-B75E-C20374B96B82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4A90-BDB4-4B0D-8965-33C2474A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1089-C4F8-48D3-8D35-C728B0A7CEAD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DE7B-A36B-4F38-B27A-E6D4C521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D117-BB1E-4945-AED5-4F8BFC7B4D05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428D-2A67-4CA8-8442-E6E3A2992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AE83-9505-4E97-9AA1-005FABD39B32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F84F-6B00-4EDC-8863-A54A26106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0BF6-7BFD-4758-9456-72068BCB2EF8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772F-6D29-4020-A2BB-8D19205E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A9DB2-6FD3-4200-AF87-4AE9B52BCC71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18EA9-111A-4A29-8061-1E5D377C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F271C"/>
                </a:solidFill>
                <a:latin typeface="Cambria"/>
              </a:defRPr>
            </a:lvl1pPr>
          </a:lstStyle>
          <a:p>
            <a:pPr>
              <a:defRPr/>
            </a:pPr>
            <a:fld id="{6C2B2C74-F6CD-4DE4-BC34-119133C5A1A1}" type="datetimeFigureOut">
              <a:rPr lang="en-US">
                <a:cs typeface="+mn-cs"/>
              </a:rPr>
              <a:pPr>
                <a:defRPr/>
              </a:pPr>
              <a:t>9/5/2013</a:t>
            </a:fld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F271C"/>
                </a:solidFill>
                <a:latin typeface="Cambria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F271C"/>
                </a:solidFill>
                <a:latin typeface="Cambria"/>
              </a:defRPr>
            </a:lvl1pPr>
          </a:lstStyle>
          <a:p>
            <a:pPr>
              <a:defRPr/>
            </a:pPr>
            <a:fld id="{F588C64E-9254-4665-B683-C9E775753EFF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E0A208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4F271C"/>
                </a:solidFill>
                <a:latin typeface="Cambria" pitchFamily="18" charset="0"/>
              </a:defRPr>
            </a:lvl1pPr>
          </a:lstStyle>
          <a:p>
            <a:fld id="{55688EDB-6C3D-4E64-9EE0-003B54E95529}" type="datetimeFigureOut">
              <a:rPr lang="en-US">
                <a:cs typeface="+mn-cs"/>
              </a:rPr>
              <a:pPr/>
              <a:t>9/5/2013</a:t>
            </a:fld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F271C"/>
                </a:solidFill>
                <a:latin typeface="Cambria" pitchFamily="18" charset="0"/>
              </a:defRPr>
            </a:lvl1pPr>
          </a:lstStyle>
          <a:p>
            <a:endParaRPr lang="en-US"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4F271C"/>
                </a:solidFill>
                <a:latin typeface="Cambria" pitchFamily="18" charset="0"/>
              </a:defRPr>
            </a:lvl1pPr>
          </a:lstStyle>
          <a:p>
            <a:fld id="{5F9AC2BA-717C-442B-9DCC-E785AE9AEF61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E0A208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B5D23-F374-495B-A823-D24C433CF272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E896E-0A97-40D0-ADD6-71386F45A519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77FC5-ADF0-400B-9FC7-61AA36FD6273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9/5/2013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F67D3A-A9AC-40BA-9977-39079D4E241A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991CB0E-F76D-43FE-837E-1E41DA5D7EF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3F972D-D947-4937-9F61-26B9B24A36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766072F-452C-45FF-87A2-D3C3EECF48A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993B75-1636-4E4E-96B1-02E76F82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362200"/>
          </a:xfrm>
        </p:spPr>
        <p:txBody>
          <a:bodyPr>
            <a:normAutofit/>
          </a:bodyPr>
          <a:lstStyle/>
          <a:p>
            <a:pPr algn="ctr">
              <a:lnSpc>
                <a:spcPts val="3400"/>
              </a:lnSpc>
            </a:pP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s-CL" sz="4000" b="1" dirty="0" smtClean="0"/>
              <a:t>Organización Mundial de Aduanas</a:t>
            </a:r>
            <a:br>
              <a:rPr lang="es-CL" sz="4000" b="1" dirty="0" smtClean="0"/>
            </a:br>
            <a:r>
              <a:rPr lang="es-CL" b="1" dirty="0" smtClean="0">
                <a:solidFill>
                  <a:srgbClr val="0B5395"/>
                </a:solidFill>
              </a:rPr>
              <a:t>ADUANAS PARA EL SIGLO XXI</a:t>
            </a:r>
            <a:r>
              <a:rPr lang="es-CL" sz="2800" b="1" dirty="0" smtClean="0">
                <a:solidFill>
                  <a:srgbClr val="0B5395"/>
                </a:solidFill>
              </a:rPr>
              <a:t/>
            </a:r>
            <a:br>
              <a:rPr lang="es-CL" sz="2800" b="1" dirty="0" smtClean="0">
                <a:solidFill>
                  <a:srgbClr val="0B5395"/>
                </a:solidFill>
              </a:rPr>
            </a:br>
            <a:r>
              <a:rPr lang="es-CL" sz="2800" b="1" dirty="0" smtClean="0">
                <a:solidFill>
                  <a:srgbClr val="0B5395"/>
                </a:solidFill>
              </a:rPr>
              <a:t> </a:t>
            </a:r>
            <a:r>
              <a:rPr lang="es-CL" sz="4000" dirty="0" smtClean="0">
                <a:solidFill>
                  <a:srgbClr val="0B5395"/>
                </a:solidFill>
              </a:rPr>
              <a:t>- </a:t>
            </a:r>
            <a:r>
              <a:rPr lang="es-CL" sz="2800" dirty="0" smtClean="0">
                <a:solidFill>
                  <a:srgbClr val="0B5395"/>
                </a:solidFill>
              </a:rPr>
              <a:t>Actividades y desarrollos clave</a:t>
            </a:r>
            <a:r>
              <a:rPr lang="en-US" sz="2800" dirty="0" smtClean="0">
                <a:solidFill>
                  <a:srgbClr val="0B5395"/>
                </a:solidFill>
              </a:rPr>
              <a:t> -</a:t>
            </a:r>
            <a:r>
              <a:rPr lang="en-US" sz="2800" b="1" dirty="0" smtClean="0">
                <a:solidFill>
                  <a:srgbClr val="0B5395"/>
                </a:solidFill>
              </a:rPr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5181600"/>
            <a:ext cx="6781800" cy="533400"/>
          </a:xfrm>
        </p:spPr>
        <p:txBody>
          <a:bodyPr>
            <a:noAutofit/>
          </a:bodyPr>
          <a:lstStyle/>
          <a:p>
            <a:pPr algn="l"/>
            <a:r>
              <a:rPr lang="es-CL" sz="2200" b="1" dirty="0" smtClean="0">
                <a:solidFill>
                  <a:schemeClr val="tx1"/>
                </a:solidFill>
              </a:rPr>
              <a:t>Asamblea ASAPRA y Reunión Mundial ICLA</a:t>
            </a:r>
            <a:endParaRPr lang="es-CL" sz="22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10000"/>
            <a:ext cx="6781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CL" sz="2400" b="1" dirty="0" smtClean="0">
                <a:solidFill>
                  <a:prstClr val="black"/>
                </a:solidFill>
                <a:latin typeface="Calibri" pitchFamily="34" charset="0"/>
              </a:rPr>
              <a:t>Sergio  Mujica,   Secretario General Adjunto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prstClr val="black"/>
                </a:solidFill>
                <a:latin typeface="Calibri" pitchFamily="34" charset="0"/>
              </a:rPr>
              <a:t>Bruselas, 5 de Septiembre de 2013</a:t>
            </a:r>
          </a:p>
        </p:txBody>
      </p:sp>
      <p:pic>
        <p:nvPicPr>
          <p:cNvPr id="9221" name="Picture 1" descr="C:\Users\yata\AppData\Local\Microsoft\Windows\Temporary Internet Files\Content.Outlook\CS8EZ1U6\logo WCO Back 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1447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47471"/>
            <a:ext cx="82296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alibri" pitchFamily="34" charset="0"/>
              </a:rPr>
              <a:t>Convenio de Kioto Revisado</a:t>
            </a:r>
          </a:p>
          <a:p>
            <a:endParaRPr lang="es-CL" sz="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s-CL" sz="2400" dirty="0" smtClean="0">
                <a:solidFill>
                  <a:prstClr val="black"/>
                </a:solidFill>
                <a:latin typeface="Calibri" pitchFamily="34" charset="0"/>
              </a:rPr>
              <a:t>Evento de alto nivel (7-8 Noviembre 2011, Sao Paulo) </a:t>
            </a:r>
            <a:endParaRPr lang="es-CL" sz="24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763000" cy="5003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</a:pPr>
            <a:endParaRPr lang="es-CL" sz="2400" b="1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</a:pPr>
            <a:r>
              <a:rPr lang="es-CL" sz="2400" b="1" smtClean="0">
                <a:solidFill>
                  <a:srgbClr val="002060"/>
                </a:solidFill>
                <a:latin typeface="Calibri" pitchFamily="34" charset="0"/>
              </a:rPr>
              <a:t>	     </a:t>
            </a:r>
          </a:p>
          <a:p>
            <a:pPr marL="342900" indent="-342900">
              <a:lnSpc>
                <a:spcPts val="2300"/>
              </a:lnSpc>
            </a:pPr>
            <a:endParaRPr lang="es-CL" sz="400" b="1" smtClean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r>
              <a:rPr lang="es-CL" sz="2400" b="1" smtClean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        	 </a:t>
            </a:r>
            <a:r>
              <a:rPr lang="es-CL" sz="2000" b="1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     </a:t>
            </a:r>
            <a:r>
              <a:rPr lang="es-CL" sz="2000" b="1" smtClean="0">
                <a:solidFill>
                  <a:srgbClr val="002060"/>
                </a:solidFill>
                <a:latin typeface="Calibri" pitchFamily="34" charset="0"/>
              </a:rPr>
              <a:t>Firma Declaración de Sao Paulo, Noviembre 2011</a:t>
            </a:r>
          </a:p>
          <a:p>
            <a:pPr marL="342900" indent="-342900">
              <a:lnSpc>
                <a:spcPts val="2500"/>
              </a:lnSpc>
            </a:pPr>
            <a:r>
              <a:rPr lang="es-CL" sz="2400" b="1" i="1" smtClean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60537"/>
            <a:ext cx="6424537" cy="38258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91440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8229600" cy="8290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s-CL" sz="3200" b="1" dirty="0" smtClean="0">
                <a:solidFill>
                  <a:prstClr val="black"/>
                </a:solidFill>
                <a:latin typeface="Calibri" pitchFamily="34" charset="0"/>
              </a:rPr>
              <a:t>Convenio de Kioto Revisado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</a:p>
          <a:p>
            <a:pPr>
              <a:lnSpc>
                <a:spcPts val="2800"/>
              </a:lnSpc>
            </a:pPr>
            <a:r>
              <a:rPr lang="en-US" sz="3200" b="1" i="1" dirty="0" smtClean="0">
                <a:solidFill>
                  <a:prstClr val="black"/>
                </a:solidFill>
                <a:latin typeface="Calibri" pitchFamily="34" charset="0"/>
              </a:rPr>
              <a:t>  	</a:t>
            </a:r>
            <a:endParaRPr lang="en-US" sz="24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1"/>
            <a:ext cx="8763000" cy="323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</a:pPr>
            <a:r>
              <a:rPr lang="es-CL" sz="2400" b="1" dirty="0" smtClean="0">
                <a:solidFill>
                  <a:srgbClr val="002060"/>
                </a:solidFill>
                <a:latin typeface="Calibri" pitchFamily="34" charset="0"/>
              </a:rPr>
              <a:t>	     </a:t>
            </a:r>
          </a:p>
          <a:p>
            <a:pPr marL="342900" indent="-342900">
              <a:lnSpc>
                <a:spcPts val="2300"/>
              </a:lnSpc>
            </a:pPr>
            <a:endParaRPr lang="es-CL" sz="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500"/>
              </a:lnSpc>
            </a:pP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7" name="Picture 5" descr="C:\Users\lahe\AppData\Local\Microsoft\Windows\Temporary Internet Files\Content.Outlook\TTYXEK64\2012-06-29-omd-027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4762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04775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N:\27 SERGIO MUJICA\2012\Argentine Customs 7-8 Nov 2012\DSG-Argentina Vice President_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889" y="1981200"/>
            <a:ext cx="31957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4727962"/>
            <a:ext cx="3810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300"/>
              </a:lnSpc>
            </a:pPr>
            <a:r>
              <a:rPr lang="es-CL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D</a:t>
            </a:r>
            <a:r>
              <a:rPr lang="es-CL" b="1" dirty="0" smtClean="0">
                <a:solidFill>
                  <a:srgbClr val="002060"/>
                </a:solidFill>
                <a:latin typeface="Calibri" pitchFamily="34" charset="0"/>
              </a:rPr>
              <a:t>epósito instrumento de ratificación </a:t>
            </a:r>
          </a:p>
          <a:p>
            <a:pPr marL="342900" lvl="0" indent="-342900">
              <a:lnSpc>
                <a:spcPts val="2300"/>
              </a:lnSpc>
            </a:pPr>
            <a:r>
              <a:rPr lang="es-CL" b="1" dirty="0" smtClean="0">
                <a:solidFill>
                  <a:srgbClr val="002060"/>
                </a:solidFill>
                <a:latin typeface="Calibri" pitchFamily="34" charset="0"/>
              </a:rPr>
              <a:t>República Dominicana, Junio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0" y="4724400"/>
            <a:ext cx="4572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lnSpc>
                <a:spcPts val="2300"/>
              </a:lnSpc>
            </a:pP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Reunión de apoyo al Convenio de Kioto Revisado con el Vicepresidente de Argentina, Noviembre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01650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CL" sz="3600" b="1" dirty="0" smtClean="0">
                <a:solidFill>
                  <a:prstClr val="black"/>
                </a:solidFill>
                <a:latin typeface="Calibri" pitchFamily="34" charset="0"/>
              </a:rPr>
              <a:t>Marco normativo SAFE</a:t>
            </a:r>
            <a:endParaRPr lang="es-CL" sz="3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6764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defRPr/>
            </a:pPr>
            <a:r>
              <a:rPr lang="es-MX" altLang="ko-K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굴림" pitchFamily="34" charset="-127"/>
                <a:cs typeface="Calibri" pitchFamily="34" charset="0"/>
              </a:rPr>
              <a:t>Respuesta multilateral y balanceada</a:t>
            </a:r>
            <a:endParaRPr lang="es-CL" altLang="ko-KR" sz="2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굴림" pitchFamily="34" charset="-127"/>
              <a:cs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defRPr/>
            </a:pPr>
            <a:r>
              <a:rPr lang="es-MX" altLang="ko-K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굴림" pitchFamily="34" charset="-127"/>
                <a:cs typeface="Calibri" pitchFamily="34" charset="0"/>
              </a:rPr>
              <a:t>Ciclos de revisión de 3 años (ciclo actual: 2012-2015)</a:t>
            </a:r>
            <a:endParaRPr lang="es-CL" altLang="ko-KR" sz="2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굴림" pitchFamily="34" charset="-127"/>
              <a:cs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defRPr/>
            </a:pPr>
            <a:r>
              <a:rPr lang="es-MX" altLang="ko-K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굴림" pitchFamily="34" charset="-127"/>
                <a:cs typeface="Calibri" pitchFamily="34" charset="0"/>
              </a:rPr>
              <a:t>Consolidación de propuestas  y discusión en GTS durante segundo semestres 2013</a:t>
            </a:r>
            <a:endParaRPr lang="es-CL" altLang="ko-KR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굴림" pitchFamily="34" charset="-127"/>
              <a:cs typeface="Calibri" pitchFamily="34" charset="0"/>
            </a:endParaRPr>
          </a:p>
          <a:p>
            <a:pPr marL="342900" indent="-342900">
              <a:spcBef>
                <a:spcPct val="4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defRPr/>
            </a:pPr>
            <a:r>
              <a:rPr lang="es-MX" altLang="ko-K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굴림" pitchFamily="34" charset="-127"/>
                <a:cs typeface="Calibri" pitchFamily="34" charset="0"/>
              </a:rPr>
              <a:t>Subgrupo de expertos para calidad y seguridad de los datos</a:t>
            </a:r>
            <a:endParaRPr lang="es-CL" altLang="ko-KR" sz="2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pic>
        <p:nvPicPr>
          <p:cNvPr id="1027" name="Picture 3" descr="C:\Users\Muse\Desktop\SAFE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048000" cy="44196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CL" dirty="0" smtClean="0"/>
              <a:t>Mapa OEA 2013:</a:t>
            </a:r>
            <a:endParaRPr lang="es-CL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972312"/>
            <a:ext cx="8229600" cy="18288"/>
          </a:xfrm>
          <a:prstGeom prst="rect">
            <a:avLst/>
          </a:prstGeom>
          <a:solidFill>
            <a:srgbClr val="009DD9"/>
          </a:solidFill>
          <a:ln w="1905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kern="0">
              <a:solidFill>
                <a:sysClr val="window" lastClr="FFFFFF"/>
              </a:solidFill>
              <a:latin typeface="Cambria"/>
              <a:cs typeface="+mn-cs"/>
            </a:endParaRPr>
          </a:p>
        </p:txBody>
      </p:sp>
      <p:pic>
        <p:nvPicPr>
          <p:cNvPr id="7" name="Picture 7" descr="AEO map2013final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534400" cy="53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CL" smtClean="0"/>
              <a:t>Acuerdos de Reconocimiento Mutuo:</a:t>
            </a:r>
            <a:endParaRPr lang="es-CL" sz="400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229600" cy="18288"/>
          </a:xfrm>
          <a:prstGeom prst="rect">
            <a:avLst/>
          </a:prstGeom>
          <a:solidFill>
            <a:srgbClr val="009DD9"/>
          </a:solidFill>
          <a:ln w="1905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kern="0">
              <a:solidFill>
                <a:sysClr val="window" lastClr="FFFFFF"/>
              </a:solidFill>
              <a:latin typeface="Cambri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8717" y="990600"/>
            <a:ext cx="8019761" cy="556617"/>
          </a:xfrm>
          <a:prstGeom prst="rect">
            <a:avLst/>
          </a:prstGeom>
        </p:spPr>
        <p:txBody>
          <a:bodyPr lIns="84168" tIns="42084" rIns="84168" bIns="4208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20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CL" sz="2200" b="1" smtClean="0">
                <a:solidFill>
                  <a:prstClr val="black"/>
                </a:solidFill>
                <a:latin typeface="Calibri"/>
                <a:cs typeface="+mn-cs"/>
              </a:rPr>
              <a:t>ARM Concluidos                        	        ARM en negociación</a:t>
            </a:r>
            <a:endParaRPr lang="es-CL" sz="22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3659" y="1447800"/>
          <a:ext cx="3731323" cy="5257800"/>
        </p:xfrm>
        <a:graphic>
          <a:graphicData uri="http://schemas.openxmlformats.org/drawingml/2006/table">
            <a:tbl>
              <a:tblPr/>
              <a:tblGrid>
                <a:gridCol w="1408046"/>
                <a:gridCol w="2323277"/>
              </a:tblGrid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noProof="0" dirty="0" smtClean="0">
                          <a:latin typeface="Calibri"/>
                          <a:ea typeface="Times New Roman"/>
                          <a:cs typeface="Times New Roman"/>
                        </a:rPr>
                        <a:t>Fecha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noProof="0" dirty="0" smtClean="0">
                          <a:latin typeface="Calibri"/>
                          <a:ea typeface="Times New Roman"/>
                          <a:cs typeface="Times New Roman"/>
                        </a:rPr>
                        <a:t>País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Junio 2007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Nueva</a:t>
                      </a:r>
                      <a:r>
                        <a:rPr lang="es-CL" sz="1500" baseline="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Zelanda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– 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Mayo 2008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Japón – Nueva</a:t>
                      </a:r>
                      <a:r>
                        <a:rPr lang="es-CL" sz="1500" baseline="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Zelanda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2008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Canadá –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2008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Jordania –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2009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Japón – 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Julio 2009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UE – Noruega*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Julio 2009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UE – 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Suiza*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err="1" smtClean="0">
                          <a:latin typeface="Calibri"/>
                          <a:ea typeface="Times New Roman"/>
                          <a:cs typeface="Times New Roman"/>
                        </a:rPr>
                        <a:t>Canada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s-CL" sz="1500" noProof="0" dirty="0" err="1" smtClean="0">
                          <a:latin typeface="Calibri"/>
                          <a:ea typeface="Times New Roman"/>
                          <a:cs typeface="Times New Roman"/>
                        </a:rPr>
                        <a:t>Japan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err="1" smtClean="0">
                          <a:latin typeface="Calibri"/>
                          <a:ea typeface="Times New Roman"/>
                          <a:cs typeface="Times New Roman"/>
                        </a:rPr>
                        <a:t>Canada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 – Korea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Canadá – Singapur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UE – Japón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Corea – Singapur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2010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Corea –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Enero 2011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Andorra – UE**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Mayo 2011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Japón – 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Corea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2011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Corea –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Nueva</a:t>
                      </a:r>
                      <a:r>
                        <a:rPr lang="es-CL" sz="1500" baseline="0" noProof="0" dirty="0" smtClean="0">
                          <a:latin typeface="+mn-lt"/>
                          <a:ea typeface="Times New Roman"/>
                          <a:cs typeface="Times New Roman"/>
                        </a:rPr>
                        <a:t> Zelanda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2011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Japón – </a:t>
                      </a: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Singapur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Mayo 2012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UE - EE.UU.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Junio 2012</a:t>
                      </a:r>
                      <a:endParaRPr lang="es-CL" sz="15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China - Singapur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57800" y="1524000"/>
          <a:ext cx="3011244" cy="4050456"/>
        </p:xfrm>
        <a:graphic>
          <a:graphicData uri="http://schemas.openxmlformats.org/drawingml/2006/table">
            <a:tbl>
              <a:tblPr/>
              <a:tblGrid>
                <a:gridCol w="3011244"/>
              </a:tblGrid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China –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UE 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smtClean="0">
                          <a:latin typeface="Calibri"/>
                          <a:ea typeface="Times New Roman"/>
                          <a:cs typeface="Times New Roman"/>
                        </a:rPr>
                        <a:t>China - </a:t>
                      </a:r>
                      <a:r>
                        <a:rPr lang="es-CL" sz="1500" noProof="0" smtClean="0">
                          <a:latin typeface="+mn-lt"/>
                          <a:ea typeface="Times New Roman"/>
                          <a:cs typeface="Times New Roman"/>
                        </a:rPr>
                        <a:t>Japón 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Japón - Malasia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China-Korea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Hong Kong, China – Corea 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India-Corea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Israel-Corea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noProof="0" smtClean="0">
                          <a:latin typeface="+mn-lt"/>
                          <a:ea typeface="Times New Roman"/>
                          <a:cs typeface="Times New Roman"/>
                        </a:rPr>
                        <a:t>Nueva</a:t>
                      </a:r>
                      <a:r>
                        <a:rPr lang="es-CL" sz="1500" baseline="0" noProof="0" smtClean="0">
                          <a:latin typeface="+mn-lt"/>
                          <a:ea typeface="Times New Roman"/>
                          <a:cs typeface="Times New Roman"/>
                        </a:rPr>
                        <a:t> Zelanda</a:t>
                      </a:r>
                      <a:r>
                        <a:rPr lang="es-CL" sz="1500" noProof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L" sz="1500" smtClean="0">
                          <a:latin typeface="Calibri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s-CL" sz="1500" noProof="0" smtClean="0">
                          <a:latin typeface="Calibri"/>
                          <a:ea typeface="Times New Roman"/>
                          <a:cs typeface="Times New Roman"/>
                        </a:rPr>
                        <a:t>Singapur</a:t>
                      </a:r>
                      <a:endParaRPr lang="es-CL" sz="15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Noruega - Suiza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Singapur - </a:t>
                      </a:r>
                      <a:r>
                        <a:rPr lang="es-CL" sz="1500" noProof="0" dirty="0" smtClean="0">
                          <a:latin typeface="+mn-lt"/>
                          <a:ea typeface="Times New Roman"/>
                          <a:cs typeface="Times New Roman"/>
                        </a:rPr>
                        <a:t>EE.UU.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México</a:t>
                      </a:r>
                      <a:r>
                        <a:rPr lang="es-CL" sz="15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- Corea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latin typeface="Calibri"/>
                          <a:ea typeface="Times New Roman"/>
                          <a:cs typeface="Times New Roman"/>
                        </a:rPr>
                        <a:t>México - EE.UU.</a:t>
                      </a:r>
                      <a:endParaRPr lang="es-C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914400" y="5908357"/>
            <a:ext cx="6934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CL" sz="2600" b="1" dirty="0" smtClean="0">
                <a:solidFill>
                  <a:prstClr val="black"/>
                </a:solidFill>
                <a:latin typeface="Calibri"/>
              </a:rPr>
              <a:t>Resolución de Punta del Este, Abril 2012</a:t>
            </a:r>
            <a:endParaRPr lang="es-CL" sz="2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2" descr="http://www.wcoomd.org/photoalbum/images/opt/fu_image_1552_w720_h7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32" t="5978" r="2632"/>
          <a:stretch>
            <a:fillRect/>
          </a:stretch>
        </p:blipFill>
        <p:spPr bwMode="auto">
          <a:xfrm>
            <a:off x="1600200" y="1412911"/>
            <a:ext cx="5715000" cy="445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496669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CL" sz="3600" b="1" dirty="0" smtClean="0">
                <a:solidFill>
                  <a:prstClr val="black"/>
                </a:solidFill>
                <a:latin typeface="Calibri" pitchFamily="34" charset="0"/>
              </a:rPr>
              <a:t>Marco SAFE: Liderazgo regional en OEA</a:t>
            </a:r>
            <a:endParaRPr lang="es-CL" sz="3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2395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solidFill>
                  <a:srgbClr val="002060"/>
                </a:solidFill>
              </a:rPr>
              <a:t>2. Cumplimiento y Lucha contra el Fraude</a:t>
            </a:r>
            <a:r>
              <a:rPr lang="es-CL" dirty="0" smtClean="0">
                <a:solidFill>
                  <a:srgbClr val="002060"/>
                </a:solidFill>
              </a:rPr>
              <a:t/>
            </a:r>
            <a:br>
              <a:rPr lang="es-CL" dirty="0" smtClean="0">
                <a:solidFill>
                  <a:srgbClr val="002060"/>
                </a:solidFill>
              </a:rPr>
            </a:br>
            <a:r>
              <a:rPr lang="es-CL" dirty="0" smtClean="0">
                <a:solidFill>
                  <a:srgbClr val="002060"/>
                </a:solidFill>
              </a:rPr>
              <a:t>    </a:t>
            </a:r>
            <a:r>
              <a:rPr lang="es-CL" sz="2900" dirty="0" smtClean="0">
                <a:solidFill>
                  <a:srgbClr val="002060"/>
                </a:solidFill>
              </a:rPr>
              <a:t>Riegos emergentes y evolutivos</a:t>
            </a:r>
            <a:endParaRPr lang="es-CL" sz="29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12395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/>
        </p:nvGraphicFramePr>
        <p:xfrm>
          <a:off x="609600" y="3124201"/>
          <a:ext cx="8022771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1" y="5225143"/>
            <a:ext cx="71736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AREAS DE ALTO RIESGO PARA LA FISCALIZACION ADUANERA</a:t>
            </a:r>
          </a:p>
        </p:txBody>
      </p:sp>
      <p:pic>
        <p:nvPicPr>
          <p:cNvPr id="20" name="Picture 6" descr="Visio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0412" y="1752600"/>
            <a:ext cx="2796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838200" y="1143000"/>
            <a:ext cx="7467600" cy="44196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prstClr val="black"/>
              </a:solidFill>
            </a:endParaRP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" y="1701224"/>
            <a:ext cx="1676400" cy="3030617"/>
            <a:chOff x="152400" y="1701225"/>
            <a:chExt cx="1676401" cy="3030616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457199" y="2209801"/>
              <a:ext cx="1066801" cy="251459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11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2" name="TextBox 29"/>
            <p:cNvSpPr txBox="1">
              <a:spLocks noChangeArrowheads="1"/>
            </p:cNvSpPr>
            <p:nvPr/>
          </p:nvSpPr>
          <p:spPr bwMode="auto">
            <a:xfrm>
              <a:off x="457201" y="2466201"/>
              <a:ext cx="1066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CEN 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13" name="TextBox 33"/>
            <p:cNvSpPr txBox="1">
              <a:spLocks noChangeArrowheads="1"/>
            </p:cNvSpPr>
            <p:nvPr/>
          </p:nvSpPr>
          <p:spPr bwMode="auto">
            <a:xfrm>
              <a:off x="457201" y="3265974"/>
              <a:ext cx="1066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nCEN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14" name="TextBox 37"/>
            <p:cNvSpPr txBox="1">
              <a:spLocks noChangeArrowheads="1"/>
            </p:cNvSpPr>
            <p:nvPr/>
          </p:nvSpPr>
          <p:spPr bwMode="auto">
            <a:xfrm>
              <a:off x="457200" y="3657601"/>
              <a:ext cx="10668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CENcomm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15" name="TextBox 38"/>
            <p:cNvSpPr txBox="1">
              <a:spLocks noChangeArrowheads="1"/>
            </p:cNvSpPr>
            <p:nvPr/>
          </p:nvSpPr>
          <p:spPr bwMode="auto">
            <a:xfrm>
              <a:off x="457201" y="2884974"/>
              <a:ext cx="1066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CTS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16" name="TextBox 39"/>
            <p:cNvSpPr txBox="1">
              <a:spLocks noChangeArrowheads="1"/>
            </p:cNvSpPr>
            <p:nvPr/>
          </p:nvSpPr>
          <p:spPr bwMode="auto">
            <a:xfrm>
              <a:off x="457201" y="3962400"/>
              <a:ext cx="106680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100" b="1" smtClean="0">
                  <a:solidFill>
                    <a:srgbClr val="4F81BD"/>
                  </a:solidFill>
                </a:rPr>
                <a:t>Banco de datos sobre Tecnología Avanzada </a:t>
              </a:r>
              <a:endParaRPr lang="es-CL" sz="1100" b="1">
                <a:solidFill>
                  <a:srgbClr val="4F81B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698213" y="1155412"/>
              <a:ext cx="584775" cy="1676401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3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TECNOLOGIA 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3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INFRASTRUCTURA</a:t>
              </a:r>
              <a:endParaRPr lang="es-CL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990600" y="426423"/>
            <a:ext cx="6923926" cy="1326177"/>
            <a:chOff x="1141268" y="274023"/>
            <a:chExt cx="7002607" cy="1326177"/>
          </a:xfrm>
        </p:grpSpPr>
        <p:sp>
          <p:nvSpPr>
            <p:cNvPr id="55" name="Rounded Rectangle 54"/>
            <p:cNvSpPr/>
            <p:nvPr/>
          </p:nvSpPr>
          <p:spPr>
            <a:xfrm>
              <a:off x="1295400" y="609600"/>
              <a:ext cx="6781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L" sz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3" name="TextBox 27"/>
            <p:cNvSpPr txBox="1">
              <a:spLocks noChangeArrowheads="1"/>
            </p:cNvSpPr>
            <p:nvPr/>
          </p:nvSpPr>
          <p:spPr bwMode="auto">
            <a:xfrm>
              <a:off x="2143125" y="76200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Marco</a:t>
              </a:r>
            </a:p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Normativo SAFE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04" name="TextBox 28"/>
            <p:cNvSpPr txBox="1">
              <a:spLocks noChangeArrowheads="1"/>
            </p:cNvSpPr>
            <p:nvPr/>
          </p:nvSpPr>
          <p:spPr bwMode="auto">
            <a:xfrm>
              <a:off x="1141268" y="7620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Compendio Manejo de Riesgos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105" name="TextBox 30"/>
            <p:cNvSpPr txBox="1">
              <a:spLocks noChangeArrowheads="1"/>
            </p:cNvSpPr>
            <p:nvPr/>
          </p:nvSpPr>
          <p:spPr bwMode="auto">
            <a:xfrm>
              <a:off x="3067916" y="685800"/>
              <a:ext cx="1295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Guías sobre Auditorías de Control a Posteriori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2106" name="TextBox 47"/>
            <p:cNvSpPr txBox="1">
              <a:spLocks noChangeArrowheads="1"/>
            </p:cNvSpPr>
            <p:nvPr/>
          </p:nvSpPr>
          <p:spPr bwMode="auto">
            <a:xfrm>
              <a:off x="6391275" y="9144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CPOAFI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2107" name="TextBox 48"/>
            <p:cNvSpPr txBox="1">
              <a:spLocks noChangeArrowheads="1"/>
            </p:cNvSpPr>
            <p:nvPr/>
          </p:nvSpPr>
          <p:spPr bwMode="auto">
            <a:xfrm>
              <a:off x="4069773" y="685800"/>
              <a:ext cx="1524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Oficinas Regionales </a:t>
              </a:r>
            </a:p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de Enlace </a:t>
              </a:r>
            </a:p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(</a:t>
              </a:r>
              <a:r>
                <a:rPr lang="es-CL" sz="1200" b="1" dirty="0" err="1" smtClean="0">
                  <a:solidFill>
                    <a:srgbClr val="4F81BD"/>
                  </a:solidFill>
                </a:rPr>
                <a:t>RILOs</a:t>
              </a:r>
              <a:r>
                <a:rPr lang="es-CL" sz="1200" b="1" dirty="0" smtClean="0">
                  <a:solidFill>
                    <a:srgbClr val="4F81BD"/>
                  </a:solidFill>
                </a:rPr>
                <a:t>)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5400000">
              <a:off x="4470857" y="-435325"/>
              <a:ext cx="430887" cy="1849583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INSTRUMENTOS</a:t>
              </a:r>
              <a:endParaRPr lang="es-C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TextBox 106"/>
            <p:cNvSpPr txBox="1">
              <a:spLocks noChangeArrowheads="1"/>
            </p:cNvSpPr>
            <p:nvPr/>
          </p:nvSpPr>
          <p:spPr bwMode="auto">
            <a:xfrm>
              <a:off x="5302827" y="762000"/>
              <a:ext cx="12053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Aduanas Globalmente Conectadas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2110" name="TextBox 107"/>
            <p:cNvSpPr txBox="1">
              <a:spLocks noChangeArrowheads="1"/>
            </p:cNvSpPr>
            <p:nvPr/>
          </p:nvSpPr>
          <p:spPr bwMode="auto">
            <a:xfrm>
              <a:off x="7075343" y="685800"/>
              <a:ext cx="10685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sz="1200" b="1" dirty="0" err="1" smtClean="0">
                  <a:solidFill>
                    <a:srgbClr val="4F81BD"/>
                  </a:solidFill>
                </a:rPr>
                <a:t>Herram</a:t>
              </a:r>
              <a:r>
                <a:rPr lang="es-CL" sz="1200" b="1" dirty="0" smtClean="0">
                  <a:solidFill>
                    <a:srgbClr val="4F81BD"/>
                  </a:solidFill>
                </a:rPr>
                <a:t>. para áreas específicas de riesgo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1600200" y="2209800"/>
            <a:ext cx="6019800" cy="1907400"/>
            <a:chOff x="1828800" y="2526219"/>
            <a:chExt cx="5562600" cy="1761994"/>
          </a:xfrm>
        </p:grpSpPr>
        <p:sp>
          <p:nvSpPr>
            <p:cNvPr id="80" name="Rounded Rectangle 79"/>
            <p:cNvSpPr/>
            <p:nvPr/>
          </p:nvSpPr>
          <p:spPr>
            <a:xfrm>
              <a:off x="6400800" y="3048002"/>
              <a:ext cx="9144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486400" y="3048000"/>
              <a:ext cx="884238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4572000" y="3048000"/>
              <a:ext cx="884238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657600" y="3059113"/>
              <a:ext cx="884238" cy="120808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743200" y="3048000"/>
              <a:ext cx="884238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828800" y="3048000"/>
              <a:ext cx="884238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9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8" name="TextBox 87"/>
            <p:cNvSpPr txBox="1">
              <a:spLocks noChangeArrowheads="1"/>
            </p:cNvSpPr>
            <p:nvPr/>
          </p:nvSpPr>
          <p:spPr bwMode="auto">
            <a:xfrm>
              <a:off x="1828800" y="2809965"/>
              <a:ext cx="884663" cy="213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Meerkat 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2089" name="TextBox 67"/>
            <p:cNvSpPr txBox="1">
              <a:spLocks noChangeArrowheads="1"/>
            </p:cNvSpPr>
            <p:nvPr/>
          </p:nvSpPr>
          <p:spPr bwMode="auto">
            <a:xfrm>
              <a:off x="1828800" y="3733800"/>
              <a:ext cx="884663" cy="319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100" b="1" smtClean="0">
                  <a:solidFill>
                    <a:prstClr val="white"/>
                  </a:solidFill>
                </a:rPr>
                <a:t>Recaudac.</a:t>
              </a:r>
              <a:endParaRPr lang="es-CL" sz="1100" b="1">
                <a:solidFill>
                  <a:prstClr val="white"/>
                </a:solidFill>
              </a:endParaRPr>
            </a:p>
          </p:txBody>
        </p:sp>
        <p:sp>
          <p:nvSpPr>
            <p:cNvPr id="2090" name="TextBox 69"/>
            <p:cNvSpPr txBox="1">
              <a:spLocks noChangeArrowheads="1"/>
            </p:cNvSpPr>
            <p:nvPr/>
          </p:nvSpPr>
          <p:spPr bwMode="auto">
            <a:xfrm>
              <a:off x="2743200" y="3733801"/>
              <a:ext cx="884663" cy="31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100" b="1" smtClean="0">
                  <a:solidFill>
                    <a:prstClr val="white"/>
                  </a:solidFill>
                </a:rPr>
                <a:t>Seguridad</a:t>
              </a:r>
              <a:endParaRPr lang="es-CL" sz="1100" b="1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7600" y="3775077"/>
              <a:ext cx="914400" cy="241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DPI y Salud</a:t>
              </a:r>
              <a:endParaRPr lang="es-CL" sz="11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TextBox 74"/>
            <p:cNvSpPr txBox="1">
              <a:spLocks noChangeArrowheads="1"/>
            </p:cNvSpPr>
            <p:nvPr/>
          </p:nvSpPr>
          <p:spPr bwMode="auto">
            <a:xfrm>
              <a:off x="4572000" y="3733801"/>
              <a:ext cx="884663" cy="31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100" b="1" smtClean="0">
                  <a:solidFill>
                    <a:prstClr val="white"/>
                  </a:solidFill>
                </a:rPr>
                <a:t>Drogas</a:t>
              </a:r>
              <a:endParaRPr lang="es-CL" sz="1100" b="1">
                <a:solidFill>
                  <a:prstClr val="white"/>
                </a:solidFill>
              </a:endParaRPr>
            </a:p>
          </p:txBody>
        </p:sp>
        <p:sp>
          <p:nvSpPr>
            <p:cNvPr id="2093" name="TextBox 78"/>
            <p:cNvSpPr txBox="1">
              <a:spLocks noChangeArrowheads="1"/>
            </p:cNvSpPr>
            <p:nvPr/>
          </p:nvSpPr>
          <p:spPr bwMode="auto">
            <a:xfrm>
              <a:off x="5486400" y="3733801"/>
              <a:ext cx="884663" cy="55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100" b="1" smtClean="0">
                  <a:solidFill>
                    <a:prstClr val="white"/>
                  </a:solidFill>
                </a:rPr>
                <a:t>Medio ambiente</a:t>
              </a:r>
              <a:endParaRPr lang="es-CL" sz="1100" b="1">
                <a:solidFill>
                  <a:prstClr val="white"/>
                </a:solidFill>
              </a:endParaRPr>
            </a:p>
          </p:txBody>
        </p:sp>
        <p:sp>
          <p:nvSpPr>
            <p:cNvPr id="2094" name="TextBox 80"/>
            <p:cNvSpPr txBox="1">
              <a:spLocks noChangeArrowheads="1"/>
            </p:cNvSpPr>
            <p:nvPr/>
          </p:nvSpPr>
          <p:spPr bwMode="auto">
            <a:xfrm>
              <a:off x="6400800" y="3733801"/>
              <a:ext cx="990600" cy="55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100" b="1" smtClean="0">
                  <a:solidFill>
                    <a:prstClr val="white"/>
                  </a:solidFill>
                </a:rPr>
                <a:t>Nuevos Riesgos</a:t>
              </a:r>
              <a:endParaRPr lang="es-CL" sz="1100" b="1">
                <a:solidFill>
                  <a:prstClr val="white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828800" y="2526219"/>
              <a:ext cx="5486400" cy="492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AREAS DE ALTO RIESGO PARA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LA FISCALIZACION ADUANERA</a:t>
              </a:r>
              <a:endParaRPr lang="es-CL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9812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8100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724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62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7620001" y="1620614"/>
            <a:ext cx="1447800" cy="3103787"/>
            <a:chOff x="7543800" y="1714638"/>
            <a:chExt cx="1447801" cy="3009762"/>
          </a:xfrm>
        </p:grpSpPr>
        <p:sp>
          <p:nvSpPr>
            <p:cNvPr id="119" name="Flowchart: Alternate Process 118"/>
            <p:cNvSpPr/>
            <p:nvPr/>
          </p:nvSpPr>
          <p:spPr>
            <a:xfrm>
              <a:off x="7696199" y="2210545"/>
              <a:ext cx="1066801" cy="251385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11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7" name="TextBox 59"/>
            <p:cNvSpPr txBox="1">
              <a:spLocks noChangeArrowheads="1"/>
            </p:cNvSpPr>
            <p:nvPr/>
          </p:nvSpPr>
          <p:spPr bwMode="auto">
            <a:xfrm>
              <a:off x="7696200" y="4039400"/>
              <a:ext cx="1143000" cy="53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sz="1000" b="1" smtClean="0">
                  <a:solidFill>
                    <a:srgbClr val="4F81BD"/>
                  </a:solidFill>
                </a:rPr>
                <a:t>Otras Organizaciones Internacionales</a:t>
              </a:r>
              <a:endParaRPr lang="es-CL" sz="1000" b="1">
                <a:solidFill>
                  <a:srgbClr val="4F81BD"/>
                </a:solidFill>
              </a:endParaRPr>
            </a:p>
          </p:txBody>
        </p:sp>
        <p:sp>
          <p:nvSpPr>
            <p:cNvPr id="2078" name="TextBox 60"/>
            <p:cNvSpPr txBox="1">
              <a:spLocks noChangeArrowheads="1"/>
            </p:cNvSpPr>
            <p:nvPr/>
          </p:nvSpPr>
          <p:spPr bwMode="auto">
            <a:xfrm>
              <a:off x="7696200" y="3320458"/>
              <a:ext cx="1066800" cy="62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Otras Agencias Fronterizas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079" name="TextBox 62"/>
            <p:cNvSpPr txBox="1">
              <a:spLocks noChangeArrowheads="1"/>
            </p:cNvSpPr>
            <p:nvPr/>
          </p:nvSpPr>
          <p:spPr bwMode="auto">
            <a:xfrm>
              <a:off x="7696200" y="2803217"/>
              <a:ext cx="1066800" cy="4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smtClean="0">
                  <a:solidFill>
                    <a:srgbClr val="4F81BD"/>
                  </a:solidFill>
                </a:rPr>
                <a:t>Sector Privado</a:t>
              </a:r>
              <a:endParaRPr lang="es-CL" sz="1200" b="1">
                <a:solidFill>
                  <a:srgbClr val="4F81BD"/>
                </a:solidFill>
              </a:endParaRPr>
            </a:p>
          </p:txBody>
        </p:sp>
        <p:sp>
          <p:nvSpPr>
            <p:cNvPr id="2080" name="TextBox 125"/>
            <p:cNvSpPr txBox="1">
              <a:spLocks noChangeArrowheads="1"/>
            </p:cNvSpPr>
            <p:nvPr/>
          </p:nvSpPr>
          <p:spPr bwMode="auto">
            <a:xfrm>
              <a:off x="7620000" y="2286001"/>
              <a:ext cx="1219200" cy="4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rgbClr val="4F81BD"/>
                  </a:solidFill>
                </a:rPr>
                <a:t>Aduanas con Aduanas</a:t>
              </a:r>
              <a:endParaRPr lang="es-CL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rot="5400000">
              <a:off x="8028938" y="1229500"/>
              <a:ext cx="477525" cy="1447801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Alianzas</a:t>
              </a:r>
              <a:endParaRPr lang="es-C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1143000" y="4388822"/>
            <a:ext cx="6781800" cy="2011978"/>
            <a:chOff x="1752600" y="4465022"/>
            <a:chExt cx="5867400" cy="2011978"/>
          </a:xfrm>
        </p:grpSpPr>
        <p:sp>
          <p:nvSpPr>
            <p:cNvPr id="110" name="Rounded Rectangle 109"/>
            <p:cNvSpPr/>
            <p:nvPr/>
          </p:nvSpPr>
          <p:spPr>
            <a:xfrm>
              <a:off x="1752600" y="4800600"/>
              <a:ext cx="5867400" cy="1676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endParaRPr lang="es-CL" sz="1400" b="1">
                <a:solidFill>
                  <a:srgbClr val="4F81B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7" name="TextBox 121"/>
            <p:cNvSpPr txBox="1">
              <a:spLocks noChangeArrowheads="1"/>
            </p:cNvSpPr>
            <p:nvPr/>
          </p:nvSpPr>
          <p:spPr bwMode="auto">
            <a:xfrm>
              <a:off x="3733800" y="5714999"/>
              <a:ext cx="9144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TIGRE,</a:t>
              </a:r>
            </a:p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FRED 60, </a:t>
              </a:r>
            </a:p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GRIPS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3045768" y="5107631"/>
              <a:ext cx="461665" cy="76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Precursores Explosivos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3954792" y="5113008"/>
              <a:ext cx="461665" cy="7512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Medicinas Falsas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4943817" y="4885983"/>
              <a:ext cx="323165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Cocaína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Box 86"/>
            <p:cNvSpPr txBox="1">
              <a:spLocks noChangeArrowheads="1"/>
            </p:cNvSpPr>
            <p:nvPr/>
          </p:nvSpPr>
          <p:spPr bwMode="auto">
            <a:xfrm>
              <a:off x="2895600" y="5714999"/>
              <a:ext cx="76000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Programa GLOBAL SHIELD 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5797066" y="4894080"/>
              <a:ext cx="461665" cy="593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Vida Silvestre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Box 120"/>
            <p:cNvSpPr txBox="1">
              <a:spLocks noChangeArrowheads="1"/>
            </p:cNvSpPr>
            <p:nvPr/>
          </p:nvSpPr>
          <p:spPr bwMode="auto">
            <a:xfrm>
              <a:off x="4724400" y="5333999"/>
              <a:ext cx="762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COCAIR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5400000">
              <a:off x="5866316" y="5485315"/>
              <a:ext cx="323165" cy="593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Desechos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TextBox 95"/>
            <p:cNvSpPr txBox="1">
              <a:spLocks noChangeArrowheads="1"/>
            </p:cNvSpPr>
            <p:nvPr/>
          </p:nvSpPr>
          <p:spPr bwMode="auto">
            <a:xfrm>
              <a:off x="5638799" y="5867399"/>
              <a:ext cx="762001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900" b="1" dirty="0" smtClean="0">
                  <a:solidFill>
                    <a:prstClr val="black"/>
                  </a:solidFill>
                </a:rPr>
                <a:t>DEMETER</a:t>
              </a:r>
              <a:endParaRPr lang="es-C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6741466" y="4757781"/>
              <a:ext cx="461665" cy="8382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Envíos Postales y Expresos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5054" y="5257800"/>
              <a:ext cx="837808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Tabaco y Alcohol 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Box 76"/>
            <p:cNvSpPr txBox="1">
              <a:spLocks noChangeArrowheads="1"/>
            </p:cNvSpPr>
            <p:nvPr/>
          </p:nvSpPr>
          <p:spPr bwMode="auto">
            <a:xfrm>
              <a:off x="6531167" y="5334000"/>
              <a:ext cx="86023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900" b="1" dirty="0" smtClean="0">
                  <a:solidFill>
                    <a:prstClr val="black"/>
                  </a:solidFill>
                </a:rPr>
                <a:t>SKYNET</a:t>
              </a:r>
              <a:endParaRPr lang="es-C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5400000">
              <a:off x="6672217" y="5529216"/>
              <a:ext cx="600164" cy="8382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Lavado de dinero/ Envío de efectivo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TextBox 84"/>
            <p:cNvSpPr txBox="1">
              <a:spLocks noChangeArrowheads="1"/>
            </p:cNvSpPr>
            <p:nvPr/>
          </p:nvSpPr>
          <p:spPr bwMode="auto">
            <a:xfrm>
              <a:off x="6531167" y="6172199"/>
              <a:ext cx="86023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900" b="1" smtClean="0">
                  <a:solidFill>
                    <a:prstClr val="black"/>
                  </a:solidFill>
                </a:rPr>
                <a:t>ATLAS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5400000">
              <a:off x="4943816" y="5335489"/>
              <a:ext cx="323165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900" b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Anfetamina</a:t>
              </a:r>
              <a:endParaRPr lang="es-CL" sz="9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5400000">
              <a:off x="4394657" y="3423166"/>
              <a:ext cx="430887" cy="25146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OPERACIONES</a:t>
              </a:r>
              <a:r>
                <a:rPr lang="es-CL" sz="12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, incluyendo:</a:t>
              </a:r>
              <a:endParaRPr lang="es-CL" sz="12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Box 133"/>
            <p:cNvSpPr txBox="1">
              <a:spLocks noChangeArrowheads="1"/>
            </p:cNvSpPr>
            <p:nvPr/>
          </p:nvSpPr>
          <p:spPr bwMode="auto">
            <a:xfrm>
              <a:off x="1905000" y="5638800"/>
              <a:ext cx="83820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smtClean="0">
                  <a:solidFill>
                    <a:prstClr val="black"/>
                  </a:solidFill>
                </a:rPr>
                <a:t>Meerkat 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  <p:sp>
          <p:nvSpPr>
            <p:cNvPr id="2074" name="TextBox 134"/>
            <p:cNvSpPr txBox="1">
              <a:spLocks noChangeArrowheads="1"/>
            </p:cNvSpPr>
            <p:nvPr/>
          </p:nvSpPr>
          <p:spPr bwMode="auto">
            <a:xfrm>
              <a:off x="5715000" y="5407968"/>
              <a:ext cx="6096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900" b="1" dirty="0" smtClean="0">
                  <a:solidFill>
                    <a:prstClr val="black"/>
                  </a:solidFill>
                </a:rPr>
                <a:t>GAPIN</a:t>
              </a:r>
              <a:endParaRPr lang="es-C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075" name="TextBox 135"/>
            <p:cNvSpPr txBox="1">
              <a:spLocks noChangeArrowheads="1"/>
            </p:cNvSpPr>
            <p:nvPr/>
          </p:nvSpPr>
          <p:spPr bwMode="auto">
            <a:xfrm>
              <a:off x="4724400" y="5867399"/>
              <a:ext cx="762001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900" b="1" smtClean="0">
                  <a:solidFill>
                    <a:prstClr val="black"/>
                  </a:solidFill>
                </a:rPr>
                <a:t>Westerlies</a:t>
              </a:r>
              <a:endParaRPr lang="es-CL" sz="900" b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91000"/>
            <a:ext cx="1509887" cy="2133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sz="2400" b="1" i="1" dirty="0" smtClean="0"/>
              <a:t>Objetivo :  mejorar y promover una recaudación aduanera   	       justa y eficiente</a:t>
            </a:r>
          </a:p>
          <a:p>
            <a:r>
              <a:rPr lang="es-CL" sz="2400" dirty="0" smtClean="0"/>
              <a:t>Identificación de necesidades de los Miembros</a:t>
            </a:r>
          </a:p>
          <a:p>
            <a:r>
              <a:rPr lang="es-CL" sz="2400" dirty="0" smtClean="0"/>
              <a:t>Serie de nuevas herramientas prácticas para los Miembros lanzadas en Junio del 2012</a:t>
            </a:r>
          </a:p>
          <a:p>
            <a:pPr lvl="1" algn="ctr"/>
            <a:r>
              <a:rPr lang="es-CL" sz="2000" dirty="0" smtClean="0"/>
              <a:t>Valoración, Origen, Clasificación and Auditorías de control a posteriori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91000"/>
            <a:ext cx="1509887" cy="21336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191000"/>
            <a:ext cx="1524000" cy="215354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191000"/>
            <a:ext cx="1509885" cy="213359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171057"/>
            <a:ext cx="1524000" cy="215354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7" cstate="print"/>
          <a:stretch/>
        </p:blipFill>
        <p:spPr>
          <a:xfrm>
            <a:off x="6705600" y="4170969"/>
            <a:ext cx="1524063" cy="215363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logoRP-W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95550" y="228600"/>
            <a:ext cx="4152900" cy="132529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361796" y="631577"/>
            <a:ext cx="1695604" cy="89242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chemeClr val="accent2"/>
                </a:solidFill>
                <a:latin typeface="+mj-lt"/>
              </a:rPr>
              <a:t>FASE I</a:t>
            </a:r>
            <a:endParaRPr lang="es-CL" sz="20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0630" y="228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>
                <a:solidFill>
                  <a:prstClr val="black"/>
                </a:solidFill>
              </a:rPr>
              <a:t>3.-</a:t>
            </a:r>
            <a:endParaRPr lang="es-CL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457200" y="228600"/>
            <a:ext cx="8196262" cy="4572000"/>
            <a:chOff x="457200" y="89645"/>
            <a:chExt cx="8196262" cy="4572000"/>
          </a:xfrm>
        </p:grpSpPr>
        <p:sp>
          <p:nvSpPr>
            <p:cNvPr id="65" name="Rounded Rectangle 74"/>
            <p:cNvSpPr>
              <a:spLocks noChangeArrowheads="1"/>
            </p:cNvSpPr>
            <p:nvPr/>
          </p:nvSpPr>
          <p:spPr bwMode="auto">
            <a:xfrm>
              <a:off x="457200" y="89645"/>
              <a:ext cx="8196262" cy="4572000"/>
            </a:xfrm>
            <a:prstGeom prst="roundRect">
              <a:avLst>
                <a:gd name="adj" fmla="val 7617"/>
              </a:avLst>
            </a:prstGeom>
            <a:solidFill>
              <a:schemeClr val="bg1"/>
            </a:solidFill>
            <a:ln w="50800" cmpd="dbl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810000" y="994952"/>
              <a:ext cx="2057400" cy="558291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altLang="en-US" b="1" smtClean="0">
                  <a:solidFill>
                    <a:srgbClr val="FFFFFF"/>
                  </a:solidFill>
                  <a:latin typeface="Calibri" pitchFamily="34" charset="0"/>
                </a:rPr>
                <a:t>VALORACION EN ADUANAS</a:t>
              </a:r>
              <a:endParaRPr lang="es-CL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676400" y="990600"/>
              <a:ext cx="1905000" cy="558291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altLang="en-US" b="1" dirty="0" smtClean="0">
                  <a:solidFill>
                    <a:srgbClr val="FFFFFF"/>
                  </a:solidFill>
                  <a:latin typeface="Calibri" pitchFamily="34" charset="0"/>
                </a:rPr>
                <a:t>CLASIFICACION</a:t>
              </a:r>
              <a:endParaRPr lang="es-CL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6151836" y="994952"/>
              <a:ext cx="1925363" cy="558291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b="1" smtClean="0">
                  <a:solidFill>
                    <a:srgbClr val="FFFFFF"/>
                  </a:solidFill>
                  <a:latin typeface="Calibri" pitchFamily="34" charset="0"/>
                </a:rPr>
                <a:t>ORIGEN</a:t>
              </a:r>
              <a:endParaRPr lang="es-CL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Picture 49" descr="logoRP-W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152400"/>
              <a:ext cx="2220617" cy="61850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533400" y="1080245"/>
              <a:ext cx="1066800" cy="348481"/>
            </a:xfrm>
            <a:prstGeom prst="rect">
              <a:avLst/>
            </a:prstGeom>
            <a:noFill/>
            <a:ln w="9525">
              <a:solidFill>
                <a:srgbClr val="0F6FC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Componentes clave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838200" cy="348481"/>
            </a:xfrm>
            <a:prstGeom prst="rect">
              <a:avLst/>
            </a:prstGeom>
            <a:solidFill>
              <a:prstClr val="white"/>
            </a:solidFill>
            <a:ln w="9525">
              <a:solidFill>
                <a:srgbClr val="0F6FC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Fase I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3827931" y="1689845"/>
              <a:ext cx="2039469" cy="824755"/>
            </a:xfrm>
            <a:prstGeom prst="rect">
              <a:avLst/>
            </a:prstGeom>
            <a:solidFill>
              <a:srgbClr val="FFC000"/>
            </a:solidFill>
            <a:ln w="952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Guías prácticas para control de valoración (incluyendo bases de datos)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Guías auditorías a posteriori</a:t>
              </a:r>
              <a:endParaRPr lang="es-CL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8"/>
            <p:cNvSpPr>
              <a:spLocks noChangeArrowheads="1"/>
            </p:cNvSpPr>
            <p:nvPr/>
          </p:nvSpPr>
          <p:spPr bwMode="auto">
            <a:xfrm>
              <a:off x="6122896" y="1694280"/>
              <a:ext cx="1981200" cy="744120"/>
            </a:xfrm>
            <a:prstGeom prst="rect">
              <a:avLst/>
            </a:prstGeom>
            <a:solidFill>
              <a:srgbClr val="FFC000"/>
            </a:solidFill>
            <a:ln w="952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Guías sobre verificación de reglas de origen preferenciales</a:t>
              </a:r>
              <a:endParaRPr lang="es-CL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1600200" y="1676400"/>
              <a:ext cx="1981200" cy="762000"/>
            </a:xfrm>
            <a:prstGeom prst="rect">
              <a:avLst/>
            </a:prstGeom>
            <a:solidFill>
              <a:srgbClr val="FFC000"/>
            </a:solidFill>
            <a:ln w="952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Herramienta de diagnóstico para clasificación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Infraestructura para tareas de clasificación</a:t>
              </a:r>
              <a:endParaRPr lang="es-CL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AutoShape 14"/>
            <p:cNvCxnSpPr>
              <a:cxnSpLocks noChangeShapeType="1"/>
              <a:stCxn id="5" idx="0"/>
            </p:cNvCxnSpPr>
            <p:nvPr/>
          </p:nvCxnSpPr>
          <p:spPr bwMode="auto">
            <a:xfrm flipV="1">
              <a:off x="2628900" y="775446"/>
              <a:ext cx="2247900" cy="2151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V="1">
              <a:off x="4876800" y="775445"/>
              <a:ext cx="0" cy="2286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4"/>
            <p:cNvCxnSpPr>
              <a:cxnSpLocks noChangeShapeType="1"/>
              <a:endCxn id="6" idx="0"/>
            </p:cNvCxnSpPr>
            <p:nvPr/>
          </p:nvCxnSpPr>
          <p:spPr bwMode="auto">
            <a:xfrm>
              <a:off x="4876800" y="775445"/>
              <a:ext cx="2237718" cy="21950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4"/>
            <p:cNvCxnSpPr>
              <a:cxnSpLocks noChangeShapeType="1"/>
              <a:stCxn id="6" idx="2"/>
              <a:endCxn id="11" idx="0"/>
            </p:cNvCxnSpPr>
            <p:nvPr/>
          </p:nvCxnSpPr>
          <p:spPr bwMode="auto">
            <a:xfrm flipH="1">
              <a:off x="7113496" y="1553243"/>
              <a:ext cx="1022" cy="14103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609600" y="2604245"/>
              <a:ext cx="820896" cy="348481"/>
            </a:xfrm>
            <a:prstGeom prst="rect">
              <a:avLst/>
            </a:prstGeom>
            <a:solidFill>
              <a:prstClr val="white"/>
            </a:solidFill>
            <a:ln w="9525">
              <a:solidFill>
                <a:srgbClr val="0F6FC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Fase II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676400" y="3505200"/>
              <a:ext cx="6477000" cy="990600"/>
            </a:xfrm>
            <a:prstGeom prst="rect">
              <a:avLst/>
            </a:prstGeom>
            <a:solidFill>
              <a:srgbClr val="92D050"/>
            </a:solidFill>
            <a:ln w="952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endParaRPr lang="es-CL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Guías para ayudar a los Miembros en la terminación de contratos de inspección con el sector privado (inspección de pre-embarque/destino)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Análisis de evasión (brecha)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11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Organización de Conferencia Global sobre Recaudación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endParaRPr lang="es-CL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6145305" y="2590800"/>
              <a:ext cx="1981200" cy="838200"/>
            </a:xfrm>
            <a:prstGeom prst="rect">
              <a:avLst/>
            </a:prstGeom>
            <a:solidFill>
              <a:srgbClr val="92D050"/>
            </a:solidFill>
            <a:ln w="952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8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Herramienta de diagnóstico para origen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8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Guías para identificación de irregularidades de origen</a:t>
              </a:r>
              <a:endParaRPr lang="es-CL" sz="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3810000" y="2590800"/>
              <a:ext cx="2057400" cy="838200"/>
            </a:xfrm>
            <a:prstGeom prst="rect">
              <a:avLst/>
            </a:prstGeom>
            <a:solidFill>
              <a:srgbClr val="92D050"/>
            </a:solidFill>
            <a:ln w="3175" cmpd="sng">
              <a:solidFill>
                <a:srgbClr val="C0504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8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Herramienta de diagnóstico para valoración 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8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Infraestructura para ACP</a:t>
              </a:r>
            </a:p>
            <a:p>
              <a:pPr fontAlgn="auto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/>
              </a:pPr>
              <a:r>
                <a:rPr lang="es-CL" sz="8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Estudio sobre precios de transferencia</a:t>
              </a:r>
              <a:endParaRPr lang="es-CL" sz="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7"/>
          <p:cNvGrpSpPr/>
          <p:nvPr/>
        </p:nvGrpSpPr>
        <p:grpSpPr>
          <a:xfrm>
            <a:off x="990600" y="4953000"/>
            <a:ext cx="7543800" cy="1676399"/>
            <a:chOff x="990600" y="4953000"/>
            <a:chExt cx="7543800" cy="1676399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990600" y="6112605"/>
              <a:ext cx="2298474" cy="516794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sz="1200" b="1" i="1" dirty="0" smtClean="0">
                  <a:solidFill>
                    <a:prstClr val="black"/>
                  </a:solidFill>
                  <a:latin typeface="Arial" pitchFamily="34" charset="0"/>
                  <a:ea typeface="ＭＳ Ｐ明朝" pitchFamily="18" charset="-128"/>
                  <a:cs typeface="Arial" pitchFamily="34" charset="0"/>
                </a:rPr>
                <a:t> Determinación anticipada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altLang="en-US" sz="1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Declaración Pre-arribo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altLang="en-US" sz="1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Notificación Pre-arribo</a:t>
              </a:r>
              <a:endParaRPr lang="es-CL" alt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7238" y="5258013"/>
              <a:ext cx="1092912" cy="735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7" name="Picture 5" descr="C:\Users\yata\AppData\Local\Microsoft\Windows\Temporary Internet Files\Content.IE5\OK4193CU\MC90015757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5257800"/>
              <a:ext cx="1328397" cy="7299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" name="Picture 7" descr="C:\Users\yata\AppData\Local\Microsoft\Windows\Temporary Internet Files\Content.IE5\Z6V6VH2K\MC900441741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9612" y="5257678"/>
              <a:ext cx="1163335" cy="838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" name="Picture 8" descr="C:\Users\yata\AppData\Local\Microsoft\Windows\Temporary Internet Files\Content.IE5\PN15VK85\MC900411248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4161" y="5156702"/>
              <a:ext cx="606122" cy="41191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411553" y="4959790"/>
              <a:ext cx="1484047" cy="221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Previo al arribo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auto">
            <a:xfrm>
              <a:off x="3978751" y="4960847"/>
              <a:ext cx="1375648" cy="183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En Frontera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6447285" y="4953000"/>
              <a:ext cx="1623201" cy="183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</a:pPr>
              <a:r>
                <a:rPr lang="es-CL" sz="1200" b="1" dirty="0" smtClean="0">
                  <a:solidFill>
                    <a:srgbClr val="C0504D"/>
                  </a:solidFill>
                  <a:latin typeface="Calibri"/>
                </a:rPr>
                <a:t>Post-despacho</a:t>
              </a:r>
              <a:endParaRPr lang="es-CL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251826" y="6112605"/>
              <a:ext cx="2282574" cy="516794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sz="1200" b="1" i="1" dirty="0" smtClean="0">
                  <a:solidFill>
                    <a:prstClr val="black"/>
                  </a:solidFill>
                  <a:latin typeface="Arial" pitchFamily="34" charset="0"/>
                  <a:ea typeface="ＭＳ Ｐ明朝" pitchFamily="18" charset="-128"/>
                  <a:cs typeface="Arial" pitchFamily="34" charset="0"/>
                </a:rPr>
                <a:t> Auditoría de Control a Posteriori (ACP)</a:t>
              </a:r>
              <a:endParaRPr lang="es-CL" sz="1200" b="1" i="1" dirty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525812" y="6112605"/>
              <a:ext cx="2341588" cy="516794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sz="1200" b="1" i="1" dirty="0" smtClean="0">
                  <a:solidFill>
                    <a:prstClr val="black"/>
                  </a:solidFill>
                  <a:latin typeface="Arial" pitchFamily="34" charset="0"/>
                  <a:ea typeface="ＭＳ Ｐ明朝" pitchFamily="18" charset="-128"/>
                  <a:cs typeface="Arial" pitchFamily="34" charset="0"/>
                </a:rPr>
                <a:t> Manejo de Riesgos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L" altLang="en-US" sz="1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Guías prácticas para control y verificación</a:t>
              </a:r>
            </a:p>
          </p:txBody>
        </p:sp>
      </p:grpSp>
      <p:cxnSp>
        <p:nvCxnSpPr>
          <p:cNvPr id="56" name="AutoShape 14"/>
          <p:cNvCxnSpPr>
            <a:cxnSpLocks noChangeShapeType="1"/>
          </p:cNvCxnSpPr>
          <p:nvPr/>
        </p:nvCxnSpPr>
        <p:spPr bwMode="auto">
          <a:xfrm flipH="1">
            <a:off x="4875778" y="1687763"/>
            <a:ext cx="1022" cy="1410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0" name="AutoShape 14"/>
          <p:cNvCxnSpPr>
            <a:cxnSpLocks noChangeShapeType="1"/>
          </p:cNvCxnSpPr>
          <p:nvPr/>
        </p:nvCxnSpPr>
        <p:spPr bwMode="auto">
          <a:xfrm flipH="1">
            <a:off x="2589778" y="1676400"/>
            <a:ext cx="1022" cy="1410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762000" y="9144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2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s-CL" sz="3200" b="1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Organización Mundial de Aduanas (OMA)</a:t>
            </a:r>
            <a:endParaRPr lang="es-CL" sz="3200" b="1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8229600" cy="19050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76200" y="2418814"/>
            <a:ext cx="4038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CL" sz="26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Única Organización Internacional dedicada exclusivamente a asuntos Aduaneros</a:t>
            </a:r>
          </a:p>
          <a:p>
            <a:pPr marL="342900" indent="-342900">
              <a:buFont typeface="Wingdings" pitchFamily="2" charset="2"/>
              <a:buChar char="ü"/>
            </a:pPr>
            <a:endParaRPr lang="es-CL" sz="10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CL" sz="26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La casa internacional de las Aduanas…</a:t>
            </a:r>
          </a:p>
          <a:p>
            <a:pPr marL="342900" indent="-342900">
              <a:buFont typeface="Wingdings" pitchFamily="2" charset="2"/>
              <a:buChar char="ü"/>
            </a:pPr>
            <a:endParaRPr lang="es-CL" sz="10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CL" sz="2600" b="1" dirty="0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Nuestros aliados también son bienvenidos!</a:t>
            </a:r>
            <a:endParaRPr lang="es-CL" sz="26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Picture 7" descr="wcobu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356" y="2352328"/>
            <a:ext cx="4437100" cy="3591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561976" y="896940"/>
            <a:ext cx="8113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s-CL" sz="2400" b="1" u="sng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85800" y="1447800"/>
            <a:ext cx="7610671" cy="4799012"/>
            <a:chOff x="1048241" y="1725297"/>
            <a:chExt cx="6877344" cy="4090988"/>
          </a:xfrm>
        </p:grpSpPr>
        <p:sp>
          <p:nvSpPr>
            <p:cNvPr id="43014" name="Rectangle 26"/>
            <p:cNvSpPr>
              <a:spLocks noChangeArrowheads="1"/>
            </p:cNvSpPr>
            <p:nvPr/>
          </p:nvSpPr>
          <p:spPr bwMode="auto">
            <a:xfrm>
              <a:off x="1156484" y="3769997"/>
              <a:ext cx="3386139" cy="2043113"/>
            </a:xfrm>
            <a:prstGeom prst="rect">
              <a:avLst/>
            </a:prstGeom>
            <a:solidFill>
              <a:srgbClr val="99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s-CL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3015" name="Rectangle 25"/>
            <p:cNvSpPr>
              <a:spLocks noChangeArrowheads="1"/>
            </p:cNvSpPr>
            <p:nvPr/>
          </p:nvSpPr>
          <p:spPr bwMode="auto">
            <a:xfrm>
              <a:off x="4542623" y="3773173"/>
              <a:ext cx="3382962" cy="2043112"/>
            </a:xfrm>
            <a:prstGeom prst="rect">
              <a:avLst/>
            </a:prstGeom>
            <a:solidFill>
              <a:srgbClr val="FFAFD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s-CL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7114" name="Rectangle 24"/>
            <p:cNvSpPr>
              <a:spLocks noChangeArrowheads="1"/>
            </p:cNvSpPr>
            <p:nvPr/>
          </p:nvSpPr>
          <p:spPr bwMode="auto">
            <a:xfrm>
              <a:off x="4542623" y="1725297"/>
              <a:ext cx="3382962" cy="2043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1159659" y="1725297"/>
              <a:ext cx="3382963" cy="2043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3018" name="TextBox 13"/>
            <p:cNvSpPr txBox="1">
              <a:spLocks noChangeArrowheads="1"/>
            </p:cNvSpPr>
            <p:nvPr/>
          </p:nvSpPr>
          <p:spPr bwMode="auto">
            <a:xfrm>
              <a:off x="5987685" y="4477123"/>
              <a:ext cx="1856993" cy="65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2000" b="1" dirty="0" smtClean="0">
                  <a:solidFill>
                    <a:prstClr val="black"/>
                  </a:solidFill>
                </a:rPr>
                <a:t>Contacto con actores clave</a:t>
              </a:r>
              <a:endParaRPr lang="es-CL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43019" name="TextBox 14"/>
            <p:cNvSpPr txBox="1">
              <a:spLocks noChangeArrowheads="1"/>
            </p:cNvSpPr>
            <p:nvPr/>
          </p:nvSpPr>
          <p:spPr bwMode="auto">
            <a:xfrm>
              <a:off x="1048241" y="4529987"/>
              <a:ext cx="2067771" cy="37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2000" b="1" dirty="0" smtClean="0">
                  <a:solidFill>
                    <a:prstClr val="black"/>
                  </a:solidFill>
                </a:rPr>
                <a:t>Integridad</a:t>
              </a:r>
              <a:r>
                <a:rPr lang="es-CL" sz="2000" b="1" u="sng" dirty="0" smtClean="0">
                  <a:solidFill>
                    <a:prstClr val="black"/>
                  </a:solidFill>
                </a:rPr>
                <a:t> </a:t>
              </a:r>
              <a:endParaRPr lang="es-CL" sz="20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43020" name="TextBox 15"/>
            <p:cNvSpPr txBox="1">
              <a:spLocks noChangeArrowheads="1"/>
            </p:cNvSpPr>
            <p:nvPr/>
          </p:nvSpPr>
          <p:spPr bwMode="auto">
            <a:xfrm>
              <a:off x="5979212" y="2054887"/>
              <a:ext cx="1883261" cy="940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2000" b="1" dirty="0" smtClean="0">
                  <a:solidFill>
                    <a:prstClr val="black"/>
                  </a:solidFill>
                </a:rPr>
                <a:t>Desarrollo de Recursos Humanos</a:t>
              </a:r>
              <a:endParaRPr lang="es-CL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43021" name="TextBox 16"/>
            <p:cNvSpPr txBox="1">
              <a:spLocks noChangeArrowheads="1"/>
            </p:cNvSpPr>
            <p:nvPr/>
          </p:nvSpPr>
          <p:spPr bwMode="auto">
            <a:xfrm>
              <a:off x="1108712" y="1866416"/>
              <a:ext cx="2061421" cy="1225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2000" b="1" dirty="0" smtClean="0">
                  <a:solidFill>
                    <a:prstClr val="black"/>
                  </a:solidFill>
                </a:rPr>
                <a:t>Asesoría Planificación Estratégica &amp; capacitación</a:t>
              </a:r>
              <a:endParaRPr lang="es-CL" sz="2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821034" y="1937432"/>
              <a:ext cx="3928231" cy="3758393"/>
              <a:chOff x="2924835" y="2417291"/>
              <a:chExt cx="3928231" cy="3758393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3318777" y="2417291"/>
                <a:ext cx="2588028" cy="3091747"/>
                <a:chOff x="2344814" y="1000306"/>
                <a:chExt cx="4389844" cy="5142182"/>
              </a:xfrm>
            </p:grpSpPr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 rot="3600000">
                  <a:off x="3142646" y="202474"/>
                  <a:ext cx="2794180" cy="4389844"/>
                </a:xfrm>
                <a:custGeom>
                  <a:avLst/>
                  <a:gdLst/>
                  <a:ahLst/>
                  <a:cxnLst>
                    <a:cxn ang="0">
                      <a:pos x="2816" y="0"/>
                    </a:cxn>
                    <a:cxn ang="0">
                      <a:pos x="0" y="2816"/>
                    </a:cxn>
                    <a:cxn ang="0">
                      <a:pos x="378" y="4224"/>
                    </a:cxn>
                    <a:cxn ang="0">
                      <a:pos x="1597" y="3520"/>
                    </a:cxn>
                    <a:cxn ang="0">
                      <a:pos x="2112" y="1597"/>
                    </a:cxn>
                    <a:cxn ang="0">
                      <a:pos x="2816" y="1408"/>
                    </a:cxn>
                    <a:cxn ang="0">
                      <a:pos x="2816" y="0"/>
                    </a:cxn>
                  </a:cxnLst>
                  <a:rect l="0" t="0" r="r" b="b"/>
                  <a:pathLst>
                    <a:path w="2816" h="4224">
                      <a:moveTo>
                        <a:pt x="2816" y="0"/>
                      </a:moveTo>
                      <a:cubicBezTo>
                        <a:pt x="1261" y="0"/>
                        <a:pt x="0" y="1261"/>
                        <a:pt x="0" y="2816"/>
                      </a:cubicBezTo>
                      <a:cubicBezTo>
                        <a:pt x="0" y="3311"/>
                        <a:pt x="131" y="3796"/>
                        <a:pt x="378" y="4224"/>
                      </a:cubicBezTo>
                      <a:lnTo>
                        <a:pt x="1597" y="3520"/>
                      </a:lnTo>
                      <a:cubicBezTo>
                        <a:pt x="1208" y="2847"/>
                        <a:pt x="1439" y="1986"/>
                        <a:pt x="2112" y="1597"/>
                      </a:cubicBezTo>
                      <a:cubicBezTo>
                        <a:pt x="2327" y="1474"/>
                        <a:pt x="2569" y="1408"/>
                        <a:pt x="2816" y="1408"/>
                      </a:cubicBezTo>
                      <a:lnTo>
                        <a:pt x="2816" y="0"/>
                      </a:lnTo>
                      <a:close/>
                    </a:path>
                  </a:pathLst>
                </a:custGeom>
                <a:solidFill>
                  <a:srgbClr val="FE9B50"/>
                </a:solidFill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s-C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502234" y="1984489"/>
                  <a:ext cx="4157999" cy="4157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none">
                  <a:prstTxWarp prst="textButton">
                    <a:avLst>
                      <a:gd name="adj" fmla="val 9976133"/>
                    </a:avLst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s-CL" sz="3200" dirty="0" smtClean="0">
                      <a:ln w="18415" cmpd="sng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/>
                      </a:solidFill>
                    </a:rPr>
                    <a:t>Personas</a:t>
                  </a:r>
                  <a:endParaRPr lang="es-CL" sz="3200" dirty="0">
                    <a:ln w="18415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3400356" y="2954028"/>
                <a:ext cx="3452710" cy="2794742"/>
                <a:chOff x="2452647" y="1894409"/>
                <a:chExt cx="5857154" cy="4649216"/>
              </a:xfrm>
            </p:grpSpPr>
            <p:sp>
              <p:nvSpPr>
                <p:cNvPr id="54" name="Freeform 7"/>
                <p:cNvSpPr>
                  <a:spLocks/>
                </p:cNvSpPr>
                <p:nvPr/>
              </p:nvSpPr>
              <p:spPr bwMode="auto">
                <a:xfrm rot="3600000">
                  <a:off x="4541885" y="2775709"/>
                  <a:ext cx="3145131" cy="4390701"/>
                </a:xfrm>
                <a:custGeom>
                  <a:avLst/>
                  <a:gdLst/>
                  <a:ahLst/>
                  <a:cxnLst>
                    <a:cxn ang="0">
                      <a:pos x="2439" y="4224"/>
                    </a:cxn>
                    <a:cxn ang="0">
                      <a:pos x="1408" y="378"/>
                    </a:cxn>
                    <a:cxn ang="0">
                      <a:pos x="0" y="0"/>
                    </a:cxn>
                    <a:cxn ang="0">
                      <a:pos x="0" y="1408"/>
                    </a:cxn>
                    <a:cxn ang="0">
                      <a:pos x="1408" y="2816"/>
                    </a:cxn>
                    <a:cxn ang="0">
                      <a:pos x="1220" y="3520"/>
                    </a:cxn>
                    <a:cxn ang="0">
                      <a:pos x="2439" y="4224"/>
                    </a:cxn>
                  </a:cxnLst>
                  <a:rect l="0" t="0" r="r" b="b"/>
                  <a:pathLst>
                    <a:path w="3217" h="4224">
                      <a:moveTo>
                        <a:pt x="2439" y="4224"/>
                      </a:moveTo>
                      <a:cubicBezTo>
                        <a:pt x="3217" y="2878"/>
                        <a:pt x="2755" y="1155"/>
                        <a:pt x="1408" y="378"/>
                      </a:cubicBezTo>
                      <a:cubicBezTo>
                        <a:pt x="980" y="131"/>
                        <a:pt x="495" y="0"/>
                        <a:pt x="0" y="0"/>
                      </a:cubicBezTo>
                      <a:lnTo>
                        <a:pt x="0" y="1408"/>
                      </a:lnTo>
                      <a:cubicBezTo>
                        <a:pt x="778" y="1408"/>
                        <a:pt x="1408" y="2039"/>
                        <a:pt x="1408" y="2816"/>
                      </a:cubicBezTo>
                      <a:cubicBezTo>
                        <a:pt x="1408" y="3064"/>
                        <a:pt x="1343" y="3306"/>
                        <a:pt x="1220" y="3520"/>
                      </a:cubicBezTo>
                      <a:lnTo>
                        <a:pt x="2439" y="4224"/>
                      </a:lnTo>
                      <a:close/>
                    </a:path>
                  </a:pathLst>
                </a:custGeom>
                <a:solidFill>
                  <a:srgbClr val="FE9B50"/>
                </a:solidFill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s-CL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7200000">
                  <a:off x="2452647" y="1894409"/>
                  <a:ext cx="4158000" cy="4158000"/>
                </a:xfrm>
                <a:prstGeom prst="rect">
                  <a:avLst/>
                </a:prstGeom>
                <a:noFill/>
              </p:spPr>
              <p:txBody>
                <a:bodyPr spcFirstLastPara="1" wrap="none">
                  <a:prstTxWarp prst="textButton">
                    <a:avLst>
                      <a:gd name="adj" fmla="val 10905346"/>
                    </a:avLst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s-CL" sz="3200" dirty="0" smtClean="0">
                      <a:ln w="18415" cmpd="sng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/>
                      </a:solidFill>
                    </a:rPr>
                    <a:t>Alianzas (P)</a:t>
                  </a:r>
                  <a:endParaRPr lang="es-CL" sz="3200" dirty="0">
                    <a:ln w="18415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2924835" y="2868239"/>
                <a:ext cx="3025729" cy="3307445"/>
                <a:chOff x="6381809" y="3498711"/>
                <a:chExt cx="5131676" cy="5502317"/>
              </a:xfrm>
            </p:grpSpPr>
            <p:sp>
              <p:nvSpPr>
                <p:cNvPr id="57" name="Freeform 8"/>
                <p:cNvSpPr>
                  <a:spLocks/>
                </p:cNvSpPr>
                <p:nvPr/>
              </p:nvSpPr>
              <p:spPr bwMode="auto">
                <a:xfrm rot="3600000">
                  <a:off x="5225029" y="5374845"/>
                  <a:ext cx="4782963" cy="2469403"/>
                </a:xfrm>
                <a:custGeom>
                  <a:avLst/>
                  <a:gdLst/>
                  <a:ahLst/>
                  <a:cxnLst>
                    <a:cxn ang="0">
                      <a:pos x="0" y="704"/>
                    </a:cxn>
                    <a:cxn ang="0">
                      <a:pos x="3846" y="1735"/>
                    </a:cxn>
                    <a:cxn ang="0">
                      <a:pos x="4877" y="704"/>
                    </a:cxn>
                    <a:cxn ang="0">
                      <a:pos x="3658" y="0"/>
                    </a:cxn>
                    <a:cxn ang="0">
                      <a:pos x="1734" y="516"/>
                    </a:cxn>
                    <a:cxn ang="0">
                      <a:pos x="1219" y="0"/>
                    </a:cxn>
                    <a:cxn ang="0">
                      <a:pos x="0" y="704"/>
                    </a:cxn>
                  </a:cxnLst>
                  <a:rect l="0" t="0" r="r" b="b"/>
                  <a:pathLst>
                    <a:path w="4877" h="2513">
                      <a:moveTo>
                        <a:pt x="0" y="704"/>
                      </a:moveTo>
                      <a:cubicBezTo>
                        <a:pt x="777" y="2051"/>
                        <a:pt x="2500" y="2513"/>
                        <a:pt x="3846" y="1735"/>
                      </a:cubicBezTo>
                      <a:cubicBezTo>
                        <a:pt x="4275" y="1488"/>
                        <a:pt x="4630" y="1133"/>
                        <a:pt x="4877" y="704"/>
                      </a:cubicBezTo>
                      <a:lnTo>
                        <a:pt x="3658" y="0"/>
                      </a:lnTo>
                      <a:cubicBezTo>
                        <a:pt x="3269" y="674"/>
                        <a:pt x="2408" y="905"/>
                        <a:pt x="1734" y="516"/>
                      </a:cubicBezTo>
                      <a:cubicBezTo>
                        <a:pt x="1520" y="392"/>
                        <a:pt x="1343" y="215"/>
                        <a:pt x="1219" y="0"/>
                      </a:cubicBezTo>
                      <a:lnTo>
                        <a:pt x="0" y="704"/>
                      </a:lnTo>
                      <a:close/>
                    </a:path>
                  </a:pathLst>
                </a:custGeom>
                <a:solidFill>
                  <a:srgbClr val="FE9B50"/>
                </a:solidFill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s-C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14400000">
                  <a:off x="7355475" y="3498726"/>
                  <a:ext cx="4158026" cy="4157995"/>
                </a:xfrm>
                <a:prstGeom prst="rect">
                  <a:avLst/>
                </a:prstGeom>
                <a:noFill/>
              </p:spPr>
              <p:txBody>
                <a:bodyPr spcFirstLastPara="1" wrap="none">
                  <a:prstTxWarp prst="textButton">
                    <a:avLst>
                      <a:gd name="adj" fmla="val 10394890"/>
                    </a:avLst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s-CL" sz="3200" dirty="0" smtClean="0">
                      <a:ln w="18415" cmpd="sng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/>
                      </a:solidFill>
                    </a:rPr>
                    <a:t>Vol. Política</a:t>
                  </a:r>
                  <a:endParaRPr lang="es-CL" sz="3200" dirty="0">
                    <a:ln w="18415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>
              <a:xfrm>
                <a:off x="3705432" y="3218765"/>
                <a:ext cx="1941733" cy="1879336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L" sz="17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Activadores</a:t>
                </a:r>
              </a:p>
              <a:p>
                <a:pPr algn="ctr">
                  <a:defRPr/>
                </a:pPr>
                <a:r>
                  <a:rPr lang="es-CL" sz="17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Fortalecim</a:t>
                </a:r>
                <a:r>
                  <a:rPr lang="es-CL" sz="17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ctr">
                  <a:defRPr/>
                </a:pPr>
                <a:r>
                  <a:rPr lang="es-CL" sz="17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Capacidades</a:t>
                </a:r>
                <a:endParaRPr lang="es-CL" sz="1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685800" y="533400"/>
            <a:ext cx="8229600" cy="47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s-CL" sz="3200" b="1" smtClean="0">
                <a:solidFill>
                  <a:prstClr val="black"/>
                </a:solidFill>
                <a:latin typeface="Calibri" pitchFamily="34" charset="0"/>
              </a:rPr>
              <a:t>4. Paquete sobre Desarrollo Organizacional</a:t>
            </a:r>
            <a:endParaRPr lang="es-CL" sz="2400" b="1" i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990599"/>
            <a:ext cx="7848600" cy="45719"/>
          </a:xfrm>
          <a:prstGeom prst="rect">
            <a:avLst/>
          </a:prstGeom>
          <a:solidFill>
            <a:srgbClr val="009DD9"/>
          </a:solidFill>
          <a:ln w="19050" cap="flat" cmpd="sng" algn="ctr">
            <a:solidFill>
              <a:srgbClr val="009D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0670" y="152400"/>
            <a:ext cx="8610600" cy="4876800"/>
            <a:chOff x="228600" y="152400"/>
            <a:chExt cx="8610600" cy="4876800"/>
          </a:xfrm>
        </p:grpSpPr>
        <p:sp>
          <p:nvSpPr>
            <p:cNvPr id="10243" name="AutoShape 5"/>
            <p:cNvSpPr>
              <a:spLocks noChangeArrowheads="1"/>
            </p:cNvSpPr>
            <p:nvPr/>
          </p:nvSpPr>
          <p:spPr bwMode="auto">
            <a:xfrm>
              <a:off x="228600" y="152400"/>
              <a:ext cx="8610600" cy="1524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32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797860" y="2057400"/>
              <a:ext cx="1429870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PROMOVER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SEGURIDAD 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FACILITACION DEL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COMERCIO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37330" y="2057400"/>
              <a:ext cx="1447799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PROMOVER QUE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 LA RECAUDACION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SEA EFICIENTE,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EFICAZ Y JUSTA</a:t>
              </a:r>
              <a:endParaRPr lang="es-CL" altLang="ja-JP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5006780" y="2057400"/>
              <a:ext cx="1371600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PROTEGER A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SOCIEDAD Y A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SALUD 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SEGURIDAD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PUBLICA</a:t>
              </a:r>
            </a:p>
          </p:txBody>
        </p:sp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627530" y="4419600"/>
              <a:ext cx="1752600" cy="609600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1200" b="1" dirty="0" smtClean="0"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Paquete sobre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altLang="ja-JP" sz="1400" b="1" dirty="0" err="1" smtClean="0">
                  <a:solidFill>
                    <a:prstClr val="white"/>
                  </a:solidFill>
                  <a:latin typeface="Calibri"/>
                </a:rPr>
                <a:t>Competitiv</a:t>
              </a: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. </a:t>
              </a:r>
              <a:r>
                <a:rPr lang="es-CL" altLang="ja-JP" sz="1400" b="1" dirty="0" err="1" smtClean="0">
                  <a:solidFill>
                    <a:prstClr val="white"/>
                  </a:solidFill>
                  <a:latin typeface="Calibri"/>
                </a:rPr>
                <a:t>Económ</a:t>
              </a: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.</a:t>
              </a:r>
              <a:endParaRPr lang="es-CL" altLang="ja-JP" sz="400" b="1" dirty="0" smtClean="0"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1400" b="1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5" name="Rectangle 11"/>
            <p:cNvSpPr>
              <a:spLocks noChangeArrowheads="1"/>
            </p:cNvSpPr>
            <p:nvPr/>
          </p:nvSpPr>
          <p:spPr bwMode="auto">
            <a:xfrm>
              <a:off x="381000" y="1676400"/>
              <a:ext cx="8305800" cy="381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sz="1600" b="1" dirty="0" smtClean="0">
                  <a:solidFill>
                    <a:prstClr val="white"/>
                  </a:solidFill>
                  <a:latin typeface="Calibri"/>
                </a:rPr>
                <a:t>Aduanas para el Siglo 21</a:t>
              </a:r>
              <a:endParaRPr lang="es-CL" altLang="ja-JP" sz="16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6" name="TextBox 8"/>
            <p:cNvSpPr txBox="1">
              <a:spLocks noChangeArrowheads="1"/>
            </p:cNvSpPr>
            <p:nvPr/>
          </p:nvSpPr>
          <p:spPr bwMode="auto">
            <a:xfrm>
              <a:off x="2514600" y="457200"/>
              <a:ext cx="1371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L" sz="3600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67000" y="4419600"/>
            <a:ext cx="175260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Recaudación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00600" y="4419600"/>
            <a:ext cx="167640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Cumplim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 y </a:t>
            </a: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Fiscalizac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</a:t>
            </a:r>
            <a:endParaRPr lang="es-CL" altLang="ja-JP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934200" y="2057400"/>
            <a:ext cx="1371600" cy="2667000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2"/>
              </a:gs>
              <a:gs pos="100000">
                <a:srgbClr val="3366FF">
                  <a:alpha val="70000"/>
                </a:srgb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ja-JP" sz="1400" b="1" dirty="0" smtClean="0">
                <a:solidFill>
                  <a:prstClr val="black"/>
                </a:solidFill>
                <a:latin typeface="Calibri"/>
              </a:rPr>
              <a:t>FORTALECIM.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ja-JP" sz="1400" b="1" dirty="0" smtClean="0">
                <a:solidFill>
                  <a:prstClr val="black"/>
                </a:solidFill>
                <a:latin typeface="Calibri"/>
              </a:rPr>
              <a:t>DE CAPACIDADES</a:t>
            </a:r>
            <a:endParaRPr lang="es-CL" altLang="ja-JP" sz="12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781800" y="4419600"/>
            <a:ext cx="171674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Desarrollo </a:t>
            </a: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Organizac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</a:t>
            </a:r>
            <a:endParaRPr lang="es-CL" altLang="ja-JP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3400" y="50292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Promover el intercambio de información y la cooperación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943600"/>
            <a:ext cx="8686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600" b="1" dirty="0" smtClean="0">
                <a:solidFill>
                  <a:prstClr val="white"/>
                </a:solidFill>
              </a:rPr>
              <a:t>MISION DE LA OMA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CL" sz="1400" dirty="0" smtClean="0">
                <a:solidFill>
                  <a:prstClr val="white"/>
                </a:solidFill>
              </a:rPr>
              <a:t>La OMA entrega liderazgo, guía y apoyo a las Administraciones de Aduanas para asegurar y facilitar el comercio legítimo, recaudar ingresos, proteger a la sociedad y fortalecer capacidades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092369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100" b="1" dirty="0" smtClean="0">
                <a:solidFill>
                  <a:prstClr val="black"/>
                </a:solidFill>
                <a:latin typeface="Calibri"/>
              </a:rPr>
              <a:t>LAS FRONTERAS DIVIDEN, LAS ADUANAS CONECTAN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100" dirty="0" smtClean="0">
                <a:solidFill>
                  <a:prstClr val="black"/>
                </a:solidFill>
                <a:latin typeface="Calibri"/>
              </a:rPr>
              <a:t>Liderando de manera dinámica la modernización y la conectividad, en un mundo rápidamente cambiante</a:t>
            </a:r>
            <a:endParaRPr lang="es-CL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715000"/>
            <a:ext cx="83820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400" b="1" smtClean="0">
                <a:solidFill>
                  <a:prstClr val="black"/>
                </a:solidFill>
              </a:rPr>
              <a:t>VALORES DE LA OMA</a:t>
            </a:r>
            <a:endParaRPr lang="es-CL" sz="1400" b="1">
              <a:solidFill>
                <a:prstClr val="black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33400" y="52578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Elevar el desempeño y perfil de las Aduanas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33400" y="54864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Desarrollar investigaciones y análisis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6666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2000" b="1" dirty="0" smtClean="0">
                <a:solidFill>
                  <a:prstClr val="white"/>
                </a:solidFill>
              </a:rPr>
              <a:t>VISION DE LA 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38400"/>
            <a:ext cx="52578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Calibri" pitchFamily="34" charset="0"/>
              </a:rPr>
              <a:t>MUCHAS GRACIAS.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4495800"/>
            <a:ext cx="464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70C0"/>
                </a:solidFill>
                <a:latin typeface="Calibri"/>
              </a:rPr>
              <a:t>Sergio.Mujica@wcoomd.org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52863" y="836613"/>
            <a:ext cx="1435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1953</a:t>
            </a:r>
            <a:endParaRPr lang="fr-B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676400" y="1676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CL" sz="2800">
                <a:solidFill>
                  <a:srgbClr val="002060"/>
                </a:solidFill>
                <a:latin typeface="Calibri" pitchFamily="34" charset="0"/>
              </a:rPr>
              <a:t>Consejo de Cooperación Aduanera (CCA)                            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3581400" y="6248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 dirty="0">
                <a:latin typeface="Calibri" pitchFamily="34" charset="0"/>
              </a:rPr>
              <a:t>Sesión inaugural CCA</a:t>
            </a:r>
          </a:p>
        </p:txBody>
      </p:sp>
      <p:pic>
        <p:nvPicPr>
          <p:cNvPr id="6" name="Picture 6" descr="session1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856" y="2209800"/>
            <a:ext cx="6149544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52909" y="836613"/>
            <a:ext cx="1435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BE" sz="4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2013</a:t>
            </a:r>
            <a:endParaRPr lang="fr-BE" sz="24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1676400" y="1676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CL" sz="2800">
                <a:solidFill>
                  <a:srgbClr val="002060"/>
                </a:solidFill>
                <a:latin typeface="Calibri" pitchFamily="34" charset="0"/>
              </a:rPr>
              <a:t>Organización Mundial de Aduanas (OMA)                            </a:t>
            </a:r>
          </a:p>
        </p:txBody>
      </p:sp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3581400" y="6248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 dirty="0">
                <a:latin typeface="Calibri" pitchFamily="34" charset="0"/>
              </a:rPr>
              <a:t>Sesión Consejo </a:t>
            </a:r>
            <a:r>
              <a:rPr lang="es-CL" b="1" dirty="0" smtClean="0">
                <a:latin typeface="Calibri" pitchFamily="34" charset="0"/>
              </a:rPr>
              <a:t>2013</a:t>
            </a:r>
            <a:endParaRPr lang="es-CL" b="1" dirty="0">
              <a:latin typeface="Calibri" pitchFamily="34" charset="0"/>
            </a:endParaRPr>
          </a:p>
        </p:txBody>
      </p:sp>
      <p:pic>
        <p:nvPicPr>
          <p:cNvPr id="7" name="Picture 6" descr="C:\Users\Muse\Desktop\council 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84425"/>
            <a:ext cx="79565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762000" y="9144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32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s-CL" sz="3200" b="1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Misión de la OMA</a:t>
            </a:r>
            <a:endParaRPr lang="es-CL" sz="3200" b="1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8229600" cy="19050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755576" y="1916833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/>
            <a:r>
              <a:rPr lang="es-CL" sz="2600" b="1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Lograr eficiencia y eficacia en las Aduanas…</a:t>
            </a:r>
          </a:p>
          <a:p>
            <a:pPr indent="-342900"/>
            <a:endParaRPr lang="es-CL" sz="800" b="1" smtClean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indent="-342900"/>
            <a:r>
              <a:rPr lang="es-CL" sz="2600" b="1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endParaRPr lang="es-CL" sz="2600" b="1" i="1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2996951"/>
            <a:ext cx="8715375" cy="1276299"/>
            <a:chOff x="144" y="1769"/>
            <a:chExt cx="5954" cy="779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44" y="1769"/>
              <a:ext cx="2113" cy="779"/>
            </a:xfrm>
            <a:prstGeom prst="rect">
              <a:avLst/>
            </a:prstGeom>
            <a:noFill/>
            <a:ln w="38100">
              <a:solidFill>
                <a:srgbClr val="99CC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s-CL" sz="300" b="1" dirty="0" smtClean="0">
                <a:solidFill>
                  <a:prstClr val="white"/>
                </a:solidFill>
                <a:cs typeface="+mn-cs"/>
              </a:endParaRPr>
            </a:p>
            <a:p>
              <a:pPr algn="ctr" eaLnBrk="0" hangingPunct="0">
                <a:spcBef>
                  <a:spcPct val="35000"/>
                </a:spcBef>
              </a:pPr>
              <a:r>
                <a:rPr lang="es-CL" sz="2400" b="1" dirty="0" smtClean="0">
                  <a:solidFill>
                    <a:srgbClr val="0070C0"/>
                  </a:solidFill>
                  <a:cs typeface="+mn-cs"/>
                </a:rPr>
                <a:t>Seguridad y Facilitación</a:t>
              </a:r>
            </a:p>
            <a:p>
              <a:pPr algn="ctr" eaLnBrk="0" hangingPunct="0">
                <a:spcBef>
                  <a:spcPct val="35000"/>
                </a:spcBef>
              </a:pPr>
              <a:endParaRPr lang="es-CL" sz="800" b="1" dirty="0" smtClean="0">
                <a:solidFill>
                  <a:prstClr val="white"/>
                </a:solidFill>
                <a:cs typeface="+mn-cs"/>
              </a:endParaRPr>
            </a:p>
            <a:p>
              <a:pPr algn="ctr" eaLnBrk="0" hangingPunct="0">
                <a:spcBef>
                  <a:spcPct val="35000"/>
                </a:spcBef>
              </a:pPr>
              <a:endParaRPr lang="es-CL" sz="500" b="1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468" y="1776"/>
              <a:ext cx="1488" cy="768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anchor="ctr">
              <a:flatTx/>
            </a:bodyPr>
            <a:lstStyle/>
            <a:p>
              <a:pPr marL="114300" indent="-114300" eaLnBrk="0" hangingPunct="0">
                <a:spcBef>
                  <a:spcPct val="50000"/>
                </a:spcBef>
                <a:defRPr/>
              </a:pPr>
              <a:r>
                <a:rPr lang="es-CL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  </a:t>
              </a:r>
              <a:r>
                <a:rPr lang="es-CL" sz="2400" b="1" dirty="0" smtClean="0">
                  <a:solidFill>
                    <a:srgbClr val="0070C0"/>
                  </a:solidFill>
                  <a:cs typeface="+mn-cs"/>
                </a:rPr>
                <a:t>Protección </a:t>
              </a:r>
              <a:r>
                <a:rPr lang="es-CL" b="1" dirty="0" smtClean="0">
                  <a:solidFill>
                    <a:srgbClr val="0070C0"/>
                  </a:solidFill>
                  <a:cs typeface="+mn-cs"/>
                </a:rPr>
                <a:t>de la </a:t>
              </a:r>
              <a:r>
                <a:rPr lang="es-CL" sz="2300" b="1" dirty="0" smtClean="0">
                  <a:solidFill>
                    <a:srgbClr val="0070C0"/>
                  </a:solidFill>
                  <a:cs typeface="+mn-cs"/>
                </a:rPr>
                <a:t>Sociedad </a:t>
              </a:r>
              <a:endParaRPr lang="es-CL" sz="2300" b="1" dirty="0">
                <a:solidFill>
                  <a:srgbClr val="0070C0"/>
                </a:solidFill>
                <a:cs typeface="+mn-cs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177" y="1776"/>
              <a:ext cx="1921" cy="768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anchor="ctr"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sz="2400" b="1" smtClean="0">
                  <a:solidFill>
                    <a:srgbClr val="0070C0"/>
                  </a:solidFill>
                  <a:cs typeface="+mn-cs"/>
                </a:rPr>
                <a:t>Recaudación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CL" sz="800" b="1">
                <a:solidFill>
                  <a:prstClr val="white"/>
                </a:solidFill>
                <a:cs typeface="+mn-cs"/>
              </a:endParaRPr>
            </a:p>
          </p:txBody>
        </p:sp>
        <p:cxnSp>
          <p:nvCxnSpPr>
            <p:cNvPr id="16" name="AutoShape 19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>
              <a:off x="2257" y="2159"/>
              <a:ext cx="211" cy="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7" name="AutoShape 20"/>
            <p:cNvCxnSpPr>
              <a:cxnSpLocks noChangeShapeType="1"/>
              <a:stCxn id="14" idx="3"/>
              <a:endCxn id="15" idx="1"/>
            </p:cNvCxnSpPr>
            <p:nvPr/>
          </p:nvCxnSpPr>
          <p:spPr bwMode="auto">
            <a:xfrm>
              <a:off x="3956" y="2160"/>
              <a:ext cx="221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8" name="AutoShape 21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>
              <a:off x="2257" y="2159"/>
              <a:ext cx="211" cy="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5" idx="1"/>
            </p:cNvCxnSpPr>
            <p:nvPr/>
          </p:nvCxnSpPr>
          <p:spPr bwMode="auto">
            <a:xfrm>
              <a:off x="3956" y="2160"/>
              <a:ext cx="221" cy="1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693863" y="4509120"/>
            <a:ext cx="5759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400" b="1" i="1" smtClean="0">
                <a:solidFill>
                  <a:srgbClr val="002060"/>
                </a:solidFill>
                <a:cs typeface="+mn-cs"/>
              </a:rPr>
              <a:t>...lo que promueve</a:t>
            </a:r>
            <a:endParaRPr lang="es-CL" sz="2400" b="1" i="1">
              <a:solidFill>
                <a:srgbClr val="002060"/>
              </a:solidFill>
              <a:cs typeface="+mn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19250" y="5085184"/>
            <a:ext cx="5643563" cy="360363"/>
            <a:chOff x="912" y="2688"/>
            <a:chExt cx="4387" cy="606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912" y="2688"/>
              <a:ext cx="449" cy="606"/>
              <a:chOff x="739" y="3120"/>
              <a:chExt cx="415" cy="606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739" y="3120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8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8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766" y="3146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9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9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977" y="2688"/>
              <a:ext cx="450" cy="606"/>
              <a:chOff x="2611" y="3120"/>
              <a:chExt cx="415" cy="606"/>
            </a:xfrm>
          </p:grpSpPr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611" y="3120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8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8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2638" y="3146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9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9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850" y="2688"/>
              <a:ext cx="449" cy="606"/>
              <a:chOff x="4387" y="3120"/>
              <a:chExt cx="415" cy="606"/>
            </a:xfrm>
          </p:grpSpPr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4387" y="3120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8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8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4414" y="3146"/>
                <a:ext cx="388" cy="580"/>
              </a:xfrm>
              <a:custGeom>
                <a:avLst/>
                <a:gdLst>
                  <a:gd name="T0" fmla="*/ 197 w 388"/>
                  <a:gd name="T1" fmla="*/ 579 h 580"/>
                  <a:gd name="T2" fmla="*/ 0 w 388"/>
                  <a:gd name="T3" fmla="*/ 410 h 580"/>
                  <a:gd name="T4" fmla="*/ 139 w 388"/>
                  <a:gd name="T5" fmla="*/ 410 h 580"/>
                  <a:gd name="T6" fmla="*/ 0 w 388"/>
                  <a:gd name="T7" fmla="*/ 0 h 580"/>
                  <a:gd name="T8" fmla="*/ 197 w 388"/>
                  <a:gd name="T9" fmla="*/ 105 h 580"/>
                  <a:gd name="T10" fmla="*/ 387 w 388"/>
                  <a:gd name="T11" fmla="*/ 0 h 580"/>
                  <a:gd name="T12" fmla="*/ 255 w 388"/>
                  <a:gd name="T13" fmla="*/ 410 h 580"/>
                  <a:gd name="T14" fmla="*/ 387 w 388"/>
                  <a:gd name="T15" fmla="*/ 410 h 580"/>
                  <a:gd name="T16" fmla="*/ 197 w 388"/>
                  <a:gd name="T17" fmla="*/ 579 h 5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580"/>
                  <a:gd name="T29" fmla="*/ 388 w 388"/>
                  <a:gd name="T30" fmla="*/ 580 h 5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580">
                    <a:moveTo>
                      <a:pt x="197" y="579"/>
                    </a:moveTo>
                    <a:lnTo>
                      <a:pt x="0" y="410"/>
                    </a:lnTo>
                    <a:lnTo>
                      <a:pt x="139" y="410"/>
                    </a:lnTo>
                    <a:lnTo>
                      <a:pt x="0" y="0"/>
                    </a:lnTo>
                    <a:lnTo>
                      <a:pt x="197" y="105"/>
                    </a:lnTo>
                    <a:lnTo>
                      <a:pt x="387" y="0"/>
                    </a:lnTo>
                    <a:lnTo>
                      <a:pt x="255" y="410"/>
                    </a:lnTo>
                    <a:lnTo>
                      <a:pt x="387" y="410"/>
                    </a:lnTo>
                    <a:lnTo>
                      <a:pt x="197" y="5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es-CL">
                  <a:solidFill>
                    <a:prstClr val="black"/>
                  </a:solidFill>
                  <a:cs typeface="+mn-cs"/>
                </a:endParaRPr>
              </a:p>
            </p:txBody>
          </p:sp>
        </p:grp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79709" y="5733256"/>
            <a:ext cx="8640763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CL" sz="2600" b="1" smtClean="0">
                <a:solidFill>
                  <a:srgbClr val="0070C0"/>
                </a:solidFill>
                <a:cs typeface="+mn-cs"/>
              </a:rPr>
              <a:t>La prosperidad económica y el desarrollo social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CL" sz="800" b="1" smtClean="0">
                <a:solidFill>
                  <a:srgbClr val="0070C0"/>
                </a:solidFill>
                <a:cs typeface="+mn-cs"/>
              </a:rPr>
              <a:t>l</a:t>
            </a:r>
            <a:endParaRPr lang="es-CL" sz="8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0670" y="152400"/>
            <a:ext cx="8610600" cy="4876800"/>
            <a:chOff x="228600" y="152400"/>
            <a:chExt cx="8610600" cy="4876800"/>
          </a:xfrm>
        </p:grpSpPr>
        <p:sp>
          <p:nvSpPr>
            <p:cNvPr id="10243" name="AutoShape 5"/>
            <p:cNvSpPr>
              <a:spLocks noChangeArrowheads="1"/>
            </p:cNvSpPr>
            <p:nvPr/>
          </p:nvSpPr>
          <p:spPr bwMode="auto">
            <a:xfrm>
              <a:off x="228600" y="152400"/>
              <a:ext cx="8610600" cy="1524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32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797860" y="2057400"/>
              <a:ext cx="1429870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PROMOVER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SEGURIDAD 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FACILITACION DEL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COMERCIO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37330" y="2057400"/>
              <a:ext cx="1447799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PROMOVER QUE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 LA RECAUDACION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SEA EFICIENTE,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EFICAZ Y JUSTA</a:t>
              </a:r>
              <a:endParaRPr lang="es-CL" altLang="ja-JP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5006780" y="2057400"/>
              <a:ext cx="1371600" cy="2667000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70000"/>
                  </a:srgbClr>
                </a:gs>
                <a:gs pos="50000">
                  <a:schemeClr val="bg2"/>
                </a:gs>
                <a:gs pos="100000">
                  <a:srgbClr val="3366FF">
                    <a:alpha val="70000"/>
                  </a:srgbClr>
                </a:gs>
              </a:gsLst>
              <a:lin ang="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PROTEGER A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SOCIEDAD Y A 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SALUD 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SEGURIDAD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altLang="ja-JP" sz="1400" b="1" dirty="0" smtClean="0">
                  <a:solidFill>
                    <a:prstClr val="black"/>
                  </a:solidFill>
                  <a:latin typeface="Calibri"/>
                </a:rPr>
                <a:t>PUBLICA</a:t>
              </a:r>
            </a:p>
          </p:txBody>
        </p:sp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627530" y="4419600"/>
              <a:ext cx="1752600" cy="609600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1200" b="1" dirty="0" smtClean="0"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Paquete sobre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altLang="ja-JP" sz="1400" b="1" dirty="0" err="1" smtClean="0">
                  <a:solidFill>
                    <a:prstClr val="white"/>
                  </a:solidFill>
                  <a:latin typeface="Calibri"/>
                </a:rPr>
                <a:t>Competitiv</a:t>
              </a: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. </a:t>
              </a:r>
              <a:r>
                <a:rPr lang="es-CL" altLang="ja-JP" sz="1400" b="1" dirty="0" err="1" smtClean="0">
                  <a:solidFill>
                    <a:prstClr val="white"/>
                  </a:solidFill>
                  <a:latin typeface="Calibri"/>
                </a:rPr>
                <a:t>Económ</a:t>
              </a:r>
              <a:r>
                <a:rPr lang="es-CL" altLang="ja-JP" sz="1400" b="1" dirty="0" smtClean="0">
                  <a:solidFill>
                    <a:prstClr val="white"/>
                  </a:solidFill>
                  <a:latin typeface="Calibri"/>
                </a:rPr>
                <a:t>.</a:t>
              </a:r>
              <a:endParaRPr lang="es-CL" altLang="ja-JP" sz="400" b="1" dirty="0" smtClean="0">
                <a:solidFill>
                  <a:prstClr val="white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L" altLang="ja-JP" sz="1400" b="1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5" name="Rectangle 11"/>
            <p:cNvSpPr>
              <a:spLocks noChangeArrowheads="1"/>
            </p:cNvSpPr>
            <p:nvPr/>
          </p:nvSpPr>
          <p:spPr bwMode="auto">
            <a:xfrm>
              <a:off x="381000" y="1676400"/>
              <a:ext cx="8305800" cy="381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L" sz="1600" b="1" dirty="0" smtClean="0">
                  <a:solidFill>
                    <a:prstClr val="white"/>
                  </a:solidFill>
                  <a:latin typeface="Calibri"/>
                </a:rPr>
                <a:t>Aduanas para el Siglo 21</a:t>
              </a:r>
              <a:endParaRPr lang="es-CL" altLang="ja-JP" sz="16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6" name="TextBox 8"/>
            <p:cNvSpPr txBox="1">
              <a:spLocks noChangeArrowheads="1"/>
            </p:cNvSpPr>
            <p:nvPr/>
          </p:nvSpPr>
          <p:spPr bwMode="auto">
            <a:xfrm>
              <a:off x="2514600" y="457200"/>
              <a:ext cx="1371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L" sz="3600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67000" y="4419600"/>
            <a:ext cx="175260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Recaudación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00600" y="4419600"/>
            <a:ext cx="167640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Cumplim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 y </a:t>
            </a: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Fiscalizac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</a:t>
            </a:r>
            <a:endParaRPr lang="es-CL" altLang="ja-JP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934200" y="2057400"/>
            <a:ext cx="1371600" cy="2667000"/>
          </a:xfrm>
          <a:prstGeom prst="rect">
            <a:avLst/>
          </a:prstGeom>
          <a:gradFill rotWithShape="1">
            <a:gsLst>
              <a:gs pos="0">
                <a:srgbClr val="3366FF">
                  <a:alpha val="70000"/>
                </a:srgbClr>
              </a:gs>
              <a:gs pos="50000">
                <a:schemeClr val="bg2"/>
              </a:gs>
              <a:gs pos="100000">
                <a:srgbClr val="3366FF">
                  <a:alpha val="70000"/>
                </a:srgb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ja-JP" sz="1400" b="1" dirty="0" smtClean="0">
                <a:solidFill>
                  <a:prstClr val="black"/>
                </a:solidFill>
                <a:latin typeface="Calibri"/>
              </a:rPr>
              <a:t>FORTALECIM.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ja-JP" sz="1400" b="1" dirty="0" smtClean="0">
                <a:solidFill>
                  <a:prstClr val="black"/>
                </a:solidFill>
                <a:latin typeface="Calibri"/>
              </a:rPr>
              <a:t>DE CAPACIDADES</a:t>
            </a:r>
            <a:endParaRPr lang="es-CL" altLang="ja-JP" sz="12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781800" y="4419600"/>
            <a:ext cx="1716740" cy="609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Paquete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Desarrollo </a:t>
            </a:r>
            <a:r>
              <a:rPr lang="es-CL" altLang="ja-JP" sz="1400" b="1" dirty="0" err="1" smtClean="0">
                <a:solidFill>
                  <a:prstClr val="white"/>
                </a:solidFill>
                <a:latin typeface="Calibri"/>
              </a:rPr>
              <a:t>Organizac</a:t>
            </a:r>
            <a:r>
              <a:rPr lang="es-CL" altLang="ja-JP" sz="1400" b="1" dirty="0" smtClean="0">
                <a:solidFill>
                  <a:prstClr val="white"/>
                </a:solidFill>
                <a:latin typeface="Calibri"/>
              </a:rPr>
              <a:t>.</a:t>
            </a:r>
            <a:endParaRPr lang="es-CL" altLang="ja-JP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3400" y="50292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Promover el intercambio de información y la cooperación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943600"/>
            <a:ext cx="8686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600" b="1" dirty="0" smtClean="0">
                <a:solidFill>
                  <a:prstClr val="white"/>
                </a:solidFill>
              </a:rPr>
              <a:t>MISION DE LA OMA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CL" sz="1400" dirty="0" smtClean="0">
                <a:solidFill>
                  <a:prstClr val="white"/>
                </a:solidFill>
              </a:rPr>
              <a:t>La OMA entrega liderazgo, guía y apoyo a las Administraciones de Aduanas para asegurar y facilitar el comercio legítimo, recaudar ingresos, proteger a la sociedad y fortalecer capacidades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092369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100" b="1" dirty="0" smtClean="0">
                <a:solidFill>
                  <a:prstClr val="black"/>
                </a:solidFill>
                <a:latin typeface="Calibri"/>
              </a:rPr>
              <a:t>LAS FRONTERAS DIVIDEN, LAS ADUANAS CONECTAN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100" dirty="0" smtClean="0">
                <a:solidFill>
                  <a:prstClr val="black"/>
                </a:solidFill>
                <a:latin typeface="Calibri"/>
              </a:rPr>
              <a:t>Liderando de manera dinámica la modernización y la conectividad, en un mundo rápidamente cambiante</a:t>
            </a:r>
            <a:endParaRPr lang="es-CL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715000"/>
            <a:ext cx="83820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1400" b="1" smtClean="0">
                <a:solidFill>
                  <a:prstClr val="black"/>
                </a:solidFill>
              </a:rPr>
              <a:t>VALORES DE LA OMA</a:t>
            </a:r>
            <a:endParaRPr lang="es-CL" sz="1400" b="1">
              <a:solidFill>
                <a:prstClr val="black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33400" y="52578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Elevar el desempeño y perfil de las Aduanas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33400" y="5486400"/>
            <a:ext cx="8054785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altLang="ja-JP" sz="1200" dirty="0" smtClean="0">
                <a:solidFill>
                  <a:prstClr val="black"/>
                </a:solidFill>
                <a:latin typeface="Calibri"/>
              </a:rPr>
              <a:t>Desarrollar investigaciones y análisis</a:t>
            </a:r>
            <a:endParaRPr lang="es-CL" altLang="ja-JP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6666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L" sz="2000" b="1" dirty="0" smtClean="0">
                <a:solidFill>
                  <a:prstClr val="white"/>
                </a:solidFill>
              </a:rPr>
              <a:t>VISION DE LA 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999079" y="5029200"/>
            <a:ext cx="5384788" cy="12229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Ejemplo de intervenciones en </a:t>
            </a:r>
            <a:r>
              <a:rPr lang="es-CL" sz="1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Facilitación de Comercio</a:t>
            </a: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Procedimientos aduaneros modernos y eficientes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Transparencia y predictibilidad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Uso de 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C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Manejo coordinado de fronteras y ventanilla única</a:t>
            </a:r>
            <a:endParaRPr lang="es-CL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2"/>
          <p:cNvGrpSpPr/>
          <p:nvPr/>
        </p:nvGrpSpPr>
        <p:grpSpPr>
          <a:xfrm>
            <a:off x="409205" y="762000"/>
            <a:ext cx="8238067" cy="4333720"/>
            <a:chOff x="685800" y="762000"/>
            <a:chExt cx="8238067" cy="4333720"/>
          </a:xfrm>
        </p:grpSpPr>
        <p:graphicFrame>
          <p:nvGraphicFramePr>
            <p:cNvPr id="36" name="Diagram 35"/>
            <p:cNvGraphicFramePr/>
            <p:nvPr>
              <p:extLst>
                <p:ext uri="{D42A27DB-BD31-4B8C-83A1-F6EECF244321}">
                  <p14:modId xmlns:p14="http://schemas.microsoft.com/office/powerpoint/2010/main" xmlns="" val="603552019"/>
                </p:ext>
              </p:extLst>
            </p:nvPr>
          </p:nvGraphicFramePr>
          <p:xfrm>
            <a:off x="685800" y="762000"/>
            <a:ext cx="7021286" cy="43337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6632" y="4015135"/>
              <a:ext cx="1057274" cy="94545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7393819" y="1254780"/>
              <a:ext cx="15300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L" altLang="ja-JP" sz="1600" b="1" smtClean="0">
                  <a:solidFill>
                    <a:prstClr val="black"/>
                  </a:solidFill>
                  <a:ea typeface="ＭＳ Ｐゴシック" charset="-128"/>
                </a:rPr>
                <a:t>Reducción pobreza/ Prosperidad</a:t>
              </a:r>
              <a:endParaRPr lang="es-CL" altLang="ja-JP" sz="1600" b="1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グループ化 1"/>
          <p:cNvGrpSpPr/>
          <p:nvPr/>
        </p:nvGrpSpPr>
        <p:grpSpPr>
          <a:xfrm>
            <a:off x="5172075" y="3281726"/>
            <a:ext cx="3751792" cy="2628538"/>
            <a:chOff x="5172075" y="3281726"/>
            <a:chExt cx="3751792" cy="2628538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5172075" y="3281726"/>
              <a:ext cx="3751792" cy="14039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CL" sz="1600" u="sng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Instrumentos OMA</a:t>
              </a:r>
            </a:p>
            <a:p>
              <a:pPr>
                <a:defRPr/>
              </a:pPr>
              <a:endParaRPr lang="es-CL" sz="800" strike="sngStrik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s-CL" sz="16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Aduanas Siglo 21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CL" sz="16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CKR, SAFE, TRS, </a:t>
              </a:r>
              <a:r>
                <a:rPr lang="es-CL" altLang="ja-JP" sz="16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etc.</a:t>
              </a:r>
              <a:endParaRPr lang="es-CL" sz="16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Elbow Connector 40"/>
            <p:cNvCxnSpPr/>
            <p:nvPr/>
          </p:nvCxnSpPr>
          <p:spPr bwMode="auto">
            <a:xfrm rot="10800000" flipV="1">
              <a:off x="6428318" y="5016500"/>
              <a:ext cx="1304397" cy="893764"/>
            </a:xfrm>
            <a:prstGeom prst="bentConnector3">
              <a:avLst>
                <a:gd name="adj1" fmla="val 8458"/>
              </a:avLst>
            </a:prstGeom>
            <a:ln w="34925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 bwMode="auto">
            <a:xfrm>
              <a:off x="7193031" y="4766730"/>
              <a:ext cx="728133" cy="372533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CL" b="1" smtClean="0">
                  <a:solidFill>
                    <a:prstClr val="white"/>
                  </a:solidFill>
                </a:rPr>
                <a:t>PCE</a:t>
              </a:r>
              <a:endParaRPr lang="es-CL" b="1">
                <a:solidFill>
                  <a:prstClr val="white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rot="10800000">
            <a:off x="2286001" y="4640262"/>
            <a:ext cx="1295400" cy="376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rot="16200000" flipV="1">
            <a:off x="2776355" y="4224154"/>
            <a:ext cx="1333500" cy="27659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" y="1464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1. Contribución de Aduanas a la Competitividad</a:t>
            </a:r>
            <a:endParaRPr lang="es-CL" sz="3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76200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0" y="1219200"/>
            <a:ext cx="8042846" cy="4800600"/>
            <a:chOff x="-234745" y="149721"/>
            <a:chExt cx="8340489" cy="4979249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640003" y="1954120"/>
              <a:ext cx="2489306" cy="144932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CL" altLang="ja-JP" b="1" smtClean="0">
                  <a:ea typeface="ＭＳ Ｐゴシック" pitchFamily="34" charset="-128"/>
                </a:rPr>
                <a:t>Convenio </a:t>
              </a:r>
            </a:p>
            <a:p>
              <a:pPr algn="ctr"/>
              <a:r>
                <a:rPr lang="es-CL" altLang="ja-JP" b="1" smtClean="0">
                  <a:ea typeface="ＭＳ Ｐゴシック" pitchFamily="34" charset="-128"/>
                </a:rPr>
                <a:t>de Kioto Revisado</a:t>
              </a:r>
              <a:endParaRPr lang="es-CL" altLang="ja-JP" b="1">
                <a:ea typeface="ＭＳ Ｐゴシック" pitchFamily="34" charset="-128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837566" y="149721"/>
              <a:ext cx="2015224" cy="1804399"/>
              <a:chOff x="-199237" y="149721"/>
              <a:chExt cx="2015224" cy="1804399"/>
            </a:xfrm>
          </p:grpSpPr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-199237" y="149721"/>
                <a:ext cx="2015224" cy="1158820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Marco Normativo SAFE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51" name="Straight Arrow Connector 8"/>
              <p:cNvCxnSpPr>
                <a:cxnSpLocks noChangeShapeType="1"/>
                <a:stCxn id="50" idx="4"/>
                <a:endCxn id="8" idx="0"/>
              </p:cNvCxnSpPr>
              <p:nvPr/>
            </p:nvCxnSpPr>
            <p:spPr bwMode="auto">
              <a:xfrm>
                <a:off x="808375" y="1308541"/>
                <a:ext cx="39478" cy="64557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-234745" y="1954120"/>
              <a:ext cx="2923739" cy="785776"/>
              <a:chOff x="-234745" y="-214"/>
              <a:chExt cx="2923739" cy="785776"/>
            </a:xfrm>
          </p:grpSpPr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-234745" y="-214"/>
                <a:ext cx="2295312" cy="785776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Estudio tiempos de liberación de mercancías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9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2056834" y="487422"/>
                <a:ext cx="632160" cy="7903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4974891" y="1158820"/>
              <a:ext cx="3011169" cy="1176281"/>
              <a:chOff x="-175950" y="425"/>
              <a:chExt cx="3011169" cy="1176281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1045148" y="425"/>
                <a:ext cx="1790071" cy="915943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Operador Económico Autorizado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7" name="Straight Arrow Connector 14"/>
              <p:cNvCxnSpPr>
                <a:cxnSpLocks noChangeShapeType="1"/>
              </p:cNvCxnSpPr>
              <p:nvPr/>
            </p:nvCxnSpPr>
            <p:spPr bwMode="auto">
              <a:xfrm flipH="1">
                <a:off x="-175950" y="629670"/>
                <a:ext cx="1235352" cy="54703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9356" y="2868477"/>
              <a:ext cx="2598711" cy="839747"/>
              <a:chOff x="-38457" y="-295"/>
              <a:chExt cx="2598711" cy="839747"/>
            </a:xfrm>
          </p:grpSpPr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-38457" y="-295"/>
                <a:ext cx="1422378" cy="839747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Modelo de Datos OMA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5" name="Straight Arrow Connector 17"/>
              <p:cNvCxnSpPr>
                <a:cxnSpLocks noChangeShapeType="1"/>
                <a:stCxn id="44" idx="6"/>
              </p:cNvCxnSpPr>
              <p:nvPr/>
            </p:nvCxnSpPr>
            <p:spPr bwMode="auto">
              <a:xfrm flipV="1">
                <a:off x="1383921" y="183847"/>
                <a:ext cx="1176333" cy="23573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29623" y="3325165"/>
              <a:ext cx="3027350" cy="1171520"/>
              <a:chOff x="51810" y="36499"/>
              <a:chExt cx="3027350" cy="1171520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51810" y="566699"/>
                <a:ext cx="2438390" cy="641320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Compendio sobre</a:t>
                </a:r>
              </a:p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Ventanilla Única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3" name="Straight Arrow Connector 20"/>
              <p:cNvCxnSpPr>
                <a:cxnSpLocks noChangeShapeType="1"/>
                <a:stCxn id="42" idx="7"/>
              </p:cNvCxnSpPr>
              <p:nvPr/>
            </p:nvCxnSpPr>
            <p:spPr bwMode="auto">
              <a:xfrm flipV="1">
                <a:off x="2133014" y="36499"/>
                <a:ext cx="946146" cy="62385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713494" y="1084733"/>
              <a:ext cx="2291059" cy="1081636"/>
              <a:chOff x="-67556" y="203337"/>
              <a:chExt cx="2291059" cy="1081636"/>
            </a:xfrm>
          </p:grpSpPr>
          <p:sp>
            <p:nvSpPr>
              <p:cNvPr id="40" name="Oval 26"/>
              <p:cNvSpPr>
                <a:spLocks noChangeArrowheads="1"/>
              </p:cNvSpPr>
              <p:nvPr/>
            </p:nvSpPr>
            <p:spPr bwMode="auto">
              <a:xfrm>
                <a:off x="-67556" y="203337"/>
                <a:ext cx="1347073" cy="712233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Tránsitos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1" name="Straight Arrow Connector 27"/>
              <p:cNvCxnSpPr>
                <a:cxnSpLocks noChangeShapeType="1"/>
                <a:stCxn id="40" idx="5"/>
                <a:endCxn id="8" idx="1"/>
              </p:cNvCxnSpPr>
              <p:nvPr/>
            </p:nvCxnSpPr>
            <p:spPr bwMode="auto">
              <a:xfrm>
                <a:off x="1082243" y="811266"/>
                <a:ext cx="1141260" cy="47370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5129309" y="2182709"/>
              <a:ext cx="2887536" cy="496865"/>
              <a:chOff x="-187229" y="-192"/>
              <a:chExt cx="2887536" cy="496865"/>
            </a:xfrm>
          </p:grpSpPr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>
                <a:off x="1289025" y="-192"/>
                <a:ext cx="1411282" cy="496865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Pymes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9" name="Straight Arrow Connector 30"/>
              <p:cNvCxnSpPr>
                <a:cxnSpLocks noChangeShapeType="1"/>
                <a:stCxn id="8" idx="6"/>
                <a:endCxn id="38" idx="2"/>
              </p:cNvCxnSpPr>
              <p:nvPr/>
            </p:nvCxnSpPr>
            <p:spPr bwMode="auto">
              <a:xfrm flipV="1">
                <a:off x="-187229" y="248241"/>
                <a:ext cx="1476255" cy="2476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4764758" y="3191191"/>
              <a:ext cx="2740407" cy="923388"/>
              <a:chOff x="-161207" y="-237"/>
              <a:chExt cx="2740407" cy="923388"/>
            </a:xfrm>
          </p:grpSpPr>
          <p:cxnSp>
            <p:nvCxnSpPr>
              <p:cNvPr id="36" name="Straight Arrow Connector 33"/>
              <p:cNvCxnSpPr>
                <a:cxnSpLocks noChangeShapeType="1"/>
                <a:stCxn id="37" idx="2"/>
                <a:endCxn id="8" idx="5"/>
              </p:cNvCxnSpPr>
              <p:nvPr/>
            </p:nvCxnSpPr>
            <p:spPr bwMode="auto">
              <a:xfrm flipH="1" flipV="1">
                <a:off x="-161207" y="-237"/>
                <a:ext cx="905017" cy="541611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743810" y="159598"/>
                <a:ext cx="1835390" cy="763553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Aduanas Globalmente Conectadas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4764758" y="307793"/>
              <a:ext cx="2349352" cy="1858575"/>
              <a:chOff x="-8855" y="-15176"/>
              <a:chExt cx="2349352" cy="1858575"/>
            </a:xfrm>
          </p:grpSpPr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168414" y="-15176"/>
                <a:ext cx="2172083" cy="915945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Compendio de Manejo de Riesgos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5" name="Straight Arrow Connector 37"/>
              <p:cNvCxnSpPr>
                <a:cxnSpLocks noChangeShapeType="1"/>
                <a:stCxn id="34" idx="3"/>
                <a:endCxn id="8" idx="7"/>
              </p:cNvCxnSpPr>
              <p:nvPr/>
            </p:nvCxnSpPr>
            <p:spPr bwMode="auto">
              <a:xfrm flipH="1">
                <a:off x="-8855" y="766631"/>
                <a:ext cx="495364" cy="107676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1266634" y="393386"/>
              <a:ext cx="2054519" cy="1653191"/>
              <a:chOff x="-387357" y="70417"/>
              <a:chExt cx="2054519" cy="1653191"/>
            </a:xfrm>
          </p:grpSpPr>
          <p:sp>
            <p:nvSpPr>
              <p:cNvPr id="32" name="Oval 39"/>
              <p:cNvSpPr>
                <a:spLocks noChangeArrowheads="1"/>
              </p:cNvSpPr>
              <p:nvPr/>
            </p:nvSpPr>
            <p:spPr bwMode="auto">
              <a:xfrm>
                <a:off x="-387357" y="70417"/>
                <a:ext cx="1526309" cy="704763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Integridad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3" name="Straight Arrow Connector 40"/>
              <p:cNvCxnSpPr>
                <a:cxnSpLocks noChangeShapeType="1"/>
                <a:stCxn id="32" idx="5"/>
              </p:cNvCxnSpPr>
              <p:nvPr/>
            </p:nvCxnSpPr>
            <p:spPr bwMode="auto">
              <a:xfrm>
                <a:off x="915430" y="671970"/>
                <a:ext cx="751732" cy="105163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2409816" y="3390185"/>
              <a:ext cx="2363779" cy="1738785"/>
              <a:chOff x="-426" y="-13495"/>
              <a:chExt cx="2363779" cy="1738785"/>
            </a:xfrm>
          </p:grpSpPr>
          <p:sp>
            <p:nvSpPr>
              <p:cNvPr id="29" name="Oval 42"/>
              <p:cNvSpPr>
                <a:spLocks noChangeArrowheads="1"/>
              </p:cNvSpPr>
              <p:nvPr/>
            </p:nvSpPr>
            <p:spPr bwMode="auto">
              <a:xfrm>
                <a:off x="-426" y="809346"/>
                <a:ext cx="2017616" cy="915944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Manejo Coordinado de Fronteras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0" name="Straight Arrow Connector 43"/>
              <p:cNvCxnSpPr>
                <a:cxnSpLocks noChangeShapeType="1"/>
              </p:cNvCxnSpPr>
              <p:nvPr/>
            </p:nvCxnSpPr>
            <p:spPr bwMode="auto">
              <a:xfrm flipV="1">
                <a:off x="1306010" y="-13495"/>
                <a:ext cx="79020" cy="869393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1" name="Straight Arrow Connector 44"/>
              <p:cNvCxnSpPr>
                <a:cxnSpLocks noChangeShapeType="1"/>
                <a:stCxn id="29" idx="6"/>
                <a:endCxn id="26" idx="2"/>
              </p:cNvCxnSpPr>
              <p:nvPr/>
            </p:nvCxnSpPr>
            <p:spPr bwMode="auto">
              <a:xfrm flipV="1">
                <a:off x="2017190" y="1236791"/>
                <a:ext cx="346163" cy="3052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537060" y="3327246"/>
              <a:ext cx="2260970" cy="1664891"/>
              <a:chOff x="33" y="480"/>
              <a:chExt cx="2260970" cy="1664891"/>
            </a:xfrm>
          </p:grpSpPr>
          <p:sp>
            <p:nvSpPr>
              <p:cNvPr id="26" name="Oval 46"/>
              <p:cNvSpPr>
                <a:spLocks noChangeArrowheads="1"/>
              </p:cNvSpPr>
              <p:nvPr/>
            </p:nvSpPr>
            <p:spPr bwMode="auto">
              <a:xfrm>
                <a:off x="236568" y="962038"/>
                <a:ext cx="2024435" cy="703333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Intercambio de</a:t>
                </a:r>
              </a:p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Información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27" name="Straight Arrow Connector 47"/>
              <p:cNvCxnSpPr>
                <a:cxnSpLocks noChangeShapeType="1"/>
                <a:stCxn id="26" idx="1"/>
              </p:cNvCxnSpPr>
              <p:nvPr/>
            </p:nvCxnSpPr>
            <p:spPr bwMode="auto">
              <a:xfrm flipH="1" flipV="1">
                <a:off x="33" y="480"/>
                <a:ext cx="533007" cy="106455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8" name="Straight Arrow Connector 48"/>
              <p:cNvCxnSpPr>
                <a:cxnSpLocks noChangeShapeType="1"/>
                <a:stCxn id="26" idx="7"/>
                <a:endCxn id="37" idx="4"/>
              </p:cNvCxnSpPr>
              <p:nvPr/>
            </p:nvCxnSpPr>
            <p:spPr bwMode="auto">
              <a:xfrm flipV="1">
                <a:off x="1964531" y="787812"/>
                <a:ext cx="85912" cy="27722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23" name="Group 43"/>
            <p:cNvGrpSpPr>
              <a:grpSpLocks/>
            </p:cNvGrpSpPr>
            <p:nvPr/>
          </p:nvGrpSpPr>
          <p:grpSpPr bwMode="auto">
            <a:xfrm>
              <a:off x="5052099" y="2739896"/>
              <a:ext cx="3053645" cy="587347"/>
              <a:chOff x="-98742" y="505"/>
              <a:chExt cx="3053645" cy="587347"/>
            </a:xfrm>
          </p:grpSpPr>
          <p:sp>
            <p:nvSpPr>
              <p:cNvPr id="24" name="Oval 50"/>
              <p:cNvSpPr>
                <a:spLocks noChangeArrowheads="1"/>
              </p:cNvSpPr>
              <p:nvPr/>
            </p:nvSpPr>
            <p:spPr bwMode="auto">
              <a:xfrm>
                <a:off x="1454722" y="505"/>
                <a:ext cx="1500181" cy="587347"/>
              </a:xfrm>
              <a:prstGeom prst="ellipse">
                <a:avLst/>
              </a:prstGeom>
              <a:solidFill>
                <a:srgbClr val="0099CC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Sector</a:t>
                </a:r>
              </a:p>
              <a:p>
                <a:pPr algn="ctr"/>
                <a:r>
                  <a:rPr lang="es-CL" altLang="ja-JP" sz="14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Informal</a:t>
                </a:r>
                <a:endParaRPr lang="es-CL" altLang="ja-JP" sz="14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25" name="Straight Arrow Connector 51"/>
              <p:cNvCxnSpPr>
                <a:cxnSpLocks noChangeShapeType="1"/>
                <a:endCxn id="24" idx="2"/>
              </p:cNvCxnSpPr>
              <p:nvPr/>
            </p:nvCxnSpPr>
            <p:spPr bwMode="auto">
              <a:xfrm>
                <a:off x="-98742" y="220895"/>
                <a:ext cx="1553463" cy="732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567549" y="334963"/>
            <a:ext cx="801568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CL" altLang="ja-JP" sz="3200" b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6381328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Mejores prácticas e innovaciones a partir de las necesidades de los Miembros</a:t>
            </a:r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459069" y="304800"/>
            <a:ext cx="837710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b="1" dirty="0" smtClean="0">
                <a:latin typeface="Calibri" pitchFamily="34" charset="0"/>
              </a:rPr>
              <a:t>PCE: Principales instrumentos y herramientas</a:t>
            </a:r>
            <a:endParaRPr lang="es-ES" sz="3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229600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s-CL" sz="3200" b="1" dirty="0" smtClean="0">
                <a:solidFill>
                  <a:prstClr val="black"/>
                </a:solidFill>
                <a:latin typeface="Calibri" pitchFamily="34" charset="0"/>
              </a:rPr>
              <a:t>Convenio de Kioto Revisado (CKR)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</a:p>
          <a:p>
            <a:pPr>
              <a:lnSpc>
                <a:spcPts val="2800"/>
              </a:lnSpc>
            </a:pPr>
            <a:r>
              <a:rPr lang="en-US" sz="3200" b="1" i="1" dirty="0" smtClean="0">
                <a:solidFill>
                  <a:prstClr val="black"/>
                </a:solidFill>
                <a:latin typeface="Calibri" pitchFamily="34" charset="0"/>
              </a:rPr>
              <a:t>  	</a:t>
            </a:r>
            <a:endParaRPr lang="en-US" sz="24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763000" cy="4388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ts val="1800"/>
              </a:lnSpc>
            </a:pP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	 </a:t>
            </a:r>
            <a:endParaRPr lang="es-CL" sz="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lnSpc>
                <a:spcPts val="2300"/>
              </a:lnSpc>
            </a:pPr>
            <a:r>
              <a:rPr lang="es-CL" sz="2200" b="1" dirty="0" smtClean="0">
                <a:solidFill>
                  <a:srgbClr val="002060"/>
                </a:solidFill>
                <a:latin typeface="Calibri" pitchFamily="34" charset="0"/>
              </a:rPr>
              <a:t>         -   </a:t>
            </a:r>
            <a:r>
              <a:rPr lang="es-CL" sz="2400" b="1" dirty="0" smtClean="0">
                <a:solidFill>
                  <a:srgbClr val="002060"/>
                </a:solidFill>
                <a:latin typeface="Calibri" pitchFamily="34" charset="0"/>
              </a:rPr>
              <a:t>Importante aumento en el número de partes</a:t>
            </a:r>
          </a:p>
          <a:p>
            <a:pPr marL="342900" indent="-342900">
              <a:lnSpc>
                <a:spcPts val="2300"/>
              </a:lnSpc>
            </a:pPr>
            <a:r>
              <a:rPr lang="es-CL" sz="2400" b="1" dirty="0" smtClean="0">
                <a:solidFill>
                  <a:srgbClr val="002060"/>
                </a:solidFill>
                <a:latin typeface="Calibri" pitchFamily="34" charset="0"/>
              </a:rPr>
              <a:t>	       contratantes</a:t>
            </a:r>
          </a:p>
          <a:p>
            <a:pPr marL="342900" indent="-342900">
              <a:lnSpc>
                <a:spcPts val="2300"/>
              </a:lnSpc>
            </a:pPr>
            <a:r>
              <a:rPr lang="es-CL" sz="2200" b="1" dirty="0" smtClean="0">
                <a:solidFill>
                  <a:srgbClr val="002060"/>
                </a:solidFill>
                <a:latin typeface="Calibri" pitchFamily="34" charset="0"/>
              </a:rPr>
              <a:t>           </a:t>
            </a:r>
          </a:p>
          <a:p>
            <a:pPr marL="342900" indent="-342900">
              <a:lnSpc>
                <a:spcPts val="2300"/>
              </a:lnSpc>
            </a:pPr>
            <a:endParaRPr lang="es-CL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2300"/>
              </a:lnSpc>
            </a:pPr>
            <a:endParaRPr lang="es-CL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2300"/>
              </a:lnSpc>
            </a:pPr>
            <a:endParaRPr lang="es-CL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206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MX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endParaRPr lang="es-CL" sz="2400" b="1" dirty="0" smtClean="0">
              <a:solidFill>
                <a:srgbClr val="0070C0"/>
              </a:solidFill>
              <a:latin typeface="Cambria" pitchFamily="18" charset="0"/>
              <a:sym typeface="Wingdings" pitchFamily="2" charset="2"/>
            </a:endParaRPr>
          </a:p>
          <a:p>
            <a:pPr marL="342900" indent="-342900">
              <a:lnSpc>
                <a:spcPts val="2300"/>
              </a:lnSpc>
            </a:pPr>
            <a:r>
              <a:rPr lang="es-CL" sz="2400" b="1" dirty="0" smtClean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      </a:t>
            </a:r>
          </a:p>
          <a:p>
            <a:pPr marL="342900" indent="-342900">
              <a:lnSpc>
                <a:spcPts val="2300"/>
              </a:lnSpc>
            </a:pPr>
            <a:r>
              <a:rPr lang="es-CL" sz="2400" b="1" dirty="0" smtClean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  	   </a:t>
            </a:r>
            <a:r>
              <a:rPr lang="es-CL" sz="24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-  </a:t>
            </a:r>
            <a:r>
              <a:rPr lang="es-CL" sz="2400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Sigue siendo  un tema pendiente para Latinoamérica!</a:t>
            </a:r>
            <a:endParaRPr lang="en-US" sz="24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447800" y="2743200"/>
          <a:ext cx="594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066800"/>
            <a:ext cx="8229600" cy="19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9525" cmpd="sng">
          <a:solidFill>
            <a:srgbClr val="C0504D"/>
          </a:solidFill>
          <a:miter lim="800000"/>
          <a:headEnd/>
          <a:tailEnd/>
        </a:ln>
        <a:effectLst>
          <a:outerShdw dist="35921" dir="2700000" algn="ctr" rotWithShape="0">
            <a:srgbClr val="808080"/>
          </a:outerShdw>
        </a:effectLst>
      </a:spPr>
      <a:bodyPr tIns="0" bIns="0" anchor="ctr"/>
      <a:lstStyle>
        <a:defPPr>
          <a:spcAft>
            <a:spcPts val="1000"/>
          </a:spcAft>
          <a:buFont typeface="Arial" pitchFamily="34" charset="0"/>
          <a:buChar char="•"/>
          <a:defRPr sz="1100" i="1" dirty="0" smtClean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4184</TotalTime>
  <Words>1193</Words>
  <Application>Microsoft Office PowerPoint</Application>
  <PresentationFormat>On-screen Show (4:3)</PresentationFormat>
  <Paragraphs>365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4_Origin</vt:lpstr>
      <vt:lpstr>3_Origin</vt:lpstr>
      <vt:lpstr>1_Origin</vt:lpstr>
      <vt:lpstr>2_Origin</vt:lpstr>
      <vt:lpstr>3_Office Theme</vt:lpstr>
      <vt:lpstr>4_Office Theme</vt:lpstr>
      <vt:lpstr>2_Office Theme</vt:lpstr>
      <vt:lpstr>1_Office Theme</vt:lpstr>
      <vt:lpstr> Organización Mundial de Aduanas ADUANAS PARA EL SIGLO XXI  - Actividades y desarrollos clave -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Mapa OEA 2013:</vt:lpstr>
      <vt:lpstr>Acuerdos de Reconocimiento Mutuo:</vt:lpstr>
      <vt:lpstr> Marco SAFE: Liderazgo regional en OEA</vt:lpstr>
      <vt:lpstr>2. Cumplimiento y Lucha contra el Fraude     Riegos emergentes y evolutivos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WCO Initiatives for fair efficient and effective revenue management</dc:title>
  <dc:creator>jae</dc:creator>
  <cp:lastModifiedBy>Muse</cp:lastModifiedBy>
  <cp:revision>1056</cp:revision>
  <dcterms:created xsi:type="dcterms:W3CDTF">2011-04-11T14:18:10Z</dcterms:created>
  <dcterms:modified xsi:type="dcterms:W3CDTF">2013-09-05T05:38:49Z</dcterms:modified>
</cp:coreProperties>
</file>